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7" r:id="rId5"/>
    <p:sldId id="268" r:id="rId6"/>
    <p:sldId id="261" r:id="rId7"/>
    <p:sldId id="260" r:id="rId8"/>
    <p:sldId id="266" r:id="rId9"/>
    <p:sldId id="263" r:id="rId10"/>
    <p:sldId id="267" r:id="rId11"/>
    <p:sldId id="264" r:id="rId12"/>
    <p:sldId id="262" r:id="rId13"/>
    <p:sldId id="259" r:id="rId14"/>
    <p:sldId id="269" r:id="rId15"/>
    <p:sldId id="274" r:id="rId16"/>
    <p:sldId id="275" r:id="rId17"/>
    <p:sldId id="273" r:id="rId18"/>
    <p:sldId id="279" r:id="rId19"/>
    <p:sldId id="276" r:id="rId20"/>
    <p:sldId id="278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58" r:id="rId32"/>
    <p:sldId id="289" r:id="rId33"/>
    <p:sldId id="272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4" r:id="rId44"/>
    <p:sldId id="302" r:id="rId45"/>
    <p:sldId id="303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>
      <p:cViewPr varScale="1">
        <p:scale>
          <a:sx n="110" d="100"/>
          <a:sy n="110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Популярный словарь бюджетных терминов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2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98896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Регламентируемая </a:t>
            </a:r>
            <a:r>
              <a:rPr lang="ru-RU" dirty="0"/>
              <a:t>законодательством Российской Федерации деятельность органов государственной власти, органов местного самоуправления и иных участников бюджетного </a:t>
            </a:r>
            <a:r>
              <a:rPr lang="ru-RU" dirty="0" smtClean="0"/>
              <a:t>процесса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 </a:t>
            </a:r>
            <a:r>
              <a:rPr lang="ru-RU" dirty="0"/>
              <a:t>составлению и рассмотрению проектов бюджетов,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утверждению </a:t>
            </a:r>
            <a:r>
              <a:rPr lang="ru-RU" dirty="0"/>
              <a:t>и исполнению бюджетов,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контролю за исполнением бюджетов,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осуществлению </a:t>
            </a:r>
            <a:r>
              <a:rPr lang="ru-RU" dirty="0"/>
              <a:t>бюджетного учета,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составлению и </a:t>
            </a:r>
            <a:r>
              <a:rPr lang="ru-RU" dirty="0"/>
              <a:t>внешней </a:t>
            </a:r>
            <a:r>
              <a:rPr lang="ru-RU" dirty="0" smtClean="0"/>
              <a:t>проверке бюджетной отчетности,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рассмотрению </a:t>
            </a:r>
            <a:r>
              <a:rPr lang="ru-RU" dirty="0"/>
              <a:t>и утверждению бюджетной отчетности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Бюджетный процесс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Процесс </a:t>
            </a:r>
            <a:r>
              <a:rPr lang="ru-RU" dirty="0"/>
              <a:t>распределения доходов и перераспределения средств </a:t>
            </a:r>
            <a:r>
              <a:rPr lang="ru-RU" dirty="0" smtClean="0"/>
              <a:t>между </a:t>
            </a:r>
            <a:r>
              <a:rPr lang="ru-RU" dirty="0"/>
              <a:t>бюджетами разного уровня в целях выравнивания до минимального необходимого уровня доходной базы бюджетов, направляемых на экономическое и социальное развитие территорий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Бюджетное регулирование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01868"/>
            <a:ext cx="3672408" cy="23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Документ, в котором отражается поквартальное распределение </a:t>
            </a:r>
            <a:r>
              <a:rPr lang="ru-RU" dirty="0"/>
              <a:t>доходов и расходов бюджета и </a:t>
            </a:r>
            <a:r>
              <a:rPr lang="ru-RU" dirty="0" smtClean="0"/>
              <a:t>поступления </a:t>
            </a:r>
            <a:r>
              <a:rPr lang="ru-RU" dirty="0"/>
              <a:t>из источников финансирования дефицита бюджета, устанавливающий распределение бюджетных ассигнований между получателями бюджетных средств и составляемый в соответствии с бюджетной классификацией Российской Федерации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роспись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34876"/>
            <a:ext cx="6192688" cy="16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фондов, которая основана </a:t>
            </a:r>
            <a:r>
              <a:rPr lang="ru-RU" dirty="0"/>
              <a:t>на экономических отношениях и государственном устройстве Российской Федерации, </a:t>
            </a:r>
            <a:r>
              <a:rPr lang="ru-RU" dirty="0" smtClean="0"/>
              <a:t>регулируется </a:t>
            </a:r>
            <a:r>
              <a:rPr lang="ru-RU" dirty="0"/>
              <a:t>законодательством Российской </a:t>
            </a:r>
            <a:r>
              <a:rPr lang="ru-RU" dirty="0" smtClean="0"/>
              <a:t>Федерации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Бюджетная система Российской Федерации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2807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Документ</a:t>
            </a:r>
            <a:r>
              <a:rPr lang="ru-RU" dirty="0"/>
              <a:t>, устанавливающий в соответствии с классификацией расходов бюджетов лимиты бюджетных обязательств казенного учреждения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смета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3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бязательства</a:t>
            </a:r>
            <a:r>
              <a:rPr lang="ru-RU" dirty="0"/>
              <a:t>, возникающие в иностранной валюте, за исключением обязательств субъектов Российской Федерации и муниципальных образований перед Российской Федерацией, возникающих в иностранной валюте в рамках использования целевых иностранных </a:t>
            </a:r>
            <a:r>
              <a:rPr lang="ru-RU" dirty="0" smtClean="0"/>
              <a:t>кредитов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долг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384376" cy="24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0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Обязательства</a:t>
            </a:r>
            <a:r>
              <a:rPr lang="ru-RU" dirty="0"/>
              <a:t>, возникающие в валюте Российской Федерации, а также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</a:t>
            </a:r>
            <a:r>
              <a:rPr lang="ru-RU" dirty="0" smtClean="0"/>
              <a:t>кредитов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Внутренний долг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7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Прогнозируемая </a:t>
            </a:r>
            <a:r>
              <a:rPr lang="ru-RU" dirty="0"/>
              <a:t>в определенный период текущего финансового года недостаточность на едином счете бюджета денежных средств, необходимых для осуществления кассовых выплат из 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Временный кассовый разрыв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84" y="3933056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Определенный законом/решением </a:t>
            </a:r>
            <a:r>
              <a:rPr lang="ru-RU" dirty="0"/>
              <a:t>о бюджете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государственной </a:t>
            </a:r>
            <a:r>
              <a:rPr lang="ru-RU" dirty="0" smtClean="0"/>
              <a:t>власти,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местного самоуправления,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местной администрации,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управления государственным внебюджетным фондом,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Центральный </a:t>
            </a:r>
            <a:r>
              <a:rPr lang="ru-RU" dirty="0"/>
              <a:t>банк Российской Федерации,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иная </a:t>
            </a:r>
            <a:r>
              <a:rPr lang="ru-RU" dirty="0"/>
              <a:t>организация,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имеющие </a:t>
            </a:r>
            <a:r>
              <a:rPr lang="ru-RU" dirty="0"/>
              <a:t>в своем ведении администраторов доходов бюджета </a:t>
            </a:r>
            <a:r>
              <a:rPr lang="ru-RU" dirty="0" smtClean="0"/>
              <a:t>или </a:t>
            </a:r>
            <a:r>
              <a:rPr lang="ru-RU" dirty="0"/>
              <a:t>являющиеся администраторами доходов </a:t>
            </a:r>
            <a:r>
              <a:rPr lang="ru-RU" dirty="0" smtClean="0"/>
              <a:t>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Главный администратор доходов бюджета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912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государственной </a:t>
            </a:r>
            <a:r>
              <a:rPr lang="ru-RU" dirty="0" smtClean="0"/>
              <a:t>власти,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управления государственным внебюджетным фондом,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местного самоуправления,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местной администрации,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наиболее </a:t>
            </a:r>
            <a:r>
              <a:rPr lang="ru-RU" dirty="0"/>
              <a:t>значимое учреждение науки, образования, культуры и здравоохранения,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указанные </a:t>
            </a:r>
            <a:r>
              <a:rPr lang="ru-RU" dirty="0"/>
              <a:t>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</a:t>
            </a:r>
            <a:r>
              <a:rPr lang="ru-RU" dirty="0" smtClean="0"/>
              <a:t>и получателями </a:t>
            </a:r>
            <a:r>
              <a:rPr lang="ru-RU" dirty="0"/>
              <a:t>бюджетных </a:t>
            </a:r>
            <a:r>
              <a:rPr lang="ru-RU" dirty="0" smtClean="0"/>
              <a:t>средств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Главный распорядитель средств бюджета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20811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орган </a:t>
            </a:r>
            <a:r>
              <a:rPr lang="ru-RU" dirty="0"/>
              <a:t>государственной </a:t>
            </a:r>
            <a:r>
              <a:rPr lang="ru-RU" dirty="0" smtClean="0"/>
              <a:t>власти, </a:t>
            </a:r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местного самоуправления, </a:t>
            </a:r>
            <a:endParaRPr lang="ru-RU" dirty="0" smtClean="0"/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местной администрации, </a:t>
            </a:r>
            <a:endParaRPr lang="ru-RU" dirty="0" smtClean="0"/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управления государственным внебюджетным фондом, </a:t>
            </a:r>
            <a:endParaRPr lang="ru-RU" dirty="0" smtClean="0"/>
          </a:p>
          <a:p>
            <a:pPr algn="just"/>
            <a:r>
              <a:rPr lang="ru-RU" dirty="0" smtClean="0"/>
              <a:t>Центральный </a:t>
            </a:r>
            <a:r>
              <a:rPr lang="ru-RU" dirty="0"/>
              <a:t>банк Российской Федерации, </a:t>
            </a:r>
            <a:endParaRPr lang="ru-RU" dirty="0" smtClean="0"/>
          </a:p>
          <a:p>
            <a:pPr algn="just"/>
            <a:r>
              <a:rPr lang="ru-RU" dirty="0" smtClean="0"/>
              <a:t>казенное </a:t>
            </a:r>
            <a:r>
              <a:rPr lang="ru-RU" dirty="0"/>
              <a:t>учреждение,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осуществляющие </a:t>
            </a:r>
            <a:r>
              <a:rPr lang="ru-RU" dirty="0"/>
              <a:t>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</a:t>
            </a:r>
            <a:r>
              <a:rPr lang="ru-RU" dirty="0" smtClean="0"/>
              <a:t>излишне </a:t>
            </a:r>
            <a:r>
              <a:rPr lang="ru-RU" dirty="0"/>
              <a:t>уплаченных </a:t>
            </a:r>
            <a:r>
              <a:rPr lang="ru-RU" dirty="0" smtClean="0"/>
              <a:t>платежей</a:t>
            </a:r>
            <a:r>
              <a:rPr lang="ru-RU" dirty="0"/>
              <a:t>, пеней и штрафов по ним, являющихся доходами бюджетов бюджетной системы Российской </a:t>
            </a:r>
            <a:r>
              <a:rPr lang="ru-RU" dirty="0" smtClean="0"/>
              <a:t>Федерации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Администратор доходов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0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Документ</a:t>
            </a:r>
            <a:r>
              <a:rPr lang="ru-RU" dirty="0"/>
              <a:t>, устанавливающий требования к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составу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качеству,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объему,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условиям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порядку,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результатам </a:t>
            </a:r>
          </a:p>
          <a:p>
            <a:pPr marL="0" indent="0" algn="just">
              <a:buNone/>
            </a:pPr>
            <a:r>
              <a:rPr lang="ru-RU" dirty="0" smtClean="0"/>
              <a:t>оказания </a:t>
            </a:r>
            <a:r>
              <a:rPr lang="ru-RU" dirty="0"/>
              <a:t>государственных (муниципальных) услуг (выполнения работ)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Государственное (муниципальное) задание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013383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Услуги/работы, </a:t>
            </a:r>
            <a:r>
              <a:rPr lang="ru-RU" dirty="0"/>
              <a:t>оказываемые </a:t>
            </a:r>
            <a:r>
              <a:rPr lang="ru-RU" dirty="0" smtClean="0"/>
              <a:t>органами </a:t>
            </a:r>
            <a:r>
              <a:rPr lang="ru-RU" dirty="0"/>
              <a:t>государственной власти (органами местного самоуправления), </a:t>
            </a:r>
            <a:r>
              <a:rPr lang="ru-RU" dirty="0" smtClean="0"/>
              <a:t>государственными (муниципальными</a:t>
            </a:r>
            <a:r>
              <a:rPr lang="ru-RU" dirty="0"/>
              <a:t>) учреждениями и в случаях, установленных законодательством Российской Федерации, иными юридическими лицами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Государственные (муниципальные) услуги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90078"/>
            <a:ext cx="2849893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87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Превышение </a:t>
            </a:r>
            <a:r>
              <a:rPr lang="ru-RU" dirty="0"/>
              <a:t>расходов бюджета над его доходами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бюджета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4922912" cy="36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92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межбюджетные трансферты, предоставляемые на безвозмездной и безвозвратной основе без установления направлений </a:t>
            </a:r>
            <a:r>
              <a:rPr lang="ru-RU" dirty="0" smtClean="0"/>
              <a:t>и условий </a:t>
            </a:r>
            <a:r>
              <a:rPr lang="ru-RU" dirty="0"/>
              <a:t>их использования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Дотации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06" y="3861048"/>
            <a:ext cx="4049688" cy="26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89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Денежные </a:t>
            </a:r>
            <a:r>
              <a:rPr lang="ru-RU" dirty="0"/>
              <a:t>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51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Доходы</a:t>
            </a:r>
            <a:r>
              <a:rPr lang="ru-RU" dirty="0"/>
              <a:t>, перечисляемые в бюджет, не связанные с налогами. В соответствии с бюджетной классификацией РФ к неналоговым доходам относят: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доходы от имущества, находящегося в государственной и муниципальной собственности, или от деятельности государственных и муниципальных </a:t>
            </a:r>
            <a:r>
              <a:rPr lang="ru-RU" dirty="0" smtClean="0"/>
              <a:t>организаций;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доходы от продажи земли и нематериальных </a:t>
            </a:r>
            <a:r>
              <a:rPr lang="ru-RU" dirty="0" smtClean="0"/>
              <a:t>активов;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поступления капитальных трансфертов из негосударственных </a:t>
            </a:r>
            <a:r>
              <a:rPr lang="ru-RU" dirty="0" smtClean="0"/>
              <a:t>источников;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административные платежи и </a:t>
            </a:r>
            <a:r>
              <a:rPr lang="ru-RU" dirty="0" smtClean="0"/>
              <a:t>сборы;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штрафные санкции, возмещение ущерба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неналоговые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0212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Счет </a:t>
            </a:r>
            <a:r>
              <a:rPr lang="ru-RU" dirty="0"/>
              <a:t>(совокупность счетов для федерального бюджета, бюджетов государственных внебюджетных фондов Российской Федерации), открытый (открытых)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учета средств бюджета и осуществления операций по кассовым поступлениям в бюджет и кассовым выплатам из </a:t>
            </a:r>
            <a:r>
              <a:rPr lang="ru-RU" dirty="0" smtClean="0"/>
              <a:t>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Единый счет бюджета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5207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Способ </a:t>
            </a:r>
            <a:r>
              <a:rPr lang="ru-RU" dirty="0"/>
              <a:t>сохранения реальной величины денежных требований и доходов в период инфляции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Индексация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176464" cy="26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19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Процесс </a:t>
            </a:r>
            <a:r>
              <a:rPr lang="ru-RU" dirty="0"/>
              <a:t>получения доходов и осуществление расходов, предусмотренных статьями утвержденного в стране 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бюджета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4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Государственное или муниципальное </a:t>
            </a:r>
            <a:r>
              <a:rPr lang="ru-RU" dirty="0"/>
              <a:t>учреждение, осуществляющее оказание государственных </a:t>
            </a:r>
            <a:r>
              <a:rPr lang="ru-RU" dirty="0" smtClean="0"/>
              <a:t>или муниципальных </a:t>
            </a:r>
            <a:r>
              <a:rPr lang="ru-RU" dirty="0"/>
              <a:t>услуг, выполнение работ и </a:t>
            </a:r>
            <a:r>
              <a:rPr lang="ru-RU" dirty="0" smtClean="0"/>
              <a:t>исполнение государственных/муниципальных </a:t>
            </a:r>
            <a:r>
              <a:rPr lang="ru-RU" dirty="0"/>
              <a:t>функций </a:t>
            </a:r>
            <a:r>
              <a:rPr lang="ru-RU" dirty="0" smtClean="0"/>
              <a:t>для </a:t>
            </a:r>
            <a:r>
              <a:rPr lang="ru-RU" dirty="0"/>
              <a:t>реализации предусмотренных законодательством Российской Федерации полномочий органов государственной </a:t>
            </a:r>
            <a:r>
              <a:rPr lang="ru-RU" dirty="0" smtClean="0"/>
              <a:t>власти </a:t>
            </a:r>
            <a:r>
              <a:rPr lang="ru-RU" dirty="0"/>
              <a:t>или органов местного самоуправления, финансовое обеспечение деятельности которого осуществляется за счет средств соответствующего бюджета на основании бюджетной сметы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Казенное учреждение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531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Целевые </a:t>
            </a:r>
            <a:r>
              <a:rPr lang="ru-RU" dirty="0"/>
              <a:t>денежные средства, выделенные из государственных или других источников на определенные нужды или конкретным организациям, лицам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Ассигнования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4" y="3717032"/>
            <a:ext cx="5313817" cy="28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Группировка </a:t>
            </a:r>
            <a:r>
              <a:rPr lang="ru-RU" dirty="0"/>
              <a:t>заемных средств, привлекаемых Российской Федерацией, субъектами Российской Федерации и органами местного самоуправления для покрытия дефицитов соответствующих </a:t>
            </a:r>
            <a:r>
              <a:rPr lang="ru-RU" dirty="0" smtClean="0"/>
              <a:t>бюджетов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Классификация</a:t>
            </a:r>
            <a:r>
              <a:rPr lang="ru-RU" sz="4400" b="1" dirty="0"/>
              <a:t> </a:t>
            </a:r>
            <a:r>
              <a:rPr lang="ru-RU" sz="2800" b="1" dirty="0"/>
              <a:t>источников финансирования дефицитов бюджетов Российской Федерации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62207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Свод </a:t>
            </a:r>
            <a:r>
              <a:rPr lang="ru-RU" dirty="0"/>
              <a:t>бюджетов бюджетной системы Российской Федерации на </a:t>
            </a:r>
            <a:r>
              <a:rPr lang="ru-RU" dirty="0" smtClean="0"/>
              <a:t>определенной </a:t>
            </a:r>
            <a:r>
              <a:rPr lang="ru-RU" dirty="0"/>
              <a:t>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dirty="0" smtClean="0"/>
              <a:t>бюджетами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Консолидированный бюджет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730752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Объем </a:t>
            </a:r>
            <a:r>
              <a:rPr lang="ru-RU" dirty="0"/>
              <a:t>прав в денежном выражении на принятие казенным учреждением бюджетных обязательств </a:t>
            </a:r>
            <a:r>
              <a:rPr lang="ru-RU" dirty="0" smtClean="0"/>
              <a:t>и </a:t>
            </a:r>
            <a:r>
              <a:rPr lang="ru-RU" dirty="0"/>
              <a:t>их исполнение в текущем финансовом году </a:t>
            </a:r>
            <a:r>
              <a:rPr lang="ru-RU" dirty="0" smtClean="0"/>
              <a:t>или </a:t>
            </a:r>
            <a:r>
              <a:rPr lang="ru-RU" dirty="0"/>
              <a:t>плановом </a:t>
            </a:r>
            <a:r>
              <a:rPr lang="ru-RU" dirty="0" smtClean="0"/>
              <a:t>периоде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Лимит бюджетных обязательств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48641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587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Взаимоотношения </a:t>
            </a:r>
            <a:r>
              <a:rPr lang="ru-RU" dirty="0"/>
              <a:t>органов государственной власти и местного самоуправления по вопросам распределения регулирующих доходов, перераспределения средств между бюджетами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Межбюджетные отношения</a:t>
            </a:r>
            <a:endParaRPr lang="en-US" sz="48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71600" y="378904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/>
              <a:t>Межбюджетные трансферты</a:t>
            </a:r>
            <a:endParaRPr lang="en-US" sz="48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755577" y="4843290"/>
            <a:ext cx="7841576" cy="143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525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Обязательный</a:t>
            </a:r>
            <a:r>
              <a:rPr lang="ru-RU" dirty="0"/>
              <a:t>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9475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Обязательные</a:t>
            </a:r>
            <a:r>
              <a:rPr lang="ru-RU" dirty="0"/>
              <a:t>, безвозмездные, безвозвратные платежи в пользу 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Налоговые доходы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2736304" cy="36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553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Недостижение</a:t>
            </a:r>
            <a:r>
              <a:rPr lang="ru-RU" dirty="0" smtClean="0"/>
              <a:t> </a:t>
            </a:r>
            <a:r>
              <a:rPr lang="ru-RU" dirty="0"/>
              <a:t>заданного результата (по объему и (или) по качеству) при использовании запланированного объема средств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Достижение </a:t>
            </a:r>
            <a:r>
              <a:rPr lang="ru-RU" dirty="0"/>
              <a:t>результата с большими, чем это было возможно, затратами.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Неэффективное использование бюджетных средств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486536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604589"/>
          </a:xfrm>
        </p:spPr>
        <p:txBody>
          <a:bodyPr/>
          <a:lstStyle/>
          <a:p>
            <a:pPr algn="just"/>
            <a:r>
              <a:rPr lang="ru-RU" dirty="0" smtClean="0"/>
              <a:t>Год</a:t>
            </a:r>
            <a:r>
              <a:rPr lang="ru-RU" dirty="0"/>
              <a:t>, следующий за текущим финансовым годом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Очередной финансовый год</a:t>
            </a:r>
            <a:endParaRPr lang="en-US" sz="4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62755" y="321297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/>
              <a:t>Отчетный финансовый год</a:t>
            </a:r>
            <a:endParaRPr lang="en-US" sz="48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73513" y="4509119"/>
            <a:ext cx="7745505" cy="60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Год, </a:t>
            </a:r>
            <a:r>
              <a:rPr lang="ru-RU" dirty="0"/>
              <a:t>предшествующий текущему финансовому </a:t>
            </a:r>
            <a:r>
              <a:rPr lang="ru-RU" dirty="0" smtClean="0"/>
              <a:t>году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2996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государственной </a:t>
            </a:r>
            <a:r>
              <a:rPr lang="ru-RU" dirty="0" smtClean="0"/>
              <a:t>власти,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управления государственным внебюджетным фондом,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местного самоуправления,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 </a:t>
            </a:r>
            <a:r>
              <a:rPr lang="ru-RU" dirty="0"/>
              <a:t>местной администрации,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находящееся </a:t>
            </a:r>
            <a:r>
              <a:rPr lang="ru-RU" dirty="0"/>
              <a:t>в ведении главного </a:t>
            </a:r>
            <a:r>
              <a:rPr lang="ru-RU" dirty="0" smtClean="0"/>
              <a:t>распорядителя бюджетных </a:t>
            </a:r>
            <a:r>
              <a:rPr lang="ru-RU" dirty="0"/>
              <a:t>средств казенное учреждение, имеющие право на принятие и </a:t>
            </a:r>
            <a:r>
              <a:rPr lang="ru-RU" dirty="0" smtClean="0"/>
              <a:t>исполнение </a:t>
            </a:r>
            <a:r>
              <a:rPr lang="ru-RU" dirty="0"/>
              <a:t>бюджетных обязательств от имени публично-правового образования за счет средств соответствующего </a:t>
            </a:r>
            <a:r>
              <a:rPr lang="ru-RU" dirty="0" smtClean="0"/>
              <a:t>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Получатель бюджетных средств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770968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единство бюджетной системы Российской Федерации; </a:t>
            </a:r>
            <a:endParaRPr lang="ru-RU" dirty="0" smtClean="0"/>
          </a:p>
          <a:p>
            <a:pPr algn="just"/>
            <a:r>
              <a:rPr lang="ru-RU" dirty="0" smtClean="0"/>
              <a:t>разграничение </a:t>
            </a:r>
            <a:r>
              <a:rPr lang="ru-RU" dirty="0"/>
              <a:t>доходов и расходов между уровнями бюджетной системы Российской Федерации; </a:t>
            </a:r>
            <a:endParaRPr lang="ru-RU" dirty="0" smtClean="0"/>
          </a:p>
          <a:p>
            <a:pPr algn="just"/>
            <a:r>
              <a:rPr lang="ru-RU" dirty="0" smtClean="0"/>
              <a:t>самостоятельность </a:t>
            </a:r>
            <a:r>
              <a:rPr lang="ru-RU" dirty="0"/>
              <a:t>бюджетов; </a:t>
            </a:r>
            <a:endParaRPr lang="ru-RU" dirty="0" smtClean="0"/>
          </a:p>
          <a:p>
            <a:pPr algn="just"/>
            <a:r>
              <a:rPr lang="ru-RU" dirty="0" smtClean="0"/>
              <a:t>полнота </a:t>
            </a:r>
            <a:r>
              <a:rPr lang="ru-RU" dirty="0"/>
              <a:t>отражения доходов и расходов бюджетов, бюджетов государственных внебюджетных фондов; </a:t>
            </a:r>
            <a:endParaRPr lang="ru-RU" dirty="0" smtClean="0"/>
          </a:p>
          <a:p>
            <a:pPr algn="just"/>
            <a:r>
              <a:rPr lang="ru-RU" dirty="0" smtClean="0"/>
              <a:t>сбалансированности </a:t>
            </a:r>
            <a:r>
              <a:rPr lang="ru-RU" dirty="0"/>
              <a:t>бюджета; </a:t>
            </a:r>
            <a:endParaRPr lang="ru-RU" dirty="0" smtClean="0"/>
          </a:p>
          <a:p>
            <a:pPr algn="just"/>
            <a:r>
              <a:rPr lang="ru-RU" dirty="0" smtClean="0"/>
              <a:t>эффективность </a:t>
            </a:r>
            <a:r>
              <a:rPr lang="ru-RU" dirty="0"/>
              <a:t>и экономность использования бюджетных средств; </a:t>
            </a:r>
            <a:endParaRPr lang="ru-RU" dirty="0" smtClean="0"/>
          </a:p>
          <a:p>
            <a:pPr algn="just"/>
            <a:r>
              <a:rPr lang="ru-RU" dirty="0" smtClean="0"/>
              <a:t>общее </a:t>
            </a:r>
            <a:r>
              <a:rPr lang="ru-RU" dirty="0"/>
              <a:t>(совокупное) покрытие расходов бюджетов; </a:t>
            </a:r>
            <a:endParaRPr lang="ru-RU" dirty="0" smtClean="0"/>
          </a:p>
          <a:p>
            <a:pPr algn="just"/>
            <a:r>
              <a:rPr lang="ru-RU" dirty="0" smtClean="0"/>
              <a:t>гласность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достоверность </a:t>
            </a:r>
            <a:r>
              <a:rPr lang="ru-RU" dirty="0"/>
              <a:t>бюджета; </a:t>
            </a:r>
            <a:endParaRPr lang="ru-RU" dirty="0" smtClean="0"/>
          </a:p>
          <a:p>
            <a:pPr algn="just"/>
            <a:r>
              <a:rPr lang="ru-RU" dirty="0" smtClean="0"/>
              <a:t>адресность </a:t>
            </a:r>
            <a:r>
              <a:rPr lang="ru-RU" dirty="0"/>
              <a:t>и целевой характер бюджетных средств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Принципы бюджетной системы Российской Федерации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4965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Форма </a:t>
            </a:r>
            <a:r>
              <a:rPr lang="ru-RU" dirty="0"/>
              <a:t>образования и расходования денежных средств</a:t>
            </a:r>
            <a:r>
              <a:rPr lang="ru-RU" dirty="0" smtClean="0"/>
              <a:t>, которые необходимы для </a:t>
            </a:r>
            <a:r>
              <a:rPr lang="ru-RU" dirty="0"/>
              <a:t>финансового обеспечения задач и функций </a:t>
            </a:r>
            <a:r>
              <a:rPr lang="ru-RU" dirty="0" smtClean="0"/>
              <a:t>государства, а также местного </a:t>
            </a:r>
            <a:r>
              <a:rPr lang="ru-RU" dirty="0"/>
              <a:t>самоуправления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56166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9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Превышение </a:t>
            </a:r>
            <a:r>
              <a:rPr lang="ru-RU" dirty="0"/>
              <a:t>доходов бюджета над его расходами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Профицит бюджета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4608512" cy="33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754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1806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Выплачиваемые </a:t>
            </a:r>
            <a:r>
              <a:rPr lang="ru-RU" dirty="0"/>
              <a:t>из бюджета денежные средства, за исключением средств, </a:t>
            </a:r>
            <a:r>
              <a:rPr lang="ru-RU" dirty="0" smtClean="0"/>
              <a:t>являющихся источниками </a:t>
            </a:r>
            <a:r>
              <a:rPr lang="ru-RU" dirty="0"/>
              <a:t>финансирования дефицита 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</a:t>
            </a:r>
            <a:endParaRPr lang="en-US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99591" y="3429000"/>
            <a:ext cx="77562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Расходные обязательства</a:t>
            </a:r>
            <a:endParaRPr lang="en-US" sz="44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4365104"/>
            <a:ext cx="7745505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Обусловленные </a:t>
            </a:r>
            <a:r>
              <a:rPr lang="ru-RU" dirty="0"/>
              <a:t>законом, иным нормативным правовым актом, договором или соглашением обязанности публично-правового образования </a:t>
            </a:r>
            <a:r>
              <a:rPr lang="ru-RU" dirty="0" smtClean="0"/>
              <a:t>или </a:t>
            </a:r>
            <a:r>
              <a:rPr lang="ru-RU" dirty="0"/>
              <a:t>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1234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Орган </a:t>
            </a:r>
            <a:r>
              <a:rPr lang="ru-RU" dirty="0"/>
              <a:t>государственной </a:t>
            </a:r>
            <a:r>
              <a:rPr lang="ru-RU" dirty="0" smtClean="0"/>
              <a:t>власти, </a:t>
            </a:r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управления государственным внебюджетным фондом, </a:t>
            </a:r>
            <a:endParaRPr lang="ru-RU" dirty="0" smtClean="0"/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местного самоуправления, </a:t>
            </a:r>
            <a:endParaRPr lang="ru-RU" dirty="0" smtClean="0"/>
          </a:p>
          <a:p>
            <a:pPr algn="just"/>
            <a:r>
              <a:rPr lang="ru-RU" dirty="0" smtClean="0"/>
              <a:t>орган </a:t>
            </a:r>
            <a:r>
              <a:rPr lang="ru-RU" dirty="0"/>
              <a:t>местной администрации, </a:t>
            </a:r>
            <a:endParaRPr lang="ru-RU" dirty="0" smtClean="0"/>
          </a:p>
          <a:p>
            <a:pPr algn="just"/>
            <a:r>
              <a:rPr lang="ru-RU" dirty="0" smtClean="0"/>
              <a:t>казенное </a:t>
            </a:r>
            <a:r>
              <a:rPr lang="ru-RU" dirty="0"/>
              <a:t>учреждение,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имеющие </a:t>
            </a:r>
            <a:r>
              <a:rPr lang="ru-RU" dirty="0"/>
              <a:t>право распределять бюджетные ассигнования и лимиты бюджетных обязательств между подведомственными распорядителями и </a:t>
            </a:r>
            <a:r>
              <a:rPr lang="ru-RU" dirty="0" smtClean="0"/>
              <a:t>получателями </a:t>
            </a:r>
            <a:r>
              <a:rPr lang="ru-RU" dirty="0"/>
              <a:t>бюджетных средств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Распорядитель бюджетных средств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256628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Документ</a:t>
            </a:r>
            <a:r>
              <a:rPr lang="ru-RU" dirty="0"/>
              <a:t>, который составляется и ведется финансовым органом </a:t>
            </a:r>
            <a:r>
              <a:rPr lang="ru-RU" dirty="0" smtClean="0"/>
              <a:t>для организации </a:t>
            </a:r>
            <a:r>
              <a:rPr lang="ru-RU" dirty="0"/>
              <a:t>исполнения бюджета по расходам бюджета и источникам финансирования дефицита бюджета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Сводная бюджетная роспись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8109602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Пропорциональное </a:t>
            </a:r>
            <a:r>
              <a:rPr lang="ru-RU" dirty="0"/>
              <a:t>сокращение расходов бюджета за исключением защищенных статей, проводимое в случае превышения предельного размера дефицита бюджет в течение времени, оставшегося до конца текущего года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Секвестр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381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442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972741"/>
          </a:xfrm>
        </p:spPr>
        <p:txBody>
          <a:bodyPr/>
          <a:lstStyle/>
          <a:p>
            <a:pPr algn="just"/>
            <a:r>
              <a:rPr lang="ru-RU" dirty="0" smtClean="0"/>
              <a:t>Бюджетные </a:t>
            </a:r>
            <a:r>
              <a:rPr lang="ru-RU" dirty="0"/>
              <a:t>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Субвенция</a:t>
            </a:r>
            <a:endParaRPr lang="en-US" sz="4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07867" y="4202685"/>
            <a:ext cx="77562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Субсидия</a:t>
            </a:r>
            <a:endParaRPr lang="en-US" sz="44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723817" y="5023016"/>
            <a:ext cx="7745505" cy="15023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Бюджетные </a:t>
            </a:r>
            <a:r>
              <a:rPr lang="ru-RU" dirty="0"/>
              <a:t>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01681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9447" y="4149080"/>
            <a:ext cx="7745505" cy="1800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Год</a:t>
            </a:r>
            <a:r>
              <a:rPr lang="ru-RU" dirty="0"/>
              <a:t>, в котором осуществляется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исполнение </a:t>
            </a:r>
            <a:r>
              <a:rPr lang="ru-RU" dirty="0"/>
              <a:t>бюджета,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составление </a:t>
            </a:r>
            <a:r>
              <a:rPr lang="ru-RU" dirty="0"/>
              <a:t>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период)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931710"/>
          </a:xfrm>
        </p:spPr>
        <p:txBody>
          <a:bodyPr/>
          <a:lstStyle/>
          <a:p>
            <a:r>
              <a:rPr lang="ru-RU" sz="4800" dirty="0" smtClean="0"/>
              <a:t>Текущий бюджет</a:t>
            </a:r>
            <a:endParaRPr lang="en-US" sz="4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3568" y="692696"/>
            <a:ext cx="7756263" cy="931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/>
              <a:t>Текущий бюджет</a:t>
            </a:r>
            <a:endParaRPr lang="en-US" sz="48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716290" y="3068960"/>
            <a:ext cx="7756263" cy="931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/>
              <a:t>Текущий финансовый год</a:t>
            </a:r>
            <a:endParaRPr lang="en-US" sz="48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879448" y="2384762"/>
            <a:ext cx="7745505" cy="820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Расходы бюджета, не носящие инвестиционного характера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1046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Учреждения </a:t>
            </a:r>
            <a:r>
              <a:rPr lang="ru-RU" dirty="0"/>
              <a:t>непроизводственной </a:t>
            </a:r>
            <a:r>
              <a:rPr lang="ru-RU" dirty="0" smtClean="0"/>
              <a:t>сферы: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социально-культурные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органы </a:t>
            </a:r>
            <a:r>
              <a:rPr lang="ru-RU" dirty="0"/>
              <a:t>государственной власти и государственного управления,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Органы обороны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суды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прокуратура, </a:t>
            </a:r>
          </a:p>
          <a:p>
            <a:pPr marL="0" indent="0" algn="just">
              <a:buNone/>
            </a:pPr>
            <a:r>
              <a:rPr lang="ru-RU" dirty="0" smtClean="0"/>
              <a:t>деятельность </a:t>
            </a:r>
            <a:r>
              <a:rPr lang="ru-RU" dirty="0"/>
              <a:t>которых финансируется из бюджета соответствующего уровня или бюджета государственного внебюджетного фонда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Учреждения бюджетные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926276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Министерство финансов Российской Федерации, </a:t>
            </a:r>
            <a:endParaRPr lang="ru-RU" dirty="0" smtClean="0"/>
          </a:p>
          <a:p>
            <a:pPr algn="just"/>
            <a:r>
              <a:rPr lang="ru-RU" dirty="0" smtClean="0"/>
              <a:t>органы </a:t>
            </a:r>
            <a:r>
              <a:rPr lang="ru-RU" dirty="0"/>
              <a:t>исполнительной власти субъектов Российской </a:t>
            </a:r>
            <a:r>
              <a:rPr lang="ru-RU" dirty="0" smtClean="0"/>
              <a:t>Федерации, осуществляющие </a:t>
            </a:r>
            <a:r>
              <a:rPr lang="ru-RU" dirty="0"/>
              <a:t>составление и организацию исполнения бюджетов субъектов Российской </a:t>
            </a:r>
            <a:r>
              <a:rPr lang="ru-RU" dirty="0" smtClean="0"/>
              <a:t>Федерации, </a:t>
            </a:r>
          </a:p>
          <a:p>
            <a:pPr algn="just"/>
            <a:r>
              <a:rPr lang="ru-RU" dirty="0" smtClean="0"/>
              <a:t>органы местных </a:t>
            </a:r>
            <a:r>
              <a:rPr lang="ru-RU" dirty="0"/>
              <a:t>администраций муниципальных образований, осуществляющие составление и организацию исполнения местных </a:t>
            </a:r>
            <a:r>
              <a:rPr lang="ru-RU" dirty="0" smtClean="0"/>
              <a:t>бюджетов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Финансовые органы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6793979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Способ </a:t>
            </a:r>
            <a:r>
              <a:rPr lang="ru-RU" dirty="0"/>
              <a:t>регулирования экономики путем преднамеренного превышения государственных расходов над доходами, следствием чего является бюджетный дефицит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Финансирование дефицитное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656531" cy="27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44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Предельные </a:t>
            </a:r>
            <a:r>
              <a:rPr lang="ru-RU" dirty="0"/>
              <a:t>объемы денежных средств, предусмотренных в соответствующем финансовом году для исполнения бюджетных обязательств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Бюджетные ассигнования</a:t>
            </a:r>
            <a:endParaRPr lang="en-US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7609" y="350100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Бюджетные инвестиции</a:t>
            </a:r>
            <a:endParaRPr 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51647" y="4653136"/>
            <a:ext cx="7745505" cy="162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Бюджетные средства, направляемые на создание или увеличение за счет средств бюджета стоимости государственного (муниципального) имущества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9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Форма </a:t>
            </a:r>
            <a:r>
              <a:rPr lang="ru-RU" dirty="0"/>
              <a:t>финансирования проектов, включенных в программу государственных внешних заимствований Российской Федерации, которая предусматривает предоставление средств в иностранной валюте на возвратной и возмездной основах путем оплаты товаров, работ и услуг в соответствии с целями этих проектов. </a:t>
            </a:r>
            <a:r>
              <a:rPr lang="ru-RU" dirty="0" smtClean="0"/>
              <a:t>Включают: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связанные </a:t>
            </a:r>
            <a:r>
              <a:rPr lang="ru-RU" dirty="0"/>
              <a:t>кредиты иностранных государств, иностранных юридических лиц,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нефинансовые </a:t>
            </a:r>
            <a:r>
              <a:rPr lang="ru-RU" dirty="0"/>
              <a:t>кредиты международных финансовых организаций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Целевой иностранный кредит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69511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Группировка </a:t>
            </a:r>
            <a:r>
              <a:rPr lang="ru-RU" dirty="0"/>
              <a:t>доходов и расходов бюджетов всех уровней бюджетной системы Российской Федерации, а также источников финансирования дефицитов этих бюджетов, используемая для составления и исполнения бюджетов и обеспечивающая сопоставимость показателей бюджетов всех уровней бюджетной системы Российской Федерации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Бюджетная классификация Российской Федерации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08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Форма </a:t>
            </a:r>
            <a:r>
              <a:rPr lang="ru-RU" dirty="0"/>
              <a:t>образования и расходования денежных средств в расчете на финансовый год, предназначенных для обеспечения задач и </a:t>
            </a:r>
            <a:r>
              <a:rPr lang="ru-RU" dirty="0" smtClean="0"/>
              <a:t>функций местного </a:t>
            </a:r>
            <a:r>
              <a:rPr lang="ru-RU" dirty="0"/>
              <a:t>самоуправления, путём </a:t>
            </a:r>
            <a:r>
              <a:rPr lang="ru-RU" dirty="0" smtClean="0"/>
              <a:t>исполнения расходных </a:t>
            </a:r>
            <a:r>
              <a:rPr lang="ru-RU" dirty="0"/>
              <a:t>обязательств соответствующего муниципального </a:t>
            </a:r>
            <a:r>
              <a:rPr lang="ru-RU" dirty="0" smtClean="0"/>
              <a:t>образования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3600" dirty="0" smtClean="0"/>
              <a:t>Бюджет муниципального образования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60039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Денежные </a:t>
            </a:r>
            <a:r>
              <a:rPr lang="ru-RU" dirty="0"/>
              <a:t>средства, </a:t>
            </a:r>
            <a:r>
              <a:rPr lang="ru-RU" dirty="0" smtClean="0"/>
              <a:t>которые предоставляются одним бюджетом </a:t>
            </a:r>
            <a:r>
              <a:rPr lang="ru-RU" dirty="0"/>
              <a:t>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Бюджетный кредит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9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Документ, направленный </a:t>
            </a:r>
            <a:r>
              <a:rPr lang="ru-RU" dirty="0"/>
              <a:t>Федеральному Собранию Российской </a:t>
            </a:r>
            <a:r>
              <a:rPr lang="ru-RU" dirty="0" smtClean="0"/>
              <a:t>Федерации, </a:t>
            </a:r>
            <a:r>
              <a:rPr lang="ru-RU" dirty="0"/>
              <a:t>в котором определяется бюджетная политика Российской Федерации на очередной финансовый год.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Бюджетное послание Президента Российской Федерации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96" y="3573016"/>
            <a:ext cx="3752660" cy="28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0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288</TotalTime>
  <Words>1693</Words>
  <Application>Microsoft Office PowerPoint</Application>
  <PresentationFormat>Экран (4:3)</PresentationFormat>
  <Paragraphs>179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Book Antiqua</vt:lpstr>
      <vt:lpstr>Times New Roman</vt:lpstr>
      <vt:lpstr>Wingdings</vt:lpstr>
      <vt:lpstr>Твердый переплет</vt:lpstr>
      <vt:lpstr>Популярный словарь бюджетных терминов</vt:lpstr>
      <vt:lpstr>Администратор доходов</vt:lpstr>
      <vt:lpstr>Ассигнования</vt:lpstr>
      <vt:lpstr>Бюджет</vt:lpstr>
      <vt:lpstr>Бюджетные ассигнования</vt:lpstr>
      <vt:lpstr>Бюджетная классификация Российской Федерации</vt:lpstr>
      <vt:lpstr>Бюджет муниципального образования</vt:lpstr>
      <vt:lpstr>Бюджетный кредит</vt:lpstr>
      <vt:lpstr>Бюджетное послание Президента Российской Федерации</vt:lpstr>
      <vt:lpstr>Бюджетный процесс</vt:lpstr>
      <vt:lpstr>Бюджетное регулирование</vt:lpstr>
      <vt:lpstr>Бюджетная роспись</vt:lpstr>
      <vt:lpstr>Бюджетная система Российской Федерации</vt:lpstr>
      <vt:lpstr>Бюджетная смета</vt:lpstr>
      <vt:lpstr>Внешний долг</vt:lpstr>
      <vt:lpstr>Внутренний долг</vt:lpstr>
      <vt:lpstr>Временный кассовый разрыв</vt:lpstr>
      <vt:lpstr>Главный администратор доходов бюджета</vt:lpstr>
      <vt:lpstr>Главный распорядитель средств бюджета</vt:lpstr>
      <vt:lpstr>Государственное (муниципальное) задание</vt:lpstr>
      <vt:lpstr>Государственные (муниципальные) услуги</vt:lpstr>
      <vt:lpstr>Дефицит бюджета</vt:lpstr>
      <vt:lpstr>Дотации</vt:lpstr>
      <vt:lpstr>Доходы бюджета</vt:lpstr>
      <vt:lpstr>Доходы неналоговые</vt:lpstr>
      <vt:lpstr>Единый счет бюджета</vt:lpstr>
      <vt:lpstr>Индексация</vt:lpstr>
      <vt:lpstr>Исполнение бюджета</vt:lpstr>
      <vt:lpstr>Казенное учреждение</vt:lpstr>
      <vt:lpstr>Классификация источников финансирования дефицитов бюджетов Российской Федерации</vt:lpstr>
      <vt:lpstr>Консолидированный бюджет</vt:lpstr>
      <vt:lpstr>Лимит бюджетных обязательств</vt:lpstr>
      <vt:lpstr>Межбюджетные отношения</vt:lpstr>
      <vt:lpstr>Налог</vt:lpstr>
      <vt:lpstr>Налоговые доходы</vt:lpstr>
      <vt:lpstr>Неэффективное использование бюджетных средств</vt:lpstr>
      <vt:lpstr>Очередной финансовый год</vt:lpstr>
      <vt:lpstr>Получатель бюджетных средств</vt:lpstr>
      <vt:lpstr>Принципы бюджетной системы Российской Федерации</vt:lpstr>
      <vt:lpstr>Профицит бюджета</vt:lpstr>
      <vt:lpstr>Расходы бюджета</vt:lpstr>
      <vt:lpstr>Распорядитель бюджетных средств</vt:lpstr>
      <vt:lpstr>Сводная бюджетная роспись</vt:lpstr>
      <vt:lpstr>Секвестр</vt:lpstr>
      <vt:lpstr>Субвенция</vt:lpstr>
      <vt:lpstr>Текущий бюджет</vt:lpstr>
      <vt:lpstr>Учреждения бюджетные</vt:lpstr>
      <vt:lpstr>Финансовые органы</vt:lpstr>
      <vt:lpstr>Финансирование дефицитное</vt:lpstr>
      <vt:lpstr>Целевой иностранный кредит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Популярный словарь бюджетных терминов</dc:title>
  <dc:creator>пользователь</dc:creator>
  <cp:lastModifiedBy>Пользователь</cp:lastModifiedBy>
  <cp:revision>24</cp:revision>
  <dcterms:created xsi:type="dcterms:W3CDTF">2016-06-15T06:31:07Z</dcterms:created>
  <dcterms:modified xsi:type="dcterms:W3CDTF">2017-02-16T11:13:54Z</dcterms:modified>
</cp:coreProperties>
</file>