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0" r:id="rId4"/>
    <p:sldId id="261" r:id="rId5"/>
    <p:sldId id="285" r:id="rId6"/>
    <p:sldId id="263" r:id="rId7"/>
    <p:sldId id="284" r:id="rId8"/>
    <p:sldId id="262" r:id="rId9"/>
    <p:sldId id="28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0" r:id="rId22"/>
    <p:sldId id="281" r:id="rId23"/>
    <p:sldId id="275" r:id="rId24"/>
    <p:sldId id="276" r:id="rId25"/>
    <p:sldId id="277" r:id="rId26"/>
    <p:sldId id="278" r:id="rId27"/>
    <p:sldId id="279" r:id="rId28"/>
    <p:sldId id="282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900"/>
    <a:srgbClr val="0060A8"/>
    <a:srgbClr val="162AE4"/>
    <a:srgbClr val="6969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80" autoAdjust="0"/>
    <p:restoredTop sz="94660"/>
  </p:normalViewPr>
  <p:slideViewPr>
    <p:cSldViewPr>
      <p:cViewPr>
        <p:scale>
          <a:sx n="100" d="100"/>
          <a:sy n="100" d="100"/>
        </p:scale>
        <p:origin x="-1956" y="-7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ser>
          <c:idx val="0"/>
          <c:order val="0"/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5"/>
              </a:solidFill>
            </c:spPr>
          </c:dPt>
          <c:val>
            <c:numRef>
              <c:f>Лист1!$B$7:$B$8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1311B-33AD-498F-83E9-93BF3319A2F5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1BD29-80D3-4BA9-82E3-1A437779B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BD29-80D3-4BA9-82E3-1A437779BF2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BD29-80D3-4BA9-82E3-1A437779BF2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BD29-80D3-4BA9-82E3-1A437779BF2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BD29-80D3-4BA9-82E3-1A437779BF2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BD29-80D3-4BA9-82E3-1A437779BF2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BD29-80D3-4BA9-82E3-1A437779BF2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BD29-80D3-4BA9-82E3-1A437779BF2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BD29-80D3-4BA9-82E3-1A437779BF2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B59-B13B-4B2D-A112-E90DCCE444F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1385-F435-4D08-8197-F6F2D2AE6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B59-B13B-4B2D-A112-E90DCCE444F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1385-F435-4D08-8197-F6F2D2AE6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B59-B13B-4B2D-A112-E90DCCE444F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1385-F435-4D08-8197-F6F2D2AE6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B59-B13B-4B2D-A112-E90DCCE444F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1385-F435-4D08-8197-F6F2D2AE6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B59-B13B-4B2D-A112-E90DCCE444F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1385-F435-4D08-8197-F6F2D2AE6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B59-B13B-4B2D-A112-E90DCCE444F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1385-F435-4D08-8197-F6F2D2AE6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B59-B13B-4B2D-A112-E90DCCE444F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1385-F435-4D08-8197-F6F2D2AE6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B59-B13B-4B2D-A112-E90DCCE444F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1385-F435-4D08-8197-F6F2D2AE6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B59-B13B-4B2D-A112-E90DCCE444F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1385-F435-4D08-8197-F6F2D2AE6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B59-B13B-4B2D-A112-E90DCCE444F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1385-F435-4D08-8197-F6F2D2AE6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B59-B13B-4B2D-A112-E90DCCE444F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1385-F435-4D08-8197-F6F2D2AE6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DBB59-B13B-4B2D-A112-E90DCCE444F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11385-F435-4D08-8197-F6F2D2AE6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lensocstroy.9871443.ru/Shlisserburg.php" TargetMode="External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Лер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</p:spPr>
      </p:pic>
      <p:pic>
        <p:nvPicPr>
          <p:cNvPr id="6" name="Picture 16" descr="Z:\экономика\2017\Герб с обводк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4853" y="699542"/>
            <a:ext cx="108120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683568" y="123478"/>
            <a:ext cx="77403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Кластер судостроения: предпосылки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и возможности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85720" y="1007031"/>
            <a:ext cx="4679350" cy="2419999"/>
            <a:chOff x="203832" y="1007031"/>
            <a:chExt cx="4679350" cy="2419999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203832" y="1142990"/>
              <a:ext cx="3528392" cy="2284040"/>
              <a:chOff x="203832" y="1142990"/>
              <a:chExt cx="3528392" cy="228404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03832" y="1142990"/>
                <a:ext cx="24482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  <a:cs typeface="Arial" pitchFamily="34" charset="0"/>
                  </a:rPr>
                  <a:t>Подготовка кадров</a:t>
                </a:r>
                <a:endPara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03832" y="1500180"/>
                <a:ext cx="3354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ym typeface="Wingdings"/>
                  </a:rPr>
                  <a:t></a:t>
                </a:r>
                <a:r>
                  <a:rPr lang="ru-RU" sz="1200" dirty="0" smtClean="0"/>
                  <a:t>ГБПУ ЛО  «Техникум водного  транспорта»</a:t>
                </a:r>
              </a:p>
              <a:p>
                <a:r>
                  <a:rPr lang="ru-RU" sz="1200" dirty="0" smtClean="0"/>
                  <a:t>МО Город Шлиссельбург</a:t>
                </a:r>
                <a:endParaRPr lang="ru-RU" sz="1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3832" y="1857370"/>
                <a:ext cx="352839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ym typeface="Wingdings"/>
                  </a:rPr>
                  <a:t> </a:t>
                </a:r>
                <a:r>
                  <a:rPr lang="ru-RU" sz="1200" dirty="0" err="1" smtClean="0"/>
                  <a:t>Отрадненский</a:t>
                </a:r>
                <a:r>
                  <a:rPr lang="ru-RU" sz="1200" dirty="0" smtClean="0"/>
                  <a:t> филиал ГБПОУ ЛО «ТВТ»</a:t>
                </a:r>
              </a:p>
              <a:p>
                <a:r>
                  <a:rPr lang="ru-RU" sz="1200" dirty="0" smtClean="0"/>
                  <a:t>МО «Город Отрадное»</a:t>
                </a:r>
                <a:r>
                  <a:rPr lang="ru-RU" sz="1200" dirty="0" smtClean="0">
                    <a:sym typeface="Wingdings"/>
                  </a:rPr>
                  <a:t> </a:t>
                </a:r>
              </a:p>
              <a:p>
                <a:r>
                  <a:rPr lang="ru-RU" sz="1200" dirty="0" smtClean="0">
                    <a:sym typeface="Wingdings"/>
                  </a:rPr>
                  <a:t> </a:t>
                </a:r>
                <a:r>
                  <a:rPr lang="ru-RU" sz="1200" dirty="0" smtClean="0"/>
                  <a:t>ГАПОУ ЛО «Кировский политехнический                                     техникум»  МО  «Кировск»</a:t>
                </a:r>
              </a:p>
              <a:p>
                <a:endParaRPr lang="ru-RU" sz="1200" dirty="0" smtClean="0"/>
              </a:p>
              <a:p>
                <a:endParaRPr lang="ru-RU" sz="1200" dirty="0" smtClean="0"/>
              </a:p>
              <a:p>
                <a:endParaRPr lang="ru-RU" sz="1200" dirty="0" smtClean="0"/>
              </a:p>
              <a:p>
                <a:endParaRPr lang="ru-RU" sz="1200" dirty="0"/>
              </a:p>
            </p:txBody>
          </p:sp>
        </p:grpSp>
        <p:pic>
          <p:nvPicPr>
            <p:cNvPr id="26" name="Рисунок 25" descr="сл9-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15030" y="1007031"/>
              <a:ext cx="1368152" cy="1265112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4631114" y="1851670"/>
            <a:ext cx="4456124" cy="1006371"/>
            <a:chOff x="4631114" y="1851670"/>
            <a:chExt cx="4456124" cy="1006371"/>
          </a:xfrm>
        </p:grpSpPr>
        <p:pic>
          <p:nvPicPr>
            <p:cNvPr id="29" name="Рисунок 28" descr="сл9-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31114" y="2137647"/>
              <a:ext cx="1000306" cy="72000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5652120" y="1851670"/>
              <a:ext cx="3435118" cy="1006371"/>
              <a:chOff x="5580112" y="1819771"/>
              <a:chExt cx="3435118" cy="100637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580112" y="1819771"/>
                <a:ext cx="33123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  <a:cs typeface="Arial" pitchFamily="34" charset="0"/>
                  </a:rPr>
                  <a:t>Изготовление судов </a:t>
                </a:r>
                <a:endPara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359046" y="2179811"/>
                <a:ext cx="1656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ym typeface="Wingdings"/>
                  </a:rPr>
                  <a:t> </a:t>
                </a:r>
                <a:r>
                  <a:rPr lang="ru-RU" sz="1200" dirty="0" smtClean="0"/>
                  <a:t>ОАО «ЛСЗ </a:t>
                </a:r>
                <a:r>
                  <a:rPr lang="ru-RU" sz="1200" dirty="0" err="1" smtClean="0"/>
                  <a:t>Пелла</a:t>
                </a:r>
                <a:r>
                  <a:rPr lang="ru-RU" sz="1200" dirty="0" smtClean="0"/>
                  <a:t>», </a:t>
                </a:r>
              </a:p>
              <a:p>
                <a:r>
                  <a:rPr lang="ru-RU" sz="1200" dirty="0" smtClean="0"/>
                  <a:t>МО «Город Отрадное»</a:t>
                </a:r>
                <a:endParaRPr lang="ru-RU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580112" y="2179811"/>
                <a:ext cx="18722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ym typeface="Wingdings"/>
                  </a:rPr>
                  <a:t> </a:t>
                </a:r>
                <a:r>
                  <a:rPr lang="ru-RU" sz="1200" dirty="0" smtClean="0"/>
                  <a:t>ООО «НССЗ», </a:t>
                </a:r>
              </a:p>
              <a:p>
                <a:r>
                  <a:rPr lang="ru-RU" sz="1200" dirty="0" smtClean="0">
                    <a:sym typeface="Wingdings"/>
                  </a:rPr>
                  <a:t> </a:t>
                </a:r>
                <a:r>
                  <a:rPr lang="ru-RU" sz="1200" dirty="0" smtClean="0"/>
                  <a:t>ООО «Озерная верфь»</a:t>
                </a:r>
              </a:p>
              <a:p>
                <a:r>
                  <a:rPr lang="ru-RU" sz="1200" dirty="0" smtClean="0"/>
                  <a:t>МО Город Шлиссельбург</a:t>
                </a:r>
                <a:endParaRPr lang="ru-RU" sz="1200" dirty="0"/>
              </a:p>
            </p:txBody>
          </p:sp>
        </p:grpSp>
      </p:grpSp>
      <p:grpSp>
        <p:nvGrpSpPr>
          <p:cNvPr id="36" name="Группа 35"/>
          <p:cNvGrpSpPr/>
          <p:nvPr/>
        </p:nvGrpSpPr>
        <p:grpSpPr>
          <a:xfrm>
            <a:off x="3653091" y="3003798"/>
            <a:ext cx="5321277" cy="2102862"/>
            <a:chOff x="3571203" y="3003798"/>
            <a:chExt cx="5321277" cy="2102862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4559122" y="3003798"/>
              <a:ext cx="4333358" cy="1776393"/>
              <a:chOff x="4559122" y="3003798"/>
              <a:chExt cx="4333358" cy="177639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529370" y="3003798"/>
                <a:ext cx="29193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  <a:cs typeface="Arial" pitchFamily="34" charset="0"/>
                  </a:rPr>
                  <a:t>Судоремонт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Century Gothic" pitchFamily="34" charset="0"/>
                    <a:cs typeface="Arial" pitchFamily="34" charset="0"/>
                  </a:rPr>
                  <a:t>, </a:t>
                </a:r>
              </a:p>
              <a:p>
                <a:r>
                  <a:rPr lang="ru-R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  <a:cs typeface="Arial" pitchFamily="34" charset="0"/>
                  </a:rPr>
                  <a:t>обустройство 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Century Gothic" pitchFamily="34" charset="0"/>
                    <a:cs typeface="Arial" pitchFamily="34" charset="0"/>
                  </a:rPr>
                  <a:t> </a:t>
                </a:r>
                <a:r>
                  <a:rPr lang="ru-R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  <a:cs typeface="Arial" pitchFamily="34" charset="0"/>
                  </a:rPr>
                  <a:t>акваторий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580112" y="3579862"/>
                <a:ext cx="33123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/>
                  <a:buChar char="£"/>
                </a:pPr>
                <a:r>
                  <a:rPr lang="ru-RU" sz="1200" dirty="0" smtClean="0"/>
                  <a:t>ООО «НССЗ»,  судоремонт,  производство </a:t>
                </a:r>
                <a:r>
                  <a:rPr lang="ru-RU" sz="1200" dirty="0" err="1" smtClean="0"/>
                  <a:t>слипового</a:t>
                </a:r>
                <a:r>
                  <a:rPr lang="ru-RU" sz="1200" dirty="0" smtClean="0"/>
                  <a:t> оборудования</a:t>
                </a:r>
              </a:p>
              <a:p>
                <a:r>
                  <a:rPr lang="ru-RU" sz="1200" dirty="0" smtClean="0">
                    <a:sym typeface="Wingdings"/>
                  </a:rPr>
                  <a:t> </a:t>
                </a:r>
                <a:r>
                  <a:rPr lang="ru-RU" sz="1200" dirty="0" err="1" smtClean="0"/>
                  <a:t>Невско-Ладожский</a:t>
                </a:r>
                <a:r>
                  <a:rPr lang="ru-RU" sz="1200" dirty="0" smtClean="0"/>
                  <a:t>  район водных путей и судоходства  МО Город Шлиссельбург</a:t>
                </a:r>
              </a:p>
              <a:p>
                <a:r>
                  <a:rPr lang="ru-RU" sz="1200" dirty="0" smtClean="0">
                    <a:sym typeface="Wingdings"/>
                  </a:rPr>
                  <a:t> ООО «ПОРТ Дубровка» МО «Кировск»</a:t>
                </a:r>
                <a:endParaRPr lang="ru-RU" sz="1200" dirty="0" smtClean="0"/>
              </a:p>
              <a:p>
                <a:pPr>
                  <a:buFont typeface="Wingdings"/>
                  <a:buChar char="£"/>
                </a:pPr>
                <a:endParaRPr lang="ru-RU" sz="1200" dirty="0" smtClean="0"/>
              </a:p>
            </p:txBody>
          </p:sp>
          <p:pic>
            <p:nvPicPr>
              <p:cNvPr id="31" name="Рисунок 30" descr="сл9-4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559122" y="3312023"/>
                <a:ext cx="1008000" cy="720000"/>
              </a:xfrm>
              <a:prstGeom prst="rect">
                <a:avLst/>
              </a:prstGeom>
            </p:spPr>
          </p:pic>
        </p:grpSp>
        <p:pic>
          <p:nvPicPr>
            <p:cNvPr id="32" name="Рисунок 31" descr="сл9-5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71203" y="3903062"/>
              <a:ext cx="1302075" cy="1203598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219988" y="2728644"/>
            <a:ext cx="4423095" cy="1961850"/>
            <a:chOff x="219988" y="2728644"/>
            <a:chExt cx="4423095" cy="196185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219988" y="2784490"/>
              <a:ext cx="3672408" cy="1474976"/>
              <a:chOff x="107504" y="2715766"/>
              <a:chExt cx="3672408" cy="147497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07504" y="2715766"/>
                <a:ext cx="36724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  <a:cs typeface="Arial" pitchFamily="34" charset="0"/>
                  </a:rPr>
                  <a:t>Производство оборудования</a:t>
                </a:r>
                <a:endPara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9512" y="302264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ym typeface="Wingdings"/>
                  </a:rPr>
                  <a:t> </a:t>
                </a:r>
                <a:r>
                  <a:rPr lang="ru-RU" sz="1200" dirty="0" smtClean="0"/>
                  <a:t>АО «ГЕСЕР» МО «Город Отрадное»</a:t>
                </a:r>
                <a:endParaRPr lang="ru-RU" sz="12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79512" y="3258642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ym typeface="Wingdings"/>
                  </a:rPr>
                  <a:t> </a:t>
                </a:r>
                <a:r>
                  <a:rPr lang="ru-RU" sz="1200" dirty="0" smtClean="0"/>
                  <a:t>ПАО «Ладога» МО «Кировск»</a:t>
                </a:r>
                <a:endParaRPr lang="ru-RU" sz="1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79512" y="3488343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ym typeface="Wingdings"/>
                  </a:rPr>
                  <a:t> </a:t>
                </a:r>
                <a:r>
                  <a:rPr lang="ru-RU" sz="1200" dirty="0" smtClean="0"/>
                  <a:t>ООО «</a:t>
                </a:r>
                <a:r>
                  <a:rPr lang="ru-RU" sz="1200" dirty="0" err="1" smtClean="0"/>
                  <a:t>Элес</a:t>
                </a:r>
                <a:r>
                  <a:rPr lang="ru-RU" sz="1200" dirty="0" smtClean="0"/>
                  <a:t>» МО «Кировск»</a:t>
                </a:r>
                <a:endParaRPr lang="ru-RU" sz="12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9512" y="3729077"/>
                <a:ext cx="3528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ym typeface="Wingdings"/>
                  </a:rPr>
                  <a:t> </a:t>
                </a:r>
                <a:r>
                  <a:rPr lang="ru-RU" sz="1200" dirty="0" smtClean="0"/>
                  <a:t>ООО «</a:t>
                </a:r>
                <a:r>
                  <a:rPr lang="ru-RU" sz="1200" dirty="0" err="1" smtClean="0"/>
                  <a:t>Тритмент</a:t>
                </a:r>
                <a:r>
                  <a:rPr lang="ru-RU" sz="1200" dirty="0" smtClean="0"/>
                  <a:t>» МО Город Шлиссельбург</a:t>
                </a:r>
              </a:p>
              <a:p>
                <a:endParaRPr lang="ru-RU" sz="1200" dirty="0"/>
              </a:p>
            </p:txBody>
          </p:sp>
        </p:grpSp>
        <p:pic>
          <p:nvPicPr>
            <p:cNvPr id="30" name="Рисунок 29" descr="сл9-3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29432" y="2728644"/>
              <a:ext cx="1013651" cy="72008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96146" y="4044163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ym typeface="Wingdings"/>
                </a:rPr>
                <a:t> </a:t>
              </a:r>
              <a:r>
                <a:rPr lang="ru-RU" sz="1200" dirty="0" smtClean="0"/>
                <a:t>Кировский филиал АО «Концерн «</a:t>
              </a:r>
              <a:r>
                <a:rPr lang="ru-RU" sz="1200" dirty="0" err="1" smtClean="0"/>
                <a:t>Океанприбор</a:t>
              </a:r>
              <a:r>
                <a:rPr lang="ru-RU" sz="1200" dirty="0" smtClean="0"/>
                <a:t>»</a:t>
              </a:r>
            </a:p>
            <a:p>
              <a:endParaRPr lang="ru-RU" sz="1200" dirty="0"/>
            </a:p>
          </p:txBody>
        </p:sp>
      </p:grpSp>
      <p:sp>
        <p:nvSpPr>
          <p:cNvPr id="22" name="Овал 21"/>
          <p:cNvSpPr/>
          <p:nvPr/>
        </p:nvSpPr>
        <p:spPr>
          <a:xfrm>
            <a:off x="3383489" y="1935553"/>
            <a:ext cx="2319328" cy="2304256"/>
          </a:xfrm>
          <a:prstGeom prst="ellipse">
            <a:avLst/>
          </a:prstGeom>
          <a:solidFill>
            <a:srgbClr val="FA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 год произведена закладка 9 судов, спущено на воду 11 судов, </a:t>
            </a:r>
          </a:p>
          <a:p>
            <a:pPr algn="ctr"/>
            <a:r>
              <a:rPr lang="ru-RU" sz="1400" b="1" dirty="0" smtClean="0"/>
              <a:t>сдано заказчикам 10 судов</a:t>
            </a:r>
            <a:endParaRPr lang="ru-RU" sz="1400" b="1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4888" y="1034872"/>
            <a:ext cx="8229600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В структуре промышленного производства района 1/3 объема приходится на предприятия пищевой и перерабатывающей промышленности. 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2050" name="Picture 2" descr="E:\дизайн\презентация\Attachments_shepelevich@kirovsk-reg.ru_2019-03-15_11-16-27\Логотипы\4e3ea26b7f9e04bc76d95bd071d24d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579862"/>
            <a:ext cx="1080120" cy="1062218"/>
          </a:xfrm>
          <a:prstGeom prst="rect">
            <a:avLst/>
          </a:prstGeom>
          <a:noFill/>
        </p:spPr>
      </p:pic>
      <p:pic>
        <p:nvPicPr>
          <p:cNvPr id="2051" name="Picture 3" descr="E:\дизайн\презентация\Attachments_shepelevich@kirovsk-reg.ru_2019-03-15_11-16-27\Логотипы\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87774"/>
            <a:ext cx="896693" cy="576000"/>
          </a:xfrm>
          <a:prstGeom prst="rect">
            <a:avLst/>
          </a:prstGeom>
          <a:noFill/>
        </p:spPr>
      </p:pic>
      <p:pic>
        <p:nvPicPr>
          <p:cNvPr id="2052" name="Picture 4" descr="E:\дизайн\презентация\Attachments_shepelevich@kirovsk-reg.ru_2019-03-15_11-16-27\Логотипы\635628613487034794-Heinz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211710"/>
            <a:ext cx="1152000" cy="576000"/>
          </a:xfrm>
          <a:prstGeom prst="rect">
            <a:avLst/>
          </a:prstGeom>
          <a:noFill/>
        </p:spPr>
      </p:pic>
      <p:pic>
        <p:nvPicPr>
          <p:cNvPr id="2053" name="Picture 5" descr="E:\дизайн\презентация\Attachments_shepelevich@kirovsk-reg.ru_2019-03-15_11-16-27\Логотипы\hvatayka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499806"/>
            <a:ext cx="1242354" cy="576000"/>
          </a:xfrm>
          <a:prstGeom prst="rect">
            <a:avLst/>
          </a:prstGeom>
          <a:noFill/>
        </p:spPr>
      </p:pic>
      <p:pic>
        <p:nvPicPr>
          <p:cNvPr id="2054" name="Picture 6" descr="E:\дизайн\презентация\Attachments_shepelevich@kirovsk-reg.ru_2019-03-15_11-16-27\Логотипы\img_shtuchki_logo-slog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23878"/>
            <a:ext cx="1296842" cy="1008000"/>
          </a:xfrm>
          <a:prstGeom prst="rect">
            <a:avLst/>
          </a:prstGeom>
          <a:noFill/>
        </p:spPr>
      </p:pic>
      <p:pic>
        <p:nvPicPr>
          <p:cNvPr id="2055" name="Picture 7" descr="E:\дизайн\презентация\Attachments_shepelevich@kirovsk-reg.ru_2019-03-15_11-16-27\Логотипы\logo_ps_bez_slogana_and_dymka_transparent_220_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1923678"/>
            <a:ext cx="1173334" cy="576000"/>
          </a:xfrm>
          <a:prstGeom prst="rect">
            <a:avLst/>
          </a:prstGeom>
          <a:noFill/>
        </p:spPr>
      </p:pic>
      <p:pic>
        <p:nvPicPr>
          <p:cNvPr id="2056" name="Picture 8" descr="E:\дизайн\презентация\Attachments_shepelevich@kirovsk-reg.ru_2019-03-15_11-16-27\Логотипы\logotip-pit-produk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2571750"/>
            <a:ext cx="858236" cy="792024"/>
          </a:xfrm>
          <a:prstGeom prst="rect">
            <a:avLst/>
          </a:prstGeom>
          <a:noFill/>
        </p:spPr>
      </p:pic>
      <p:pic>
        <p:nvPicPr>
          <p:cNvPr id="2057" name="Picture 9" descr="E:\дизайн\презентация\Attachments_shepelevich@kirovsk-reg.ru_2019-03-15_11-16-27\Логотипы\ori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3579862"/>
            <a:ext cx="922903" cy="576000"/>
          </a:xfrm>
          <a:prstGeom prst="rect">
            <a:avLst/>
          </a:prstGeom>
          <a:noFill/>
        </p:spPr>
      </p:pic>
      <p:pic>
        <p:nvPicPr>
          <p:cNvPr id="2058" name="Picture 10" descr="E:\дизайн\презентация\Attachments_shepelevich@kirovsk-reg.ru_2019-03-15_11-16-27\Логотипы\pryanichnoe_nastroenie-logo_bi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4054788"/>
            <a:ext cx="1446316" cy="677138"/>
          </a:xfrm>
          <a:prstGeom prst="rect">
            <a:avLst/>
          </a:prstGeom>
          <a:noFill/>
        </p:spPr>
      </p:pic>
      <p:sp>
        <p:nvSpPr>
          <p:cNvPr id="15" name="Заголовок 6"/>
          <p:cNvSpPr txBox="1">
            <a:spLocks/>
          </p:cNvSpPr>
          <p:nvPr/>
        </p:nvSpPr>
        <p:spPr>
          <a:xfrm>
            <a:off x="683568" y="123478"/>
            <a:ext cx="77403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Пищевая промышленность - динамично развивающаяся  отрасль!</a:t>
            </a:r>
          </a:p>
        </p:txBody>
      </p:sp>
      <p:pic>
        <p:nvPicPr>
          <p:cNvPr id="17" name="Рисунок 16" descr="Салют-МПК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5936" y="2787774"/>
            <a:ext cx="1181265" cy="1152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0552" y="1743279"/>
            <a:ext cx="733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 2018 год предприятиями произведено продукции на 13,5 млрд руб.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ampit.ru/wp-content/uploads/2018/08/tehnologiya-vyraschivaniya-cyplyat-broylerov-na-pticefabrike-42.jpg"/>
          <p:cNvPicPr>
            <a:picLocks noChangeAspect="1" noChangeArrowheads="1"/>
          </p:cNvPicPr>
          <p:nvPr/>
        </p:nvPicPr>
        <p:blipFill>
          <a:blip r:embed="rId2" cstate="print"/>
          <a:srcRect l="6247" r="1609"/>
          <a:stretch>
            <a:fillRect/>
          </a:stretch>
        </p:blipFill>
        <p:spPr bwMode="auto">
          <a:xfrm>
            <a:off x="-2" y="2065939"/>
            <a:ext cx="4572002" cy="3077561"/>
          </a:xfrm>
          <a:prstGeom prst="rect">
            <a:avLst/>
          </a:prstGeom>
          <a:noFill/>
        </p:spPr>
      </p:pic>
      <p:pic>
        <p:nvPicPr>
          <p:cNvPr id="5124" name="Picture 4" descr="http://agro-matik.ru/netcat_files/multifile/2567/903/1449492326_normal_4q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0200" y="1113393"/>
            <a:ext cx="4563800" cy="3042534"/>
          </a:xfrm>
          <a:prstGeom prst="rect">
            <a:avLst/>
          </a:prstGeom>
          <a:noFill/>
        </p:spPr>
      </p:pic>
      <p:pic>
        <p:nvPicPr>
          <p:cNvPr id="8" name="Рисунок 7" descr="сл11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</a:blip>
          <a:srcRect l="14122" t="44982" r="25553" b="6166"/>
          <a:stretch>
            <a:fillRect/>
          </a:stretch>
        </p:blipFill>
        <p:spPr>
          <a:xfrm>
            <a:off x="0" y="970112"/>
            <a:ext cx="9144000" cy="4185590"/>
          </a:xfrm>
          <a:prstGeom prst="rect">
            <a:avLst/>
          </a:prstGeom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144016" y="123478"/>
            <a:ext cx="77403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Кировский район – лидер сельхозпроизводства в Ленинградской области!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" y="1461187"/>
            <a:ext cx="4427982" cy="590962"/>
            <a:chOff x="2" y="1461187"/>
            <a:chExt cx="4427982" cy="590962"/>
          </a:xfrm>
        </p:grpSpPr>
        <p:pic>
          <p:nvPicPr>
            <p:cNvPr id="13" name="Рисунок 12" descr="сл11_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1524"/>
            <a:stretch>
              <a:fillRect/>
            </a:stretch>
          </p:blipFill>
          <p:spPr>
            <a:xfrm>
              <a:off x="2" y="1461187"/>
              <a:ext cx="4427982" cy="590962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251520" y="1577493"/>
              <a:ext cx="31744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АО «Птицефабрика Северная»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716000" y="4056208"/>
            <a:ext cx="4760520" cy="590964"/>
            <a:chOff x="4716000" y="4056208"/>
            <a:chExt cx="4760520" cy="590964"/>
          </a:xfrm>
        </p:grpSpPr>
        <p:pic>
          <p:nvPicPr>
            <p:cNvPr id="14" name="Рисунок 13" descr="сл11_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1524"/>
            <a:stretch>
              <a:fillRect/>
            </a:stretch>
          </p:blipFill>
          <p:spPr>
            <a:xfrm>
              <a:off x="4716000" y="4056208"/>
              <a:ext cx="4428000" cy="590964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5480584" y="4155926"/>
              <a:ext cx="39959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АО «Птицефабрика </a:t>
              </a:r>
              <a:r>
                <a:rPr lang="ru-RU" dirty="0" err="1" smtClean="0">
                  <a:solidFill>
                    <a:schemeClr val="bg1"/>
                  </a:solidFill>
                </a:rPr>
                <a:t>Синявинская</a:t>
              </a:r>
              <a:r>
                <a:rPr lang="ru-RU" dirty="0" smtClean="0">
                  <a:solidFill>
                    <a:schemeClr val="bg1"/>
                  </a:solidFill>
                </a:rPr>
                <a:t>»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757476" y="1409692"/>
            <a:ext cx="3384376" cy="3129723"/>
            <a:chOff x="1857356" y="-3429042"/>
            <a:chExt cx="3384376" cy="3129723"/>
          </a:xfrm>
        </p:grpSpPr>
        <p:grpSp>
          <p:nvGrpSpPr>
            <p:cNvPr id="18" name="Группа 25"/>
            <p:cNvGrpSpPr/>
            <p:nvPr/>
          </p:nvGrpSpPr>
          <p:grpSpPr>
            <a:xfrm>
              <a:off x="2266934" y="-3143290"/>
              <a:ext cx="2664296" cy="2736304"/>
              <a:chOff x="11823579" y="-5748702"/>
              <a:chExt cx="2664296" cy="2736304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11823579" y="-5748702"/>
                <a:ext cx="2664296" cy="27363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1895017" y="-5177198"/>
                <a:ext cx="244827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  <a:cs typeface="Arial" pitchFamily="34" charset="0"/>
                  </a:rPr>
                  <a:t>Кировский район занимает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  <a:cs typeface="Arial" pitchFamily="34" charset="0"/>
                  </a:rPr>
                  <a:t> 1 место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  <a:cs typeface="Arial" pitchFamily="34" charset="0"/>
                  </a:rPr>
                  <a:t> по объему производства сельхозпродукции</a:t>
                </a:r>
              </a:p>
            </p:txBody>
          </p:sp>
        </p:grpSp>
        <p:pic>
          <p:nvPicPr>
            <p:cNvPr id="19" name="Рисунок 18" descr="сл46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175"/>
            <a:stretch>
              <a:fillRect/>
            </a:stretch>
          </p:blipFill>
          <p:spPr>
            <a:xfrm>
              <a:off x="1857356" y="-3429042"/>
              <a:ext cx="3384376" cy="312972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сл12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1059581"/>
            <a:ext cx="4716016" cy="2697721"/>
          </a:xfrm>
          <a:prstGeom prst="rect">
            <a:avLst/>
          </a:prstGeom>
        </p:spPr>
      </p:pic>
      <p:sp>
        <p:nvSpPr>
          <p:cNvPr id="2" name="Заголовок 6"/>
          <p:cNvSpPr txBox="1">
            <a:spLocks/>
          </p:cNvSpPr>
          <p:nvPr/>
        </p:nvSpPr>
        <p:spPr>
          <a:xfrm>
            <a:off x="144016" y="123478"/>
            <a:ext cx="77403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Кировский район – лидер сельхозпроизводства в Ленинградской области!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3480" y="104384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Важны малые формы хозяйствования в сельхозпроизводстве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23528" y="1203598"/>
            <a:ext cx="6151348" cy="3867894"/>
            <a:chOff x="2801276" y="1131590"/>
            <a:chExt cx="6151348" cy="3867894"/>
          </a:xfrm>
        </p:grpSpPr>
        <p:pic>
          <p:nvPicPr>
            <p:cNvPr id="11" name="Рисунок 10" descr="сл10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01276" y="1131590"/>
              <a:ext cx="6112748" cy="386789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210768" y="1491630"/>
              <a:ext cx="2736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Рыбодобывающих</a:t>
              </a:r>
            </a:p>
            <a:p>
              <a:r>
                <a:rPr lang="ru-RU" sz="1600" dirty="0" smtClean="0">
                  <a:solidFill>
                    <a:schemeClr val="bg1"/>
                  </a:solidFill>
                </a:rPr>
                <a:t>предприятий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14624" y="1563638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9</a:t>
              </a:r>
              <a:endParaRPr lang="ru-RU" sz="2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10768" y="2859782"/>
              <a:ext cx="2736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Действующих крестьянских (фермерских) хозяйств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14624" y="2787774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37</a:t>
              </a:r>
              <a:endParaRPr lang="ru-RU" sz="2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97420" y="4065334"/>
              <a:ext cx="485520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/>
                <a:t>Подсобных хозяйств (растениеводство, разведение крупного рогатого скота, свиней, овец, коз, кроликов, птицы и пчел</a:t>
              </a:r>
              <a:endParaRPr lang="ru-RU" sz="15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86632" y="4083918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&gt;</a:t>
              </a:r>
              <a:r>
                <a:rPr lang="ru-RU" sz="2400" b="1" dirty="0" smtClean="0"/>
                <a:t>4000</a:t>
              </a:r>
              <a:endParaRPr lang="ru-RU" sz="28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471592" y="1923678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sym typeface="Wingdings"/>
              </a:rPr>
              <a:t></a:t>
            </a:r>
            <a:r>
              <a:rPr lang="ru-RU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Продовольственное обеспечение, устойчивого развития сельских территорий.</a:t>
            </a:r>
          </a:p>
          <a:p>
            <a:r>
              <a:rPr lang="ru-RU" sz="1600" dirty="0" smtClean="0">
                <a:solidFill>
                  <a:schemeClr val="bg1"/>
                </a:solidFill>
                <a:sym typeface="Wingdings"/>
              </a:rPr>
              <a:t></a:t>
            </a:r>
            <a:r>
              <a:rPr lang="ru-RU" dirty="0" smtClean="0">
                <a:solidFill>
                  <a:schemeClr val="bg1"/>
                </a:solidFill>
                <a:sym typeface="Wingdings"/>
              </a:rPr>
              <a:t> О</a:t>
            </a:r>
            <a:r>
              <a:rPr lang="ru-RU" dirty="0" smtClean="0">
                <a:solidFill>
                  <a:schemeClr val="bg1"/>
                </a:solidFill>
              </a:rPr>
              <a:t>беспечение занятости и поддержание доходов сельского населения.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Резервная_копияавчивч_сл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85" r="1538"/>
          <a:stretch>
            <a:fillRect/>
          </a:stretch>
        </p:blipFill>
        <p:spPr>
          <a:xfrm>
            <a:off x="0" y="1131590"/>
            <a:ext cx="9180512" cy="32403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5856" y="3582184"/>
            <a:ext cx="5760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Дипломами Министерства сельского хозяйства РФ 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21 предприятие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816424" y="1995686"/>
            <a:ext cx="601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Почетными грамотами Министерства сельского хозяйства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3 человека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127560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Благодарностями Министерства сельского хозяйства РФ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24 человека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2643758"/>
            <a:ext cx="601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Знаком отличия Ленинградской области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«За заслуги перед Ленинградской областью»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1 человек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0" y="123478"/>
            <a:ext cx="77403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Кировский район – лидер сельхозпроизводства в Ленинградской области!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51520" y="1464213"/>
            <a:ext cx="2376264" cy="2286114"/>
            <a:chOff x="251520" y="2857386"/>
            <a:chExt cx="2376264" cy="2286114"/>
          </a:xfrm>
        </p:grpSpPr>
        <p:sp>
          <p:nvSpPr>
            <p:cNvPr id="19" name="Овал 18"/>
            <p:cNvSpPr/>
            <p:nvPr/>
          </p:nvSpPr>
          <p:spPr>
            <a:xfrm>
              <a:off x="467544" y="3075806"/>
              <a:ext cx="2016224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сл4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875"/>
            <a:stretch>
              <a:fillRect/>
            </a:stretch>
          </p:blipFill>
          <p:spPr>
            <a:xfrm>
              <a:off x="251520" y="2857386"/>
              <a:ext cx="2376264" cy="228611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67544" y="2133009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000" b="1" dirty="0" smtClean="0"/>
              <a:t>Награды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14подл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50"/>
          <a:stretch>
            <a:fillRect/>
          </a:stretch>
        </p:blipFill>
        <p:spPr>
          <a:xfrm>
            <a:off x="4150546" y="1001222"/>
            <a:ext cx="4993454" cy="2213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Социально-культурная среда</a:t>
            </a:r>
            <a:endParaRPr lang="ru-RU" sz="2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4" name="Рисунок 3" descr="слкульт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20" y="1203598"/>
            <a:ext cx="3951751" cy="393990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104456" y="3037971"/>
            <a:ext cx="5039544" cy="1314664"/>
            <a:chOff x="4104456" y="3037971"/>
            <a:chExt cx="5039544" cy="1314664"/>
          </a:xfrm>
        </p:grpSpPr>
        <p:pic>
          <p:nvPicPr>
            <p:cNvPr id="8" name="Рисунок 7" descr="сл14подл2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04456" y="3037971"/>
              <a:ext cx="5039544" cy="131466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211960" y="3395662"/>
              <a:ext cx="49320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83% </a:t>
              </a:r>
              <a:r>
                <a:rPr lang="ru-RU" dirty="0" smtClean="0"/>
                <a:t>от общего объема расходов бюджета района направлено на социально-культурную сферу</a:t>
              </a:r>
              <a:endParaRPr lang="ru-RU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11960" y="1491630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«Социально-культурная среда, интеллектуальное и творческое воспитание личности, духовное саморазвитие и обеспечение социальной стабильности - основа благополучного развития муниципального образования»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Образование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0" y="2499742"/>
            <a:ext cx="2411760" cy="1191749"/>
            <a:chOff x="0" y="2499742"/>
            <a:chExt cx="2411760" cy="1191749"/>
          </a:xfrm>
        </p:grpSpPr>
        <p:pic>
          <p:nvPicPr>
            <p:cNvPr id="26" name="Рисунок 25" descr="сл15_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99742"/>
              <a:ext cx="2411760" cy="1191749"/>
            </a:xfrm>
            <a:prstGeom prst="rect">
              <a:avLst/>
            </a:prstGeom>
          </p:spPr>
        </p:pic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79512" y="2715766"/>
              <a:ext cx="216024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" pitchFamily="18" charset="0"/>
                  <a:cs typeface="Times New Roman" pitchFamily="18" charset="0"/>
                </a:rPr>
                <a:t>МКОУ «Кировская СОШ №1»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" pitchFamily="18" charset="0"/>
                  <a:cs typeface="Times New Roman" pitchFamily="18" charset="0"/>
                </a:rPr>
                <a:t>заняла III место в Региональном конкурсе школьных музеев.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411760" y="1463414"/>
            <a:ext cx="2592288" cy="1048247"/>
            <a:chOff x="2411760" y="1463414"/>
            <a:chExt cx="2592288" cy="1048247"/>
          </a:xfrm>
        </p:grpSpPr>
        <p:pic>
          <p:nvPicPr>
            <p:cNvPr id="27" name="Рисунок 26" descr="сл15_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11760" y="1463414"/>
              <a:ext cx="2592288" cy="1048247"/>
            </a:xfrm>
            <a:prstGeom prst="rect">
              <a:avLst/>
            </a:prstGeom>
          </p:spPr>
        </p:pic>
        <p:sp>
          <p:nvSpPr>
            <p:cNvPr id="9" name="Rectangle 1"/>
            <p:cNvSpPr>
              <a:spLocks noChangeArrowheads="1"/>
            </p:cNvSpPr>
            <p:nvPr/>
          </p:nvSpPr>
          <p:spPr bwMode="auto">
            <a:xfrm>
              <a:off x="2483768" y="1484079"/>
              <a:ext cx="244827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" pitchFamily="18" charset="0"/>
                  <a:cs typeface="Times New Roman" pitchFamily="18" charset="0"/>
                </a:rPr>
                <a:t>Победитель  регионального этапа международного конкурса «Путь к толерантности»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" pitchFamily="18" charset="0"/>
                  <a:cs typeface="Times New Roman" pitchFamily="18" charset="0"/>
                </a:rPr>
                <a:t>- обучающаяся МКОУ «Кировская СОШ №1» 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959501" y="1419620"/>
            <a:ext cx="4184499" cy="1224138"/>
            <a:chOff x="4959501" y="1419620"/>
            <a:chExt cx="4184499" cy="1224138"/>
          </a:xfrm>
        </p:grpSpPr>
        <p:pic>
          <p:nvPicPr>
            <p:cNvPr id="20" name="Рисунок 19" descr="сл15_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59501" y="1419620"/>
              <a:ext cx="4184499" cy="122413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130648" y="1628095"/>
              <a:ext cx="34198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" pitchFamily="18" charset="0"/>
                  <a:cs typeface="Times New Roman" pitchFamily="18" charset="0"/>
                </a:rPr>
                <a:t>1 место в областном этапе Всероссийских спортивных соревнований школьников «Президентские спортивные игры» заняла команда МБОУ «Кировская средняя  общеобразовательная  школа №2».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138356" y="2643758"/>
            <a:ext cx="4005644" cy="1080120"/>
            <a:chOff x="5138356" y="2643758"/>
            <a:chExt cx="4005644" cy="1080120"/>
          </a:xfrm>
        </p:grpSpPr>
        <p:pic>
          <p:nvPicPr>
            <p:cNvPr id="21" name="Рисунок 20" descr="сл15_2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38356" y="2643758"/>
              <a:ext cx="4005644" cy="108012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616625" y="2694567"/>
              <a:ext cx="34198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" pitchFamily="18" charset="0"/>
                  <a:cs typeface="Times New Roman" pitchFamily="18" charset="0"/>
                </a:rPr>
                <a:t>Лауреатами Всероссийского смотра-конкурса образовательных организаций «Достижения образования» стали  МБДОУ «Детский сад № 44 «Андрейка» и МБДОУ «Детский сад комбинированного вида «Орешек»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779912" y="3724717"/>
            <a:ext cx="3996386" cy="1088149"/>
            <a:chOff x="3779912" y="3724717"/>
            <a:chExt cx="3996386" cy="1088149"/>
          </a:xfrm>
        </p:grpSpPr>
        <p:pic>
          <p:nvPicPr>
            <p:cNvPr id="22" name="Рисунок 21" descr="сл15_3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79912" y="3724717"/>
              <a:ext cx="3996386" cy="108814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283968" y="3756977"/>
              <a:ext cx="34198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" pitchFamily="18" charset="0"/>
                  <a:cs typeface="Times New Roman" pitchFamily="18" charset="0"/>
                </a:rPr>
                <a:t>Педагоги МБДОУ «Детский сад № 44 «Андрейка» заняли 1 место </a:t>
              </a:r>
            </a:p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" pitchFamily="18" charset="0"/>
                  <a:cs typeface="Times New Roman" pitchFamily="18" charset="0"/>
                </a:rPr>
                <a:t>во Всероссийском педагогическом конкурсе</a:t>
              </a:r>
            </a:p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" pitchFamily="18" charset="0"/>
                  <a:cs typeface="Times New Roman" pitchFamily="18" charset="0"/>
                </a:rPr>
                <a:t> «Мои инновации в образовании»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63302" y="4011910"/>
            <a:ext cx="3936690" cy="1145636"/>
            <a:chOff x="563302" y="4011910"/>
            <a:chExt cx="3936690" cy="1145636"/>
          </a:xfrm>
        </p:grpSpPr>
        <p:pic>
          <p:nvPicPr>
            <p:cNvPr id="23" name="Рисунок 22" descr="сл15_4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3302" y="4014470"/>
              <a:ext cx="3647900" cy="114307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83568" y="4011910"/>
              <a:ext cx="381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" pitchFamily="18" charset="0"/>
                  <a:cs typeface="Times New Roman" pitchFamily="18" charset="0"/>
                </a:rPr>
                <a:t>Воспитанники МБУ ДО «Кировский центр информационных технологий» </a:t>
              </a:r>
            </a:p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" pitchFamily="18" charset="0"/>
                  <a:cs typeface="Times New Roman" pitchFamily="18" charset="0"/>
                </a:rPr>
                <a:t>заняли 3 место в V Всероссийском корпоративном чемпионате </a:t>
              </a:r>
              <a:r>
                <a:rPr lang="ru-RU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" pitchFamily="18" charset="0"/>
                  <a:cs typeface="Times New Roman" pitchFamily="18" charset="0"/>
                </a:rPr>
                <a:t>Hi-Tech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" pitchFamily="18" charset="0"/>
                  <a:cs typeface="Times New Roman" pitchFamily="18" charset="0"/>
                </a:rPr>
                <a:t> (г. Екатеринбург)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0" y="970791"/>
            <a:ext cx="2411760" cy="1281248"/>
            <a:chOff x="0" y="970791"/>
            <a:chExt cx="2411760" cy="1281248"/>
          </a:xfrm>
        </p:grpSpPr>
        <p:pic>
          <p:nvPicPr>
            <p:cNvPr id="25" name="Рисунок 24" descr="сл15_7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970791"/>
              <a:ext cx="2411760" cy="1281248"/>
            </a:xfrm>
            <a:prstGeom prst="rect">
              <a:avLst/>
            </a:prstGeom>
          </p:spPr>
        </p:pic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251520" y="1131590"/>
              <a:ext cx="205172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mbria" pitchFamily="18" charset="0"/>
                  <a:cs typeface="Times New Roman" pitchFamily="18" charset="0"/>
                </a:rPr>
                <a:t>18 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обучающихся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mbria" pitchFamily="18" charset="0"/>
                  <a:cs typeface="Times New Roman" pitchFamily="18" charset="0"/>
                </a:rPr>
                <a:t> получили аттестат о среднем общем образовании с отличием и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mbria" pitchFamily="18" charset="0"/>
                  <a:cs typeface="Times New Roman" pitchFamily="18" charset="0"/>
                </a:rPr>
                <a:t>медаль «За особые успехи в учении»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411760" y="2498984"/>
            <a:ext cx="3312368" cy="1224136"/>
            <a:chOff x="2411760" y="2498984"/>
            <a:chExt cx="3312368" cy="1224136"/>
          </a:xfrm>
        </p:grpSpPr>
        <p:pic>
          <p:nvPicPr>
            <p:cNvPr id="24" name="Рисунок 23" descr="сл15_5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11760" y="2498984"/>
              <a:ext cx="3282244" cy="122413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411760" y="2564199"/>
              <a:ext cx="3312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" pitchFamily="18" charset="0"/>
                  <a:cs typeface="Times New Roman" pitchFamily="18" charset="0"/>
                </a:rPr>
                <a:t>В IV национальном чемпионате «Профессионалы будущего» </a:t>
              </a:r>
            </a:p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" pitchFamily="18" charset="0"/>
                  <a:cs typeface="Times New Roman" pitchFamily="18" charset="0"/>
                </a:rPr>
                <a:t>(по методике </a:t>
              </a:r>
              <a:r>
                <a:rPr lang="ru-RU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" pitchFamily="18" charset="0"/>
                  <a:cs typeface="Times New Roman" pitchFamily="18" charset="0"/>
                </a:rPr>
                <a:t>JuniorSkills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" pitchFamily="18" charset="0"/>
                  <a:cs typeface="Times New Roman" pitchFamily="18" charset="0"/>
                </a:rPr>
                <a:t>)</a:t>
              </a:r>
            </a:p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" pitchFamily="18" charset="0"/>
                  <a:cs typeface="Times New Roman" pitchFamily="18" charset="0"/>
                </a:rPr>
                <a:t>обучающиеся МБУДО «Кировский ЦИТ» заняли  3 место в общекомандном зачете 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Школе быть!</a:t>
            </a:r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874" y="1059582"/>
            <a:ext cx="5127107" cy="3420000"/>
          </a:xfrm>
          <a:prstGeom prst="rect">
            <a:avLst/>
          </a:prstGeom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874" y="1059582"/>
            <a:ext cx="5127107" cy="3420000"/>
          </a:xfrm>
          <a:prstGeom prst="rect">
            <a:avLst/>
          </a:prstGeom>
        </p:spPr>
      </p:pic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7874" y="1059582"/>
            <a:ext cx="5127107" cy="3420000"/>
          </a:xfrm>
          <a:prstGeom prst="rect">
            <a:avLst/>
          </a:prstGeom>
        </p:spPr>
      </p:pic>
      <p:pic>
        <p:nvPicPr>
          <p:cNvPr id="12" name="Рисунок 11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47874" y="1059582"/>
            <a:ext cx="5127107" cy="3420000"/>
          </a:xfrm>
          <a:prstGeom prst="rect">
            <a:avLst/>
          </a:prstGeom>
        </p:spPr>
      </p:pic>
      <p:pic>
        <p:nvPicPr>
          <p:cNvPr id="13" name="Рисунок 12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47874" y="1059582"/>
            <a:ext cx="5127107" cy="3420000"/>
          </a:xfrm>
          <a:prstGeom prst="rect">
            <a:avLst/>
          </a:prstGeom>
        </p:spPr>
      </p:pic>
      <p:pic>
        <p:nvPicPr>
          <p:cNvPr id="14" name="Рисунок 13" descr="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47874" y="1059582"/>
            <a:ext cx="5127107" cy="34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4558725"/>
            <a:ext cx="9144000" cy="584775"/>
          </a:xfrm>
          <a:prstGeom prst="rect">
            <a:avLst/>
          </a:prstGeom>
          <a:solidFill>
            <a:srgbClr val="FA5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Жители Кировского района могут следить за ходом строительства школы с помощью </a:t>
            </a:r>
            <a:r>
              <a:rPr lang="ru-RU" sz="1600" dirty="0" err="1" smtClean="0">
                <a:solidFill>
                  <a:schemeClr val="bg1"/>
                </a:solidFill>
              </a:rPr>
              <a:t>веб-камер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u="sng" dirty="0" smtClean="0">
                <a:solidFill>
                  <a:schemeClr val="bg1"/>
                </a:solidFill>
                <a:hlinkClick r:id="rId8"/>
              </a:rPr>
              <a:t>http://lensocstroy.9871443.ru/Shlisserburg.php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дизайн\презентация\IMG_3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87574"/>
            <a:ext cx="5541235" cy="41559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2347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Качество профессионального образования</a:t>
            </a:r>
            <a:b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- соответствие запросу рынка труда!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7575"/>
            <a:ext cx="6962397" cy="648072"/>
          </a:xfrm>
          <a:solidFill>
            <a:schemeClr val="accent5">
              <a:lumMod val="7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Вошел в ТОП–100 лучших образовательных организаций РФ движения «Молодые профессионалы» (</a:t>
            </a:r>
            <a:r>
              <a:rPr lang="ru-RU" sz="1800" dirty="0" err="1" smtClean="0">
                <a:solidFill>
                  <a:schemeClr val="bg1"/>
                </a:solidFill>
              </a:rPr>
              <a:t>WorldSkills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Russia</a:t>
            </a:r>
            <a:r>
              <a:rPr lang="ru-RU" sz="1800" dirty="0" smtClean="0">
                <a:solidFill>
                  <a:schemeClr val="bg1"/>
                </a:solidFill>
              </a:rPr>
              <a:t>), заняв 37 позицию.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796136" y="1707654"/>
            <a:ext cx="3347864" cy="329183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400" dirty="0" smtClean="0"/>
              <a:t>Кировский политехнический техникум реализует 12 основных программ среднего профессионального образования (СПО) и пакет краткосрочных гибких модульных программ дополнительного профессионального образования по всем компетенциям.</a:t>
            </a:r>
          </a:p>
          <a:p>
            <a:pPr lvl="0">
              <a:spcBef>
                <a:spcPct val="20000"/>
              </a:spcBef>
              <a:buFont typeface="Wingdings"/>
              <a:buChar char="£"/>
            </a:pPr>
            <a:r>
              <a:rPr lang="ru-RU" sz="1400" dirty="0" smtClean="0"/>
              <a:t>Обучается 550 учащихся.</a:t>
            </a:r>
          </a:p>
          <a:p>
            <a:pPr>
              <a:spcBef>
                <a:spcPct val="20000"/>
              </a:spcBef>
              <a:buFont typeface="Wingdings"/>
              <a:buChar char="£"/>
            </a:pPr>
            <a:r>
              <a:rPr lang="ru-RU" sz="1400" dirty="0" smtClean="0">
                <a:sym typeface="Wingdings"/>
              </a:rPr>
              <a:t> </a:t>
            </a:r>
            <a:r>
              <a:rPr lang="ru-RU" sz="1400" dirty="0" smtClean="0"/>
              <a:t>25 победителей и  призеров чемпионатов </a:t>
            </a:r>
            <a:r>
              <a:rPr lang="ru-RU" sz="1400" dirty="0" err="1" smtClean="0"/>
              <a:t>WorldSkills</a:t>
            </a:r>
            <a:r>
              <a:rPr lang="ru-RU" sz="1400" dirty="0" smtClean="0"/>
              <a:t> </a:t>
            </a:r>
            <a:r>
              <a:rPr lang="ru-RU" sz="1400" dirty="0" err="1" smtClean="0"/>
              <a:t>Russia</a:t>
            </a:r>
            <a:r>
              <a:rPr lang="ru-RU" sz="1400" dirty="0" smtClean="0"/>
              <a:t> различного уровня в т. ч. победитель Национального чемпионата по компетенции «Токарные работы на станках с ЧПУ»</a:t>
            </a:r>
          </a:p>
          <a:p>
            <a:pPr lvl="0">
              <a:spcBef>
                <a:spcPct val="20000"/>
              </a:spcBef>
            </a:pPr>
            <a:endParaRPr lang="ru-RU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1615945"/>
            <a:ext cx="2088232" cy="353943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Специальности:</a:t>
            </a:r>
          </a:p>
          <a:p>
            <a:pPr>
              <a:buFont typeface="Wingdings" pitchFamily="2" charset="2"/>
              <a:buChar char="£"/>
            </a:pPr>
            <a:r>
              <a:rPr lang="ru-RU" sz="1400" b="1" dirty="0" err="1" smtClean="0"/>
              <a:t>мехатроника</a:t>
            </a:r>
            <a:r>
              <a:rPr lang="ru-RU" sz="1400" b="1" dirty="0" smtClean="0"/>
              <a:t> и мобильная робототехника,</a:t>
            </a:r>
          </a:p>
          <a:p>
            <a:pPr>
              <a:buFont typeface="Wingdings" pitchFamily="2" charset="2"/>
              <a:buChar char="£"/>
            </a:pPr>
            <a:r>
              <a:rPr lang="ru-RU" sz="1400" dirty="0" smtClean="0">
                <a:sym typeface="Wingdings"/>
              </a:rPr>
              <a:t> </a:t>
            </a:r>
            <a:r>
              <a:rPr lang="ru-RU" sz="1400" b="1" dirty="0" smtClean="0"/>
              <a:t>оператор станков с программным управлением,</a:t>
            </a:r>
          </a:p>
          <a:p>
            <a:r>
              <a:rPr lang="ru-RU" sz="1400" b="1" dirty="0" smtClean="0"/>
              <a:t> </a:t>
            </a:r>
            <a:r>
              <a:rPr lang="ru-RU" sz="1400" dirty="0" smtClean="0">
                <a:sym typeface="Wingdings"/>
              </a:rPr>
              <a:t> </a:t>
            </a:r>
            <a:r>
              <a:rPr lang="ru-RU" sz="1400" b="1" dirty="0" smtClean="0"/>
              <a:t>автоматизация технологических процессов и производств,</a:t>
            </a:r>
          </a:p>
          <a:p>
            <a:r>
              <a:rPr lang="ru-RU" sz="1400" dirty="0" smtClean="0">
                <a:sym typeface="Wingdings"/>
              </a:rPr>
              <a:t> </a:t>
            </a:r>
            <a:r>
              <a:rPr lang="ru-RU" sz="1400" b="1" dirty="0" smtClean="0"/>
              <a:t>прикладная информатика,</a:t>
            </a:r>
          </a:p>
          <a:p>
            <a:pPr>
              <a:buFont typeface="Wingdings" pitchFamily="2" charset="2"/>
              <a:buChar char="£"/>
            </a:pPr>
            <a:r>
              <a:rPr lang="ru-RU" sz="1400" b="1" dirty="0" smtClean="0"/>
              <a:t>сетевое и системное администрирование,</a:t>
            </a:r>
          </a:p>
          <a:p>
            <a:pPr>
              <a:buFont typeface="Wingdings" pitchFamily="2" charset="2"/>
              <a:buChar char="£"/>
            </a:pPr>
            <a:r>
              <a:rPr lang="ru-RU" sz="1400" dirty="0" smtClean="0">
                <a:sym typeface="Wingdings"/>
              </a:rPr>
              <a:t> </a:t>
            </a:r>
            <a:r>
              <a:rPr lang="ru-RU" sz="1400" b="1" dirty="0" smtClean="0"/>
              <a:t>сварка и др.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л1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476" y="593598"/>
            <a:ext cx="8566996" cy="45499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  <a:latin typeface="Impact" pitchFamily="34" charset="0"/>
              </a:rPr>
              <a:t>Культура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03598"/>
            <a:ext cx="2746648" cy="1443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В 2018 году окрылись 2 центра общественного доступа в </a:t>
            </a:r>
            <a:r>
              <a:rPr lang="ru-RU" sz="1400" dirty="0" err="1" smtClean="0"/>
              <a:t>Мгинской</a:t>
            </a:r>
            <a:r>
              <a:rPr lang="ru-RU" sz="1400" dirty="0" smtClean="0"/>
              <a:t> объединенной библиотеке и  в Березовской библиотеке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707904" y="1203598"/>
            <a:ext cx="266429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400" dirty="0" smtClean="0"/>
              <a:t>11 учащихся удостоены стипендии Комитета по культуре Ленинградской области в 2018 году</a:t>
            </a:r>
          </a:p>
          <a:p>
            <a:pPr lvl="0">
              <a:spcBef>
                <a:spcPct val="20000"/>
              </a:spcBef>
            </a:pPr>
            <a:r>
              <a:rPr lang="ru-RU" sz="1400" dirty="0" smtClean="0"/>
              <a:t> 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483768" y="2355726"/>
            <a:ext cx="275699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ru-RU" sz="1400" dirty="0" smtClean="0"/>
              <a:t>Шлиссельбургская детская художественная школа - лауреат федерального конкурса «100 лучших школ России»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076056" y="3075806"/>
            <a:ext cx="3024336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400" dirty="0" err="1" smtClean="0"/>
              <a:t>Синявинская</a:t>
            </a:r>
            <a:r>
              <a:rPr lang="ru-RU" sz="1400" dirty="0" smtClean="0"/>
              <a:t> детская школа искусств и </a:t>
            </a:r>
            <a:r>
              <a:rPr lang="ru-RU" sz="1400" dirty="0" err="1" smtClean="0"/>
              <a:t>Мгинская</a:t>
            </a:r>
            <a:r>
              <a:rPr lang="ru-RU" sz="1400" dirty="0" smtClean="0"/>
              <a:t> детская художественная школа - лауреаты  Всероссийского Конкурса творческих инициатив "Маленький Принц".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2715766"/>
            <a:ext cx="2540968" cy="1779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400" dirty="0" err="1" smtClean="0"/>
              <a:t>Мгинская</a:t>
            </a:r>
            <a:r>
              <a:rPr lang="ru-RU" sz="1400" dirty="0" smtClean="0"/>
              <a:t> детская художественная школа получила Знак качества и звание Лауреата в конкурсе «Лучшее – детям», проводимого Общественной палатой РФ.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1563638"/>
            <a:ext cx="3024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dirty="0" smtClean="0"/>
              <a:t> 27 -  обладателей  </a:t>
            </a:r>
            <a:r>
              <a:rPr lang="ru-RU" sz="1400" dirty="0" err="1" smtClean="0"/>
              <a:t>Гран-При</a:t>
            </a:r>
            <a:r>
              <a:rPr lang="ru-RU" sz="1400" dirty="0" smtClean="0"/>
              <a:t>, 304 лауреата 1 степени, 240  лауреата 2 степени и 223 – лауреата 3 степени    международных, всероссийских и региональных конкурсных мероприятий.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1621" y="987574"/>
            <a:ext cx="6056843" cy="4155926"/>
          </a:xfrm>
          <a:prstGeom prst="rect">
            <a:avLst/>
          </a:prstGeom>
        </p:spPr>
      </p:pic>
      <p:pic>
        <p:nvPicPr>
          <p:cNvPr id="13" name="Рисунок 12" descr="сл2им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307" y="2613339"/>
            <a:ext cx="2379512" cy="22245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47864" y="2139702"/>
            <a:ext cx="1834794" cy="37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2590,6 кв. км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39952" y="3579862"/>
            <a:ext cx="1233276" cy="662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105958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жителей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2203579"/>
            <a:ext cx="1716776" cy="820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11</a:t>
            </a:r>
            <a:endParaRPr lang="en-US" b="1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муниципальных</a:t>
            </a:r>
            <a:endParaRPr lang="en-US" sz="1400" b="1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образований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89426" y="3283699"/>
            <a:ext cx="1356237" cy="820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100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населённых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пунктов</a:t>
            </a:r>
            <a:endParaRPr lang="en-US" sz="1400" b="1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20545" y="1779662"/>
            <a:ext cx="1304727" cy="37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Площадь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43559" y="2499742"/>
            <a:ext cx="2245221" cy="599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без акватории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Ладожского озера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3429" y="3219822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Что сравнимо по площади с самым богатым государством Европы Люксембургом</a:t>
            </a:r>
          </a:p>
          <a:p>
            <a:r>
              <a:rPr lang="ru-RU" sz="1600" b="1" dirty="0" smtClean="0"/>
              <a:t>2586,4 кв.км</a:t>
            </a:r>
            <a:endParaRPr lang="ru-RU" sz="1600" b="1" dirty="0"/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0" y="51470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Кировский  район  -  это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-44229" y="457516"/>
            <a:ext cx="3605464" cy="2630321"/>
            <a:chOff x="-44229" y="457516"/>
            <a:chExt cx="3605464" cy="2630321"/>
          </a:xfrm>
        </p:grpSpPr>
        <p:pic>
          <p:nvPicPr>
            <p:cNvPr id="18" name="Рисунок 17" descr="сл2_ролто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44229" y="457516"/>
              <a:ext cx="3605464" cy="2630321"/>
            </a:xfrm>
            <a:prstGeom prst="rect">
              <a:avLst/>
            </a:prstGeom>
          </p:spPr>
        </p:pic>
        <p:grpSp>
          <p:nvGrpSpPr>
            <p:cNvPr id="35" name="Группа 34"/>
            <p:cNvGrpSpPr/>
            <p:nvPr/>
          </p:nvGrpSpPr>
          <p:grpSpPr>
            <a:xfrm>
              <a:off x="-6080" y="1127450"/>
              <a:ext cx="3387274" cy="1587176"/>
              <a:chOff x="-6080" y="1127450"/>
              <a:chExt cx="3387274" cy="158717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85720" y="1428742"/>
                <a:ext cx="11521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/>
                  <a:t>Кировский</a:t>
                </a:r>
              </a:p>
              <a:p>
                <a:r>
                  <a:rPr lang="ru-RU" sz="1600" b="1" dirty="0" smtClean="0"/>
                  <a:t>район</a:t>
                </a:r>
                <a:endParaRPr lang="ru-RU" sz="16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12150" y="1631506"/>
                <a:ext cx="12961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/>
                  <a:t>Люксембург</a:t>
                </a:r>
                <a:endParaRPr lang="ru-RU" sz="16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-6080" y="1127450"/>
                <a:ext cx="33872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 smtClean="0"/>
                  <a:t>Рейтинг стран по площади в Европе</a:t>
                </a:r>
                <a:endParaRPr lang="ru-RU" sz="1600" b="1" dirty="0"/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404276" y="2285998"/>
                <a:ext cx="1461820" cy="1588"/>
              </a:xfrm>
              <a:prstGeom prst="line">
                <a:avLst/>
              </a:prstGeom>
              <a:ln w="19050">
                <a:solidFill>
                  <a:srgbClr val="0070C0">
                    <a:alpha val="9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784115" y="2107403"/>
                <a:ext cx="357190" cy="1588"/>
              </a:xfrm>
              <a:prstGeom prst="line">
                <a:avLst/>
              </a:prstGeom>
              <a:ln w="19050">
                <a:solidFill>
                  <a:srgbClr val="0070C0">
                    <a:alpha val="9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1354891" y="2106609"/>
                <a:ext cx="357190" cy="1588"/>
              </a:xfrm>
              <a:prstGeom prst="line">
                <a:avLst/>
              </a:prstGeom>
              <a:ln w="19050">
                <a:solidFill>
                  <a:srgbClr val="0070C0">
                    <a:alpha val="9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Овал 23"/>
              <p:cNvSpPr/>
              <p:nvPr/>
            </p:nvSpPr>
            <p:spPr>
              <a:xfrm>
                <a:off x="928662" y="2238880"/>
                <a:ext cx="71438" cy="7143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1495302" y="2251950"/>
                <a:ext cx="71438" cy="7143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762988" y="2342844"/>
                <a:ext cx="418704" cy="371782"/>
                <a:chOff x="694892" y="2842910"/>
                <a:chExt cx="418704" cy="371782"/>
              </a:xfrm>
            </p:grpSpPr>
            <p:sp>
              <p:nvSpPr>
                <p:cNvPr id="26" name="Овал 25"/>
                <p:cNvSpPr/>
                <p:nvPr/>
              </p:nvSpPr>
              <p:spPr>
                <a:xfrm>
                  <a:off x="714348" y="2857502"/>
                  <a:ext cx="357190" cy="35719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94892" y="2842910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39</a:t>
                  </a:r>
                  <a:endParaRPr lang="ru-RU" dirty="0"/>
                </a:p>
              </p:txBody>
            </p:sp>
          </p:grpSp>
          <p:grpSp>
            <p:nvGrpSpPr>
              <p:cNvPr id="32" name="Группа 31"/>
              <p:cNvGrpSpPr/>
              <p:nvPr/>
            </p:nvGrpSpPr>
            <p:grpSpPr>
              <a:xfrm>
                <a:off x="1337834" y="2337980"/>
                <a:ext cx="418704" cy="371782"/>
                <a:chOff x="0" y="3000378"/>
                <a:chExt cx="418704" cy="371782"/>
              </a:xfrm>
            </p:grpSpPr>
            <p:sp>
              <p:nvSpPr>
                <p:cNvPr id="30" name="Овал 29"/>
                <p:cNvSpPr/>
                <p:nvPr/>
              </p:nvSpPr>
              <p:spPr>
                <a:xfrm>
                  <a:off x="19456" y="3014970"/>
                  <a:ext cx="357190" cy="35719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0" y="3000378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40</a:t>
                  </a:r>
                  <a:endParaRPr lang="ru-RU" dirty="0"/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332838" y="2222766"/>
                <a:ext cx="360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…</a:t>
                </a:r>
                <a:endParaRPr lang="ru-RU" sz="24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42142" y="2222766"/>
                <a:ext cx="360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…</a:t>
                </a:r>
                <a:endParaRPr lang="ru-RU" sz="2400" dirty="0"/>
              </a:p>
            </p:txBody>
          </p:sp>
        </p:grp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Спорт как ритм жизни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045009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36503 (35,7%) чел.</a:t>
            </a:r>
            <a:endParaRPr lang="en-US" sz="1600" dirty="0" smtClean="0"/>
          </a:p>
          <a:p>
            <a:pPr algn="ctr"/>
            <a:r>
              <a:rPr lang="ru-RU" sz="1600" dirty="0" smtClean="0"/>
              <a:t>систематически занимающихся  физической культурой и спортом</a:t>
            </a:r>
            <a:endParaRPr lang="ru-RU" sz="16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608512" y="1131590"/>
            <a:ext cx="46440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В сентябре 2018 года открыта  многофункциональная спортивная площадка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при МБОУ «Кировская СОШ №2»</a:t>
            </a:r>
          </a:p>
        </p:txBody>
      </p:sp>
      <p:pic>
        <p:nvPicPr>
          <p:cNvPr id="1026" name="Picture 2" descr="E:\дизайн\презентация\Фото для презентации\Стадион\IMG_5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303" y="2139702"/>
            <a:ext cx="4505697" cy="3003798"/>
          </a:xfrm>
          <a:prstGeom prst="rect">
            <a:avLst/>
          </a:prstGeom>
          <a:noFill/>
        </p:spPr>
      </p:pic>
      <p:pic>
        <p:nvPicPr>
          <p:cNvPr id="1027" name="Picture 3" descr="E:\дизайн\презентация\Фото для презентации\Спорт\IMG_97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" y="2481490"/>
            <a:ext cx="2246402" cy="1497601"/>
          </a:xfrm>
          <a:prstGeom prst="rect">
            <a:avLst/>
          </a:prstGeom>
          <a:noFill/>
        </p:spPr>
      </p:pic>
      <p:pic>
        <p:nvPicPr>
          <p:cNvPr id="1028" name="Picture 4" descr="E:\дизайн\презентация\Фото для презентации\Спорт\1502711733img_1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7988" y="2481490"/>
            <a:ext cx="2263039" cy="1497600"/>
          </a:xfrm>
          <a:prstGeom prst="rect">
            <a:avLst/>
          </a:prstGeom>
          <a:noFill/>
        </p:spPr>
      </p:pic>
      <p:pic>
        <p:nvPicPr>
          <p:cNvPr id="1029" name="Picture 5" descr="E:\дизайн\презентация\Фото для презентации\Спорт\IMG_88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7988" y="987574"/>
            <a:ext cx="2246400" cy="1497600"/>
          </a:xfrm>
          <a:prstGeom prst="rect">
            <a:avLst/>
          </a:prstGeom>
          <a:noFill/>
        </p:spPr>
      </p:pic>
      <p:pic>
        <p:nvPicPr>
          <p:cNvPr id="7" name="Picture 5" descr="C:\Users\ЦИТ\Desktop\7KkzjbDJNo4.jpg"/>
          <p:cNvPicPr>
            <a:picLocks noChangeAspect="1" noChangeArrowheads="1"/>
          </p:cNvPicPr>
          <p:nvPr/>
        </p:nvPicPr>
        <p:blipFill>
          <a:blip r:embed="rId7" cstate="print"/>
          <a:srcRect l="-2452" t="16771" r="-113" b="32448"/>
          <a:stretch>
            <a:fillRect/>
          </a:stretch>
        </p:blipFill>
        <p:spPr bwMode="auto">
          <a:xfrm>
            <a:off x="-64490" y="987574"/>
            <a:ext cx="2318985" cy="149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Развитие физической культуры и спорта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7534"/>
            <a:ext cx="7020272" cy="363487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800" dirty="0" smtClean="0">
                <a:solidFill>
                  <a:schemeClr val="bg1"/>
                </a:solidFill>
                <a:ea typeface="Cambria"/>
              </a:rPr>
              <a:t>Культивируемые виды спорта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слфи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130410"/>
            <a:ext cx="6725220" cy="16863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8879528">
            <a:off x="6448852" y="1797798"/>
            <a:ext cx="18599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настольный теннис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 rot="19108302">
            <a:off x="1968938" y="1905422"/>
            <a:ext cx="1551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легкая атлетика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 rot="18981916">
            <a:off x="5424368" y="1873820"/>
            <a:ext cx="14519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лыжные гонки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 rot="18728429">
            <a:off x="4676952" y="3865260"/>
            <a:ext cx="1648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спортивное </a:t>
            </a:r>
          </a:p>
          <a:p>
            <a:r>
              <a:rPr lang="ru-RU" sz="1600" dirty="0" smtClean="0"/>
              <a:t>ориентирование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 rot="18976132">
            <a:off x="4221701" y="1782836"/>
            <a:ext cx="1811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спортивные танцы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 rot="18732617">
            <a:off x="4025398" y="3903354"/>
            <a:ext cx="1023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волейбол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 rot="19096783">
            <a:off x="3159816" y="1956519"/>
            <a:ext cx="13867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пауэрлифтинг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 rot="18917453">
            <a:off x="2824871" y="3887792"/>
            <a:ext cx="1070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баскетбол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 rot="18888752">
            <a:off x="6846995" y="3600757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плавание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 rot="19006466">
            <a:off x="1975743" y="3802301"/>
            <a:ext cx="1414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единоборства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 rot="18957132">
            <a:off x="87701" y="2556258"/>
            <a:ext cx="1598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художественная</a:t>
            </a:r>
          </a:p>
          <a:p>
            <a:r>
              <a:rPr lang="ru-RU" sz="1600" dirty="0" smtClean="0"/>
              <a:t>гимнастика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 rot="19099884">
            <a:off x="7823274" y="2579945"/>
            <a:ext cx="803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футбол</a:t>
            </a:r>
            <a:endParaRPr lang="ru-RU" sz="16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23528" y="1275606"/>
            <a:ext cx="6612707" cy="1339200"/>
            <a:chOff x="321423" y="1221014"/>
            <a:chExt cx="6612707" cy="1339200"/>
          </a:xfrm>
        </p:grpSpPr>
        <p:sp>
          <p:nvSpPr>
            <p:cNvPr id="21" name="TextBox 20"/>
            <p:cNvSpPr txBox="1"/>
            <p:nvPr/>
          </p:nvSpPr>
          <p:spPr>
            <a:xfrm>
              <a:off x="1475655" y="1678841"/>
              <a:ext cx="5458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Подготовлено спортсменов массовых разрядов 660 чел., перворазрядников 10 чел., КМС – 5 чел..</a:t>
              </a:r>
              <a:endParaRPr lang="ru-RU" sz="1600" dirty="0"/>
            </a:p>
          </p:txBody>
        </p:sp>
        <p:pic>
          <p:nvPicPr>
            <p:cNvPr id="8" name="Рисунок 7" descr="сл21_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1423" y="1221014"/>
              <a:ext cx="5012700" cy="13392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Развитие физической культуры и спорта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7534"/>
            <a:ext cx="7020272" cy="363487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800" dirty="0" smtClean="0">
                <a:solidFill>
                  <a:schemeClr val="bg1"/>
                </a:solidFill>
                <a:ea typeface="Cambria"/>
              </a:rPr>
              <a:t>Достижения</a:t>
            </a:r>
            <a:endParaRPr lang="ru-RU" sz="1800" dirty="0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23528" y="2246542"/>
            <a:ext cx="7346920" cy="1339200"/>
            <a:chOff x="321423" y="2211710"/>
            <a:chExt cx="7346920" cy="1339200"/>
          </a:xfrm>
        </p:grpSpPr>
        <p:sp>
          <p:nvSpPr>
            <p:cNvPr id="22" name="TextBox 21"/>
            <p:cNvSpPr txBox="1"/>
            <p:nvPr/>
          </p:nvSpPr>
          <p:spPr>
            <a:xfrm>
              <a:off x="1547663" y="2614945"/>
              <a:ext cx="6120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Более 1400 спортсменов - участники  межмуниципальных, региональных, федеральных и других соревнованиях.</a:t>
              </a:r>
              <a:endParaRPr lang="ru-RU" sz="1600" dirty="0"/>
            </a:p>
          </p:txBody>
        </p:sp>
        <p:pic>
          <p:nvPicPr>
            <p:cNvPr id="9" name="Рисунок 8" descr="сл21_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1423" y="2211710"/>
              <a:ext cx="6390163" cy="1339200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23528" y="3219822"/>
            <a:ext cx="7457768" cy="1338751"/>
            <a:chOff x="323528" y="3219822"/>
            <a:chExt cx="7457768" cy="1338751"/>
          </a:xfrm>
        </p:grpSpPr>
        <p:pic>
          <p:nvPicPr>
            <p:cNvPr id="10" name="Рисунок 9" descr="сл21_3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3528" y="3219822"/>
              <a:ext cx="7346921" cy="1338751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1588608" y="3651870"/>
              <a:ext cx="619268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/>
                <a:t> 41 спортсмен принял участие в федеральных соревнованиях.</a:t>
              </a:r>
            </a:p>
            <a:p>
              <a:r>
                <a:rPr lang="ru-RU" sz="1600" dirty="0" smtClean="0"/>
                <a:t>10 человек стали призерами. </a:t>
              </a:r>
              <a:endParaRPr lang="ru-RU" sz="1600" dirty="0"/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348024560216108_2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563" y="987575"/>
            <a:ext cx="5333437" cy="41559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Удобно и комфортно жить в районе!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1131590"/>
            <a:ext cx="3024336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dirty="0" smtClean="0"/>
              <a:t>За последние 10 лет</a:t>
            </a:r>
          </a:p>
          <a:p>
            <a:pPr lvl="0">
              <a:spcBef>
                <a:spcPct val="20000"/>
              </a:spcBef>
            </a:pPr>
            <a:r>
              <a:rPr lang="ru-RU" sz="1600" dirty="0" smtClean="0"/>
              <a:t>Введено 503,5 тыс. кв.м жилья, что составляет около 20% от площади всего жилищного фонда района.</a:t>
            </a:r>
          </a:p>
          <a:p>
            <a:pPr lvl="0">
              <a:spcBef>
                <a:spcPct val="20000"/>
              </a:spcBef>
            </a:pPr>
            <a:endParaRPr lang="ru-RU" sz="16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1059582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 2018 году в г. Кировск введена 4 очередь самого крупного дома в районе.</a:t>
            </a:r>
          </a:p>
          <a:p>
            <a:pPr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Жилая площадь</a:t>
            </a:r>
          </a:p>
          <a:p>
            <a:pPr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948-квартирного дома</a:t>
            </a:r>
          </a:p>
          <a:p>
            <a:pPr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составляет  56,7 тыс. кв. м.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-396552" y="24003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95736" y="278777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20%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627784" y="4555735"/>
            <a:ext cx="6516216" cy="599592"/>
            <a:chOff x="2627784" y="4555735"/>
            <a:chExt cx="6516216" cy="599592"/>
          </a:xfrm>
        </p:grpSpPr>
        <p:pic>
          <p:nvPicPr>
            <p:cNvPr id="10" name="Рисунок 9" descr="сл22_1.jpg"/>
            <p:cNvPicPr>
              <a:picLocks noChangeAspect="1"/>
            </p:cNvPicPr>
            <p:nvPr/>
          </p:nvPicPr>
          <p:blipFill>
            <a:blip r:embed="rId4" cstate="print"/>
            <a:srcRect b="25337"/>
            <a:stretch>
              <a:fillRect/>
            </a:stretch>
          </p:blipFill>
          <p:spPr>
            <a:xfrm>
              <a:off x="2627784" y="4579263"/>
              <a:ext cx="6516216" cy="5760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47864" y="4555735"/>
              <a:ext cx="57961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</a:rPr>
                <a:t>В доме можно поселить одновременно  жителей                              МКД Путиловского и </a:t>
              </a:r>
              <a:r>
                <a:rPr lang="ru-RU" sz="1600" b="1" dirty="0" err="1" smtClean="0">
                  <a:solidFill>
                    <a:schemeClr val="bg1"/>
                  </a:solidFill>
                </a:rPr>
                <a:t>Суховского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 сельских поселений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899686"/>
            <a:ext cx="3168352" cy="31062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0324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2300" dirty="0" smtClean="0">
                <a:solidFill>
                  <a:schemeClr val="bg1"/>
                </a:solidFill>
                <a:latin typeface="Impact" pitchFamily="34" charset="0"/>
              </a:rPr>
              <a:t>Бесплатное предоставление отдельным категориям </a:t>
            </a:r>
            <a:br>
              <a:rPr lang="ru-RU" sz="23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2300" dirty="0" smtClean="0">
                <a:solidFill>
                  <a:schemeClr val="bg1"/>
                </a:solidFill>
                <a:latin typeface="Impact" pitchFamily="34" charset="0"/>
              </a:rPr>
              <a:t>граждан земельных участков для ИЖС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195486"/>
            <a:ext cx="844562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endParaRPr lang="ru-RU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23928" y="3723878"/>
            <a:ext cx="1762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Всего за период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633 участка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3147814"/>
            <a:ext cx="18722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316</a:t>
            </a:r>
            <a:r>
              <a:rPr lang="ru-RU" sz="1600" dirty="0" smtClean="0">
                <a:solidFill>
                  <a:prstClr val="black"/>
                </a:solidFill>
              </a:rPr>
              <a:t> земельных участков семьям, имеющим в своем составе трех и более детей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95138" y="2571750"/>
            <a:ext cx="1340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За 2018 год</a:t>
            </a:r>
          </a:p>
          <a:p>
            <a:pPr algn="ctr"/>
            <a:r>
              <a:rPr lang="ru-RU" dirty="0" smtClean="0"/>
              <a:t>127 </a:t>
            </a:r>
            <a:r>
              <a:rPr lang="ru-RU" sz="1600" dirty="0" smtClean="0"/>
              <a:t>участков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2427734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115 земельных участков семьям, имеющим в своем составе трех и более детей</a:t>
            </a:r>
            <a:endParaRPr lang="ru-RU" sz="1600" dirty="0"/>
          </a:p>
        </p:txBody>
      </p:sp>
      <p:pic>
        <p:nvPicPr>
          <p:cNvPr id="13" name="Рисунок 12" descr="сл23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139702"/>
            <a:ext cx="7056784" cy="2539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131590"/>
            <a:ext cx="79928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 период реализации областного закона от 14.10.2008 года №105-оз </a:t>
            </a:r>
          </a:p>
          <a:p>
            <a:r>
              <a:rPr lang="ru-RU" sz="1600" dirty="0" smtClean="0"/>
              <a:t>«О бесплатном предоставлении отдельной категории граждан земельных участков для индивидуального жилищного строительства на территории Ленинградской области» предоставлено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Удобно и комфортно жить в районе!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059582"/>
            <a:ext cx="844562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ru-RU" sz="1600" dirty="0" smtClean="0"/>
              <a:t>В рамках программы «Формирование комфортной городской среды» в 2018 году были благоустроены:</a:t>
            </a:r>
          </a:p>
          <a:p>
            <a:pPr lvl="0">
              <a:spcBef>
                <a:spcPct val="20000"/>
              </a:spcBef>
            </a:pPr>
            <a:r>
              <a:rPr lang="ru-RU" sz="14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995686"/>
            <a:ext cx="28803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2019 году запланировано благоустройство общественных и дворовых территорий в 6–</a:t>
            </a:r>
            <a:r>
              <a:rPr lang="ru-RU" sz="1600" dirty="0" err="1" smtClean="0"/>
              <a:t>ти</a:t>
            </a:r>
            <a:r>
              <a:rPr lang="ru-RU" sz="1600" dirty="0" smtClean="0"/>
              <a:t> поселениях района: </a:t>
            </a:r>
          </a:p>
          <a:p>
            <a:r>
              <a:rPr lang="ru-RU" sz="1600" dirty="0" smtClean="0"/>
              <a:t>МО «Кировск», </a:t>
            </a:r>
          </a:p>
          <a:p>
            <a:r>
              <a:rPr lang="ru-RU" sz="1600" dirty="0" smtClean="0"/>
              <a:t>МО «Город Отрадное», </a:t>
            </a:r>
          </a:p>
          <a:p>
            <a:r>
              <a:rPr lang="ru-RU" sz="1600" dirty="0" smtClean="0"/>
              <a:t>МО </a:t>
            </a:r>
            <a:r>
              <a:rPr lang="ru-RU" sz="1600" dirty="0" err="1" smtClean="0"/>
              <a:t>Мгинское</a:t>
            </a:r>
            <a:r>
              <a:rPr lang="ru-RU" sz="1600" dirty="0" smtClean="0"/>
              <a:t> ГП,</a:t>
            </a:r>
          </a:p>
          <a:p>
            <a:r>
              <a:rPr lang="ru-RU" sz="1600" dirty="0" smtClean="0"/>
              <a:t>МО «</a:t>
            </a:r>
            <a:r>
              <a:rPr lang="ru-RU" sz="1600" dirty="0" err="1" smtClean="0"/>
              <a:t>Назиевское</a:t>
            </a:r>
            <a:r>
              <a:rPr lang="ru-RU" sz="1600" dirty="0" smtClean="0"/>
              <a:t> ГП», </a:t>
            </a:r>
          </a:p>
          <a:p>
            <a:r>
              <a:rPr lang="ru-RU" sz="1600" dirty="0" smtClean="0"/>
              <a:t>МО «Павловское ГП»,</a:t>
            </a:r>
          </a:p>
          <a:p>
            <a:r>
              <a:rPr lang="ru-RU" sz="1600" dirty="0" smtClean="0"/>
              <a:t>МО «</a:t>
            </a:r>
            <a:r>
              <a:rPr lang="ru-RU" sz="1600" dirty="0" err="1" smtClean="0"/>
              <a:t>Приладожское</a:t>
            </a:r>
            <a:r>
              <a:rPr lang="ru-RU" sz="1600" dirty="0" smtClean="0"/>
              <a:t> ГП».</a:t>
            </a:r>
          </a:p>
          <a:p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275856" y="1482919"/>
            <a:ext cx="5868143" cy="2745015"/>
            <a:chOff x="3275856" y="1482919"/>
            <a:chExt cx="5868143" cy="2745015"/>
          </a:xfrm>
        </p:grpSpPr>
        <p:pic>
          <p:nvPicPr>
            <p:cNvPr id="8" name="Рисунок 7" descr="пляж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0112" y="1852010"/>
              <a:ext cx="3563887" cy="237592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75856" y="1482919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Зона отдыха у воды в Парке культуры и отдыха города Кировск</a:t>
              </a:r>
              <a:endParaRPr lang="ru-RU" sz="1600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555776" y="3086128"/>
            <a:ext cx="6516216" cy="2057371"/>
            <a:chOff x="2555776" y="3086128"/>
            <a:chExt cx="6516216" cy="2057371"/>
          </a:xfrm>
        </p:grpSpPr>
        <p:pic>
          <p:nvPicPr>
            <p:cNvPr id="7" name="Рисунок 6" descr="Набережная Отрадное 2.JPG"/>
            <p:cNvPicPr>
              <a:picLocks noChangeAspect="1"/>
            </p:cNvPicPr>
            <p:nvPr/>
          </p:nvPicPr>
          <p:blipFill>
            <a:blip r:embed="rId3" cstate="print"/>
            <a:srcRect r="2000"/>
            <a:stretch>
              <a:fillRect/>
            </a:stretch>
          </p:blipFill>
          <p:spPr>
            <a:xfrm>
              <a:off x="2555776" y="3086128"/>
              <a:ext cx="3024336" cy="205737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00760" y="4371950"/>
              <a:ext cx="3071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Парковая зона набережной                          в городе Отрадное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29454" y="1928808"/>
            <a:ext cx="1857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51,8 % проголосовали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«За»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3240" y="2643188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76 %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проголосовали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«За»</a:t>
            </a:r>
          </a:p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МФЦ </a:t>
            </a:r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на все случаи жизни!</a:t>
            </a:r>
          </a:p>
        </p:txBody>
      </p:sp>
      <p:pic>
        <p:nvPicPr>
          <p:cNvPr id="4" name="Содержимое 3" descr="YZAmOECk1Q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0858" y="669784"/>
            <a:ext cx="3240360" cy="1358508"/>
          </a:xfrm>
        </p:spPr>
      </p:pic>
      <p:pic>
        <p:nvPicPr>
          <p:cNvPr id="5" name="Рисунок 4" descr="мфц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59582"/>
            <a:ext cx="5580112" cy="4035011"/>
          </a:xfrm>
          <a:prstGeom prst="rect">
            <a:avLst/>
          </a:prstGeom>
        </p:spPr>
      </p:pic>
      <p:pic>
        <p:nvPicPr>
          <p:cNvPr id="6" name="Рисунок 5" descr="слпа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931" y="1059582"/>
            <a:ext cx="567269" cy="576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1338941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«МФЦ» «Кировский» предоставляется 434 государственных и муниципальных услуги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1995686"/>
            <a:ext cx="349188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Услуги:</a:t>
            </a:r>
          </a:p>
          <a:p>
            <a:r>
              <a:rPr lang="ru-RU" sz="1200" dirty="0" smtClean="0">
                <a:sym typeface="Wingdings"/>
              </a:rPr>
              <a:t> </a:t>
            </a:r>
            <a:r>
              <a:rPr lang="ru-RU" sz="1200" dirty="0" smtClean="0"/>
              <a:t>получить паспорт,</a:t>
            </a:r>
          </a:p>
          <a:p>
            <a:pPr>
              <a:buFont typeface="Wingdings" pitchFamily="2" charset="2"/>
              <a:buChar char="£"/>
            </a:pPr>
            <a:r>
              <a:rPr lang="ru-RU" sz="1200" dirty="0" smtClean="0"/>
              <a:t>водительское удостоверение, </a:t>
            </a:r>
          </a:p>
          <a:p>
            <a:pPr>
              <a:buFont typeface="Wingdings" pitchFamily="2" charset="2"/>
              <a:buChar char="£"/>
            </a:pPr>
            <a:r>
              <a:rPr lang="ru-RU" sz="1200" dirty="0" smtClean="0">
                <a:sym typeface="Wingdings"/>
              </a:rPr>
              <a:t> </a:t>
            </a:r>
            <a:r>
              <a:rPr lang="ru-RU" sz="1200" dirty="0" smtClean="0"/>
              <a:t>оформить пособие на детей,</a:t>
            </a:r>
          </a:p>
          <a:p>
            <a:r>
              <a:rPr lang="ru-RU" sz="1200" dirty="0" smtClean="0">
                <a:sym typeface="Wingdings"/>
              </a:rPr>
              <a:t> </a:t>
            </a:r>
            <a:r>
              <a:rPr lang="ru-RU" sz="1200" dirty="0" smtClean="0"/>
              <a:t>льготы,</a:t>
            </a:r>
          </a:p>
          <a:p>
            <a:r>
              <a:rPr lang="ru-RU" sz="1200" dirty="0" smtClean="0">
                <a:sym typeface="Wingdings"/>
              </a:rPr>
              <a:t> </a:t>
            </a:r>
            <a:r>
              <a:rPr lang="ru-RU" sz="1200" dirty="0" smtClean="0"/>
              <a:t>открыть свой бизнес,</a:t>
            </a:r>
          </a:p>
          <a:p>
            <a:r>
              <a:rPr lang="ru-RU" sz="1200" dirty="0" smtClean="0">
                <a:sym typeface="Wingdings"/>
              </a:rPr>
              <a:t> </a:t>
            </a:r>
            <a:r>
              <a:rPr lang="ru-RU" sz="1200" dirty="0" smtClean="0"/>
              <a:t>зарегистрировать недвижимость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321982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 </a:t>
            </a:r>
            <a:r>
              <a:rPr lang="ru-RU" sz="1600" b="1" dirty="0" smtClean="0"/>
              <a:t>2018</a:t>
            </a:r>
          </a:p>
          <a:p>
            <a:r>
              <a:rPr lang="ru-RU" sz="1600" dirty="0" smtClean="0"/>
              <a:t>зарегистрировано 185456 обращений граждан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4095493"/>
            <a:ext cx="55116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23 276 за консультацией</a:t>
            </a:r>
          </a:p>
          <a:p>
            <a:r>
              <a:rPr lang="ru-RU" sz="1600" dirty="0" smtClean="0"/>
              <a:t>92 735 с заявлением. </a:t>
            </a:r>
          </a:p>
          <a:p>
            <a:r>
              <a:rPr lang="ru-RU" sz="1600" dirty="0" smtClean="0"/>
              <a:t>Выдано 69 378 оформленных документов заявителям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022549" y="1657132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Быстро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3003798"/>
            <a:ext cx="121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Комфортно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4311517"/>
            <a:ext cx="815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A5900"/>
                </a:solidFill>
              </a:rPr>
              <a:t>Близко</a:t>
            </a:r>
            <a:endParaRPr lang="ru-RU" sz="1600" b="1" dirty="0">
              <a:solidFill>
                <a:srgbClr val="FA5900"/>
              </a:solidFill>
            </a:endParaRPr>
          </a:p>
        </p:txBody>
      </p:sp>
      <p:pic>
        <p:nvPicPr>
          <p:cNvPr id="14" name="Рисунок 13" descr="сл25_1.jpg"/>
          <p:cNvPicPr>
            <a:picLocks noChangeAspect="1"/>
          </p:cNvPicPr>
          <p:nvPr/>
        </p:nvPicPr>
        <p:blipFill>
          <a:blip r:embed="rId5" cstate="print"/>
          <a:srcRect l="21875" r="57031" b="52793"/>
          <a:stretch>
            <a:fillRect/>
          </a:stretch>
        </p:blipFill>
        <p:spPr>
          <a:xfrm>
            <a:off x="97624" y="2671054"/>
            <a:ext cx="288032" cy="2705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528" y="2571750"/>
            <a:ext cx="2592288" cy="104644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ym typeface="Wingdings"/>
              </a:rPr>
              <a:t></a:t>
            </a:r>
            <a:r>
              <a:rPr lang="ru-RU" sz="1600" dirty="0" smtClean="0">
                <a:sym typeface="Wingdings"/>
              </a:rPr>
              <a:t> </a:t>
            </a:r>
            <a:r>
              <a:rPr lang="ru-RU" sz="1500" dirty="0" smtClean="0"/>
              <a:t>Среднее время ожидания в очереди 4 мин. 23 сек.</a:t>
            </a:r>
          </a:p>
          <a:p>
            <a:r>
              <a:rPr lang="ru-RU" sz="1500" dirty="0" smtClean="0">
                <a:sym typeface="Wingdings"/>
              </a:rPr>
              <a:t></a:t>
            </a:r>
            <a:r>
              <a:rPr lang="ru-RU" sz="1600" dirty="0" smtClean="0">
                <a:sym typeface="Wingdings"/>
              </a:rPr>
              <a:t> </a:t>
            </a:r>
            <a:r>
              <a:rPr lang="ru-RU" sz="1500" dirty="0" smtClean="0"/>
              <a:t>Среднее время обслуживания 11 мин. 34 сек</a:t>
            </a:r>
            <a:endParaRPr lang="ru-RU" sz="15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Планы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323528" y="1491630"/>
            <a:ext cx="7083552" cy="3438144"/>
            <a:chOff x="323528" y="1491630"/>
            <a:chExt cx="7083552" cy="3438144"/>
          </a:xfrm>
        </p:grpSpPr>
        <p:pic>
          <p:nvPicPr>
            <p:cNvPr id="4" name="Рисунок 3" descr="вонкаптс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491630"/>
              <a:ext cx="7083552" cy="343814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835696" y="1923678"/>
              <a:ext cx="5112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</a:rPr>
                <a:t>Реализация мероприятий Национальных проектов, государственных и муниципальных программ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35696" y="2859782"/>
              <a:ext cx="5112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</a:rPr>
                <a:t>Привлечение на территорию новых инвесторов и поддержка существующих предприятий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8413" y="3867894"/>
              <a:ext cx="51125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</a:rPr>
                <a:t>Развитие инфраструктуры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5026" y="1779662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dirty="0" smtClean="0"/>
                <a:t>1</a:t>
              </a:r>
              <a:endParaRPr lang="ru-RU" sz="4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584" y="2715766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dirty="0" smtClean="0"/>
                <a:t>2</a:t>
              </a:r>
              <a:endParaRPr lang="ru-RU" sz="4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6601" y="3709745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dirty="0" smtClean="0"/>
                <a:t>3</a:t>
              </a:r>
              <a:endParaRPr lang="ru-RU" sz="44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691680" y="1203598"/>
            <a:ext cx="5797152" cy="4176464"/>
            <a:chOff x="257267" y="-43414"/>
            <a:chExt cx="5439302" cy="3940207"/>
          </a:xfrm>
        </p:grpSpPr>
        <p:pic>
          <p:nvPicPr>
            <p:cNvPr id="16" name="Рисунок 15" descr="лицей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514" y="-43414"/>
              <a:ext cx="5401055" cy="360273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57267" y="3281240"/>
              <a:ext cx="5400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Строительство здания для нужд МБОУ "Лицей г. Отрадное</a:t>
              </a:r>
            </a:p>
            <a:p>
              <a:endParaRPr lang="ru-RU" dirty="0"/>
            </a:p>
          </p:txBody>
        </p:sp>
      </p:grp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0" y="1059582"/>
            <a:ext cx="7020272" cy="363487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"/>
              </a:rPr>
              <a:t>Основные направления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914706" y="1131372"/>
            <a:ext cx="5681630" cy="4012128"/>
            <a:chOff x="8487952" y="1101775"/>
            <a:chExt cx="5401056" cy="3859869"/>
          </a:xfrm>
        </p:grpSpPr>
        <p:pic>
          <p:nvPicPr>
            <p:cNvPr id="13" name="Рисунок 12" descr="фок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87952" y="1101775"/>
              <a:ext cx="5401056" cy="360273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487953" y="3761315"/>
              <a:ext cx="5400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Строительство физкультурно-оздоровительного комплекса с универсальным игровым залом, </a:t>
              </a:r>
            </a:p>
            <a:p>
              <a:r>
                <a:rPr lang="ru-RU" b="1" dirty="0" smtClean="0">
                  <a:solidFill>
                    <a:schemeClr val="bg1"/>
                  </a:solidFill>
                </a:rPr>
                <a:t>г. Кировск </a:t>
              </a:r>
            </a:p>
            <a:p>
              <a:endParaRPr lang="ru-RU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91680" y="1491630"/>
            <a:ext cx="702128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600" dirty="0" smtClean="0">
              <a:sym typeface="Wingdings"/>
            </a:endParaRPr>
          </a:p>
          <a:p>
            <a:pPr>
              <a:buFont typeface="Wingdings"/>
              <a:buChar char="£"/>
            </a:pPr>
            <a:r>
              <a:rPr lang="ru-RU" sz="1600" dirty="0" smtClean="0"/>
              <a:t>Реконструкция стадиона им. Морозова с расширением  и заменой покрытия футбольного поля</a:t>
            </a:r>
          </a:p>
          <a:p>
            <a:pPr>
              <a:buFont typeface="Wingdings"/>
              <a:buChar char="£"/>
            </a:pPr>
            <a:r>
              <a:rPr lang="ru-RU" sz="1600" dirty="0" smtClean="0"/>
              <a:t>Стадион </a:t>
            </a:r>
            <a:r>
              <a:rPr lang="ru-RU" sz="1600" dirty="0" smtClean="0"/>
              <a:t>с искусственным покрытием, г. Отрадное</a:t>
            </a:r>
          </a:p>
          <a:p>
            <a:pPr>
              <a:buFont typeface="Wingdings"/>
              <a:buChar char="£"/>
            </a:pPr>
            <a:r>
              <a:rPr lang="ru-RU" sz="1600" dirty="0" smtClean="0"/>
              <a:t>Реализацией </a:t>
            </a:r>
            <a:r>
              <a:rPr lang="ru-RU" sz="1600" dirty="0" smtClean="0"/>
              <a:t>нового проекта под названием «</a:t>
            </a:r>
            <a:r>
              <a:rPr lang="ru-RU" sz="1600" dirty="0" err="1" smtClean="0"/>
              <a:t>Кванториум</a:t>
            </a:r>
            <a:r>
              <a:rPr lang="ru-RU" sz="1600" dirty="0" smtClean="0"/>
              <a:t>» - создание Кировского технопарка на базе Кировского политехнического техникума. Презентация проекта запланирована на сентябрь 2019 года.</a:t>
            </a:r>
          </a:p>
          <a:p>
            <a:pPr>
              <a:buFont typeface="Wingdings"/>
              <a:buChar char="£"/>
            </a:pPr>
            <a:r>
              <a:rPr lang="ru-RU" sz="1600" dirty="0" smtClean="0"/>
              <a:t>Строительство газовой блочно-модульной котельной для здания МКОУ "</a:t>
            </a:r>
            <a:r>
              <a:rPr lang="ru-RU" sz="1600" dirty="0" err="1" smtClean="0"/>
              <a:t>Шумская</a:t>
            </a:r>
            <a:r>
              <a:rPr lang="ru-RU" sz="1600" dirty="0" smtClean="0"/>
              <a:t> СОШ»</a:t>
            </a:r>
          </a:p>
          <a:p>
            <a:endParaRPr lang="ru-RU" sz="16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51470"/>
            <a:ext cx="8229600" cy="8572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Твой выбор – это ступень к</a:t>
            </a:r>
            <a:b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созданию будущего района!</a:t>
            </a:r>
            <a:endParaRPr lang="ru-RU" sz="2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915816" y="987574"/>
            <a:ext cx="4572000" cy="1233428"/>
            <a:chOff x="2987824" y="987574"/>
            <a:chExt cx="4572000" cy="123342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987824" y="987574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«Плохие власти избираются хорошими гражданами… не участвующими в голосовании»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83968" y="1851670"/>
              <a:ext cx="2490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Джордж Натан, 20 век 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571868" y="3000378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2014 год – </a:t>
            </a:r>
            <a:r>
              <a:rPr lang="ru-RU" b="1" dirty="0" smtClean="0"/>
              <a:t>33,6%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28992" y="2428874"/>
            <a:ext cx="1857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2009 год – </a:t>
            </a:r>
            <a:r>
              <a:rPr lang="ru-RU" b="1" dirty="0" smtClean="0"/>
              <a:t>35,1%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3429006"/>
            <a:ext cx="1369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2019 год -</a:t>
            </a:r>
            <a:r>
              <a:rPr lang="ru-RU" sz="2800" b="1" dirty="0" smtClean="0"/>
              <a:t>?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428728" y="2214560"/>
            <a:ext cx="2008516" cy="1857388"/>
            <a:chOff x="-319561" y="-1571654"/>
            <a:chExt cx="2008516" cy="1857388"/>
          </a:xfrm>
        </p:grpSpPr>
        <p:sp>
          <p:nvSpPr>
            <p:cNvPr id="20" name="Овал 19"/>
            <p:cNvSpPr/>
            <p:nvPr/>
          </p:nvSpPr>
          <p:spPr>
            <a:xfrm>
              <a:off x="-31532" y="-1388890"/>
              <a:ext cx="1530295" cy="15716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 descr="сл46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175"/>
            <a:stretch>
              <a:fillRect/>
            </a:stretch>
          </p:blipFill>
          <p:spPr>
            <a:xfrm>
              <a:off x="-319561" y="-1571654"/>
              <a:ext cx="2008516" cy="1857388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0" y="-785836"/>
              <a:ext cx="15001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Явка</a:t>
              </a:r>
              <a:endParaRPr lang="ru-RU" b="1" dirty="0"/>
            </a:p>
          </p:txBody>
        </p:sp>
      </p:grpSp>
      <p:pic>
        <p:nvPicPr>
          <p:cNvPr id="13" name="Рисунок 12" descr="m5u6l9op.bmp"/>
          <p:cNvPicPr>
            <a:picLocks noChangeAspect="1"/>
          </p:cNvPicPr>
          <p:nvPr/>
        </p:nvPicPr>
        <p:blipFill>
          <a:blip r:embed="rId3" cstate="print"/>
          <a:srcRect l="742"/>
          <a:stretch>
            <a:fillRect/>
          </a:stretch>
        </p:blipFill>
        <p:spPr>
          <a:xfrm>
            <a:off x="1500166" y="1023278"/>
            <a:ext cx="6156176" cy="41202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27984" y="1928808"/>
            <a:ext cx="471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Проголосуй! Сделай свой выбор!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8 </a:t>
            </a:r>
            <a:r>
              <a:rPr lang="ru-RU" sz="2400" b="1" dirty="0" smtClean="0"/>
              <a:t>сентября 2019 года</a:t>
            </a:r>
            <a:endParaRPr lang="ru-RU" sz="2400" b="1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л3uh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7600" y="1308657"/>
            <a:ext cx="5616624" cy="1183736"/>
          </a:xfrm>
          <a:prstGeom prst="rect">
            <a:avLst/>
          </a:prstGeom>
        </p:spPr>
      </p:pic>
      <p:sp>
        <p:nvSpPr>
          <p:cNvPr id="3" name="Заголовок 6"/>
          <p:cNvSpPr txBox="1">
            <a:spLocks/>
          </p:cNvSpPr>
          <p:nvPr/>
        </p:nvSpPr>
        <p:spPr>
          <a:xfrm>
            <a:off x="467544" y="123478"/>
            <a:ext cx="684076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Человеческий капитал – основная ценность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0855" y="3396357"/>
            <a:ext cx="1769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89,6%- городского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30855" y="3684389"/>
            <a:ext cx="2665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10,4% - сельского населения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30855" y="3972421"/>
            <a:ext cx="26143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на 100 мужчин 114 женщин</a:t>
            </a: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30855" y="3108325"/>
            <a:ext cx="30450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57% трудоспособного населения</a:t>
            </a:r>
          </a:p>
          <a:p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1428728" y="1108440"/>
            <a:ext cx="6660089" cy="1097367"/>
            <a:chOff x="1428728" y="1108440"/>
            <a:chExt cx="6660089" cy="1097367"/>
          </a:xfrm>
        </p:grpSpPr>
        <p:sp>
          <p:nvSpPr>
            <p:cNvPr id="22" name="TextBox 21"/>
            <p:cNvSpPr txBox="1"/>
            <p:nvPr/>
          </p:nvSpPr>
          <p:spPr>
            <a:xfrm>
              <a:off x="1428728" y="1928808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101497 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чел.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43174" y="1571618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102720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 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чел.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62709" y="1261473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105084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 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чел.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58853" y="1120015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105698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 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чел.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92673" y="1108440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105958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 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чел.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34" name="Рисунок 33" descr="сл2челы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8734" y="3054174"/>
            <a:ext cx="4303586" cy="1794687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880559" y="2677604"/>
            <a:ext cx="5488977" cy="307777"/>
            <a:chOff x="1880559" y="2677604"/>
            <a:chExt cx="5488977" cy="307777"/>
          </a:xfrm>
        </p:grpSpPr>
        <p:sp>
          <p:nvSpPr>
            <p:cNvPr id="35" name="TextBox 34"/>
            <p:cNvSpPr txBox="1"/>
            <p:nvPr/>
          </p:nvSpPr>
          <p:spPr>
            <a:xfrm>
              <a:off x="1880559" y="2677604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Century Gothic" pitchFamily="34" charset="0"/>
                </a:rPr>
                <a:t>2011</a:t>
              </a:r>
              <a:endParaRPr lang="ru-RU" sz="1400" dirty="0">
                <a:latin typeface="Century Gothic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09806" y="2677604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Century Gothic" pitchFamily="34" charset="0"/>
                </a:rPr>
                <a:t>2012</a:t>
              </a:r>
              <a:endParaRPr lang="ru-RU" sz="1400" dirty="0">
                <a:latin typeface="Century Gothic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83121" y="2677604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Century Gothic" pitchFamily="34" charset="0"/>
                </a:rPr>
                <a:t>2017</a:t>
              </a:r>
              <a:endParaRPr lang="ru-RU" sz="1400" dirty="0">
                <a:latin typeface="Century Gothic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85223" y="2677604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Century Gothic" pitchFamily="34" charset="0"/>
                </a:rPr>
                <a:t>2018</a:t>
              </a:r>
              <a:endParaRPr lang="ru-RU" sz="1400" dirty="0">
                <a:latin typeface="Century Gothic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87325" y="2677604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Century Gothic" pitchFamily="34" charset="0"/>
                </a:rPr>
                <a:t>2019</a:t>
              </a:r>
              <a:endParaRPr lang="ru-RU" sz="1400" dirty="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3303976"/>
            <a:ext cx="9144000" cy="1388356"/>
            <a:chOff x="0" y="3302847"/>
            <a:chExt cx="9144000" cy="1388356"/>
          </a:xfrm>
        </p:grpSpPr>
        <p:pic>
          <p:nvPicPr>
            <p:cNvPr id="14" name="Рисунок 13" descr="сл44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3302847"/>
              <a:ext cx="9144000" cy="138835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90529" y="3806903"/>
              <a:ext cx="48965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Century Gothic" pitchFamily="34" charset="0"/>
                  <a:cs typeface="Arial" pitchFamily="34" charset="0"/>
                </a:rPr>
                <a:t>Один из самых низкий уровней безработицы  в Ленинградской области  0,1</a:t>
              </a:r>
              <a:r>
                <a:rPr lang="en-US" sz="1600" b="1" dirty="0" smtClean="0">
                  <a:solidFill>
                    <a:schemeClr val="bg1"/>
                  </a:solidFill>
                  <a:latin typeface="Century Gothic" pitchFamily="34" charset="0"/>
                  <a:cs typeface="Arial" pitchFamily="34" charset="0"/>
                </a:rPr>
                <a:t>4</a:t>
              </a:r>
              <a:r>
                <a:rPr lang="ru-RU" sz="1600" b="1" dirty="0" smtClean="0">
                  <a:solidFill>
                    <a:schemeClr val="bg1"/>
                  </a:solidFill>
                  <a:latin typeface="Century Gothic" pitchFamily="34" charset="0"/>
                  <a:cs typeface="Arial" pitchFamily="34" charset="0"/>
                </a:rPr>
                <a:t> %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351" y="2903149"/>
            <a:ext cx="9144000" cy="1350057"/>
            <a:chOff x="8351" y="3003798"/>
            <a:chExt cx="9144000" cy="1350057"/>
          </a:xfrm>
        </p:grpSpPr>
        <p:pic>
          <p:nvPicPr>
            <p:cNvPr id="11" name="Рисунок 10" descr="сл43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51" y="3003798"/>
              <a:ext cx="9144000" cy="135005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251520" y="3169300"/>
              <a:ext cx="424847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Century Gothic" pitchFamily="34" charset="0"/>
                  <a:cs typeface="Arial" pitchFamily="34" charset="0"/>
                </a:rPr>
                <a:t>1830 новых рабочих мест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0" y="2050070"/>
            <a:ext cx="9144000" cy="1851768"/>
            <a:chOff x="0" y="2150719"/>
            <a:chExt cx="9144000" cy="1851768"/>
          </a:xfrm>
        </p:grpSpPr>
        <p:pic>
          <p:nvPicPr>
            <p:cNvPr id="10" name="Рисунок 9" descr="сл42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150719"/>
              <a:ext cx="9144000" cy="1851768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251520" y="2205804"/>
              <a:ext cx="48965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Century Gothic" pitchFamily="34" charset="0"/>
                  <a:cs typeface="Arial" pitchFamily="34" charset="0"/>
                </a:rPr>
                <a:t>Создано 20 субъектов предпринимательства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0" y="1174957"/>
            <a:ext cx="9144000" cy="2869175"/>
            <a:chOff x="0" y="1174957"/>
            <a:chExt cx="9144000" cy="2869175"/>
          </a:xfrm>
        </p:grpSpPr>
        <p:pic>
          <p:nvPicPr>
            <p:cNvPr id="9" name="Рисунок 8" descr="сл4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174957"/>
              <a:ext cx="9144000" cy="286917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51520" y="1230042"/>
              <a:ext cx="42484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Century Gothic" pitchFamily="34" charset="0"/>
                  <a:cs typeface="Arial" pitchFamily="34" charset="0"/>
                </a:rPr>
                <a:t>18 инвестиционных проектов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  <a:latin typeface="Century Gothic" pitchFamily="34" charset="0"/>
                  <a:cs typeface="Arial" pitchFamily="34" charset="0"/>
                </a:rPr>
                <a:t>(реализация 2016-2020)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0" y="4212576"/>
            <a:ext cx="5148064" cy="735438"/>
            <a:chOff x="0" y="4313225"/>
            <a:chExt cx="5148064" cy="735438"/>
          </a:xfrm>
        </p:grpSpPr>
        <p:pic>
          <p:nvPicPr>
            <p:cNvPr id="15" name="Рисунок 14" descr="сл45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4313225"/>
              <a:ext cx="5148064" cy="735438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79512" y="4549017"/>
              <a:ext cx="48965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Century Gothic" pitchFamily="34" charset="0"/>
                  <a:cs typeface="Arial" pitchFamily="34" charset="0"/>
                </a:rPr>
                <a:t>Уровень безработицы  в России  в  2018  4,9 %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71800" y="267494"/>
            <a:ext cx="35301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Работа  там, где живешь!</a:t>
            </a:r>
          </a:p>
          <a:p>
            <a:endParaRPr lang="ru-RU" b="1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5633500" y="1129787"/>
            <a:ext cx="3384376" cy="3129723"/>
            <a:chOff x="9540552" y="1275606"/>
            <a:chExt cx="3384376" cy="3129723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9972600" y="1482684"/>
              <a:ext cx="2664296" cy="2736304"/>
              <a:chOff x="6084168" y="1491630"/>
              <a:chExt cx="2664296" cy="2736304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6084168" y="1491630"/>
                <a:ext cx="2664296" cy="27363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6228184" y="2403226"/>
                <a:ext cx="244827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  <a:cs typeface="Arial" pitchFamily="34" charset="0"/>
                  </a:rPr>
                  <a:t>Стабильная</a:t>
                </a:r>
              </a:p>
              <a:p>
                <a:pPr algn="ctr"/>
                <a:r>
                  <a:rPr lang="ru-RU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  <a:cs typeface="Arial" pitchFamily="34" charset="0"/>
                  </a:rPr>
                  <a:t>экономика района</a:t>
                </a:r>
              </a:p>
            </p:txBody>
          </p:sp>
        </p:grpSp>
        <p:pic>
          <p:nvPicPr>
            <p:cNvPr id="23" name="Рисунок 22" descr="сл46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175"/>
            <a:stretch>
              <a:fillRect/>
            </a:stretch>
          </p:blipFill>
          <p:spPr>
            <a:xfrm>
              <a:off x="9540552" y="1275606"/>
              <a:ext cx="3384376" cy="312972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31590"/>
            <a:ext cx="8229600" cy="795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Arial" pitchFamily="34" charset="0"/>
              </a:rPr>
              <a:t>49362 руб.</a:t>
            </a:r>
          </a:p>
          <a:p>
            <a:pPr marL="0" indent="0" algn="ctr">
              <a:buNone/>
            </a:pP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Arial" pitchFamily="34" charset="0"/>
              </a:rPr>
              <a:t> 113,6% к среднемесячной заработной плате по России 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0" y="195486"/>
            <a:ext cx="74523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Среднемесячная заработная плата за 2018 год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39552" y="3939902"/>
            <a:ext cx="8229600" cy="795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Arial" pitchFamily="34" charset="0"/>
              </a:rPr>
              <a:t>Ежегодный рост заработной платы в среднем 7%, </a:t>
            </a:r>
          </a:p>
          <a:p>
            <a:pPr lvl="0" algn="ctr">
              <a:spcBef>
                <a:spcPct val="20000"/>
              </a:spcBef>
            </a:pP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Arial" pitchFamily="34" charset="0"/>
              </a:rPr>
              <a:t>что опережает размер инфляции.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547664" y="1949386"/>
            <a:ext cx="6599028" cy="1650221"/>
            <a:chOff x="1547664" y="1949386"/>
            <a:chExt cx="6599028" cy="1650221"/>
          </a:xfrm>
        </p:grpSpPr>
        <p:pic>
          <p:nvPicPr>
            <p:cNvPr id="8" name="Рисунок 7" descr="слит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9801" y="2220700"/>
              <a:ext cx="5974527" cy="10711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47664" y="329183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Century Gothic" pitchFamily="34" charset="0"/>
                </a:rPr>
                <a:t>2014</a:t>
              </a:r>
              <a:endParaRPr lang="ru-RU" sz="1400" dirty="0">
                <a:latin typeface="Century Gothic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15816" y="329183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Century Gothic" pitchFamily="34" charset="0"/>
                </a:rPr>
                <a:t>2015</a:t>
              </a:r>
              <a:endParaRPr lang="ru-RU" sz="1400" dirty="0">
                <a:latin typeface="Century Gothic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44401" y="329183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Century Gothic" pitchFamily="34" charset="0"/>
                </a:rPr>
                <a:t>2016</a:t>
              </a:r>
              <a:endParaRPr lang="ru-RU" sz="1400" dirty="0">
                <a:latin typeface="Century Gothic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24128" y="329183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Century Gothic" pitchFamily="34" charset="0"/>
                </a:rPr>
                <a:t>2017</a:t>
              </a:r>
              <a:endParaRPr lang="ru-RU" sz="1400" dirty="0">
                <a:latin typeface="Century Gothic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41138" y="329183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Century Gothic" pitchFamily="34" charset="0"/>
                </a:rPr>
                <a:t>2018</a:t>
              </a:r>
              <a:endParaRPr lang="ru-RU" sz="1400" dirty="0">
                <a:latin typeface="Century Gothic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2174427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37735 руб.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41524" y="2139702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40093 руб.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5976" y="2067694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43113 руб.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24128" y="1995686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46680 руб.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38580" y="1949386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49362 руб.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-1340" y="2107507"/>
            <a:ext cx="4458411" cy="369332"/>
            <a:chOff x="-1340" y="2107507"/>
            <a:chExt cx="4458411" cy="369332"/>
          </a:xfrm>
        </p:grpSpPr>
        <p:pic>
          <p:nvPicPr>
            <p:cNvPr id="24" name="Рисунок 23" descr="сл5_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340" y="2117124"/>
              <a:ext cx="4456176" cy="304800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200008" y="2107507"/>
              <a:ext cx="42570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Расчет: 55 000*70 = 3 850 000/1 184 688 = </a:t>
              </a:r>
              <a:r>
                <a:rPr lang="ru-RU" b="1" dirty="0" smtClean="0">
                  <a:solidFill>
                    <a:schemeClr val="bg1"/>
                  </a:solidFill>
                </a:rPr>
                <a:t>3,25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7575"/>
            <a:ext cx="9292996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Кировский район: доход семьи (2 взрослых и 2 ребенка) 98 724 руб. в месяц, 1 184 688 руб. в год</a:t>
            </a:r>
            <a:endParaRPr lang="ru-RU" sz="1600" dirty="0"/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0" y="195486"/>
            <a:ext cx="74523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Среднемесячная заработная плата за 2018 год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79512" y="1400305"/>
            <a:ext cx="2261616" cy="804672"/>
            <a:chOff x="179512" y="1400305"/>
            <a:chExt cx="2261616" cy="804672"/>
          </a:xfrm>
        </p:grpSpPr>
        <p:pic>
          <p:nvPicPr>
            <p:cNvPr id="25" name="Рисунок 24" descr="сл5_2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9512" y="1400305"/>
              <a:ext cx="2261616" cy="804672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251520" y="1563638"/>
              <a:ext cx="21602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За 1 кв. м. 55 тыс. руб.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0" y="3163377"/>
            <a:ext cx="4860032" cy="1139952"/>
            <a:chOff x="0" y="3163377"/>
            <a:chExt cx="4860032" cy="1139952"/>
          </a:xfrm>
        </p:grpSpPr>
        <p:pic>
          <p:nvPicPr>
            <p:cNvPr id="27" name="Рисунок 26" descr="сл5_4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3163377"/>
              <a:ext cx="4791456" cy="1139952"/>
            </a:xfrm>
            <a:prstGeom prst="rect">
              <a:avLst/>
            </a:prstGeom>
          </p:spPr>
        </p:pic>
        <p:sp>
          <p:nvSpPr>
            <p:cNvPr id="27649" name="Rectangle 1"/>
            <p:cNvSpPr>
              <a:spLocks noChangeArrowheads="1"/>
            </p:cNvSpPr>
            <p:nvPr/>
          </p:nvSpPr>
          <p:spPr bwMode="auto">
            <a:xfrm>
              <a:off x="179512" y="3171059"/>
              <a:ext cx="468052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ea typeface="Cambria" pitchFamily="18" charset="0"/>
                  <a:cs typeface="Times New Roman" pitchFamily="18" charset="0"/>
                </a:rPr>
                <a:t>3,25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ea typeface="Cambria" pitchFamily="18" charset="0"/>
                  <a:cs typeface="Times New Roman" pitchFamily="18" charset="0"/>
                </a:rPr>
                <a:t> - число лет, в течение которых семья может накопить на квартиру при предположении,           что все получаемые денежные доходы будут откладываться на приобретение квартиры.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</p:grp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436096" y="1454254"/>
          <a:ext cx="3636498" cy="2773680"/>
        </p:xfrm>
        <a:graphic>
          <a:graphicData uri="http://schemas.openxmlformats.org/drawingml/2006/table">
            <a:tbl>
              <a:tblPr/>
              <a:tblGrid>
                <a:gridCol w="360039"/>
                <a:gridCol w="1584176"/>
                <a:gridCol w="169228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Страна</a:t>
                      </a:r>
                      <a:endParaRPr lang="ru-RU" sz="12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Коэффициент доступности жилья (количество лет</a:t>
                      </a:r>
                      <a:r>
                        <a:rPr lang="ru-RU" sz="1400" dirty="0" smtClean="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           по методике ООН</a:t>
                      </a:r>
                      <a:endParaRPr lang="ru-RU" sz="12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Саудовская Аравия</a:t>
                      </a:r>
                      <a:endParaRPr lang="ru-RU" sz="120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2,71</a:t>
                      </a:r>
                      <a:endParaRPr lang="ru-RU" sz="120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Кировский район</a:t>
                      </a:r>
                      <a:endParaRPr lang="ru-RU" sz="120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3,25</a:t>
                      </a:r>
                      <a:endParaRPr lang="ru-RU" sz="12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Южная Африка</a:t>
                      </a:r>
                      <a:endParaRPr lang="ru-RU" sz="120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3,33</a:t>
                      </a:r>
                      <a:endParaRPr lang="ru-RU" sz="12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12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3,39</a:t>
                      </a:r>
                      <a:endParaRPr lang="ru-RU" sz="120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20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Люксембург</a:t>
                      </a:r>
                      <a:endParaRPr lang="ru-RU" sz="12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1C526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8,86</a:t>
                      </a:r>
                      <a:endParaRPr lang="ru-RU" sz="12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53340" marR="53340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915816" y="1455247"/>
            <a:ext cx="2448272" cy="584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Рассчитаем коэффициент доступности жилья 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403648" y="2355726"/>
            <a:ext cx="2103120" cy="648072"/>
            <a:chOff x="1691680" y="2355726"/>
            <a:chExt cx="2103120" cy="648072"/>
          </a:xfrm>
        </p:grpSpPr>
        <p:pic>
          <p:nvPicPr>
            <p:cNvPr id="26" name="Рисунок 25" descr="сл5_3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91680" y="2355726"/>
              <a:ext cx="2103120" cy="648072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1979712" y="2571750"/>
              <a:ext cx="17427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Квартира -70 кв.м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Экономика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87574"/>
            <a:ext cx="7020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«Три вещи делают нацию великой и благоденствующей: плодородная почва, деятельная промышленность и легкость передвижения людей и товаров». 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Фрэнсис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Бэкон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699792" y="1851670"/>
            <a:ext cx="3528392" cy="3168352"/>
            <a:chOff x="2699792" y="1851670"/>
            <a:chExt cx="3528392" cy="3168352"/>
          </a:xfrm>
        </p:grpSpPr>
        <p:sp>
          <p:nvSpPr>
            <p:cNvPr id="9" name="Овал 8"/>
            <p:cNvSpPr/>
            <p:nvPr/>
          </p:nvSpPr>
          <p:spPr>
            <a:xfrm>
              <a:off x="3131840" y="1851670"/>
              <a:ext cx="3024336" cy="3096344"/>
            </a:xfrm>
            <a:prstGeom prst="ellipse">
              <a:avLst/>
            </a:prstGeom>
            <a:solidFill>
              <a:srgbClr val="92D050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2699792" y="2859782"/>
              <a:ext cx="2304256" cy="2088232"/>
            </a:xfrm>
            <a:prstGeom prst="ellipse">
              <a:avLst/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923928" y="3579862"/>
              <a:ext cx="1584176" cy="1440160"/>
            </a:xfrm>
            <a:prstGeom prst="ellipse">
              <a:avLst/>
            </a:prstGeom>
            <a:solidFill>
              <a:srgbClr val="C0000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076056" y="3867894"/>
              <a:ext cx="1152128" cy="1080120"/>
            </a:xfrm>
            <a:prstGeom prst="ellipse">
              <a:avLst/>
            </a:prstGeom>
            <a:solidFill>
              <a:srgbClr val="00B0F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75656" y="2139702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Производство.</a:t>
            </a:r>
          </a:p>
          <a:p>
            <a:r>
              <a:rPr lang="ru-RU" sz="2400" dirty="0" smtClean="0"/>
              <a:t>От пеленок до оборудования систем связи</a:t>
            </a:r>
          </a:p>
          <a:p>
            <a:r>
              <a:rPr lang="ru-RU" sz="2400" dirty="0" smtClean="0"/>
              <a:t>для атомных станций.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сл5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99" b="62600"/>
          <a:stretch>
            <a:fillRect/>
          </a:stretch>
        </p:blipFill>
        <p:spPr>
          <a:xfrm>
            <a:off x="1331640" y="843558"/>
            <a:ext cx="6972941" cy="39246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17882" y="3651870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Более 20 предприятий поставляют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свою продукцию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на экспорт</a:t>
            </a:r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0" y="123478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Экономика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715766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Калининград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86644" y="3357568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о.Сахалин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2139702"/>
            <a:ext cx="1285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Мурманск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3768" y="3651870"/>
            <a:ext cx="133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Астрахань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87574"/>
            <a:ext cx="702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География поставок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" name="Рисунок 17" descr="сл7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2944" y="2427734"/>
            <a:ext cx="304800" cy="420624"/>
          </a:xfrm>
          <a:prstGeom prst="rect">
            <a:avLst/>
          </a:prstGeom>
        </p:spPr>
      </p:pic>
      <p:pic>
        <p:nvPicPr>
          <p:cNvPr id="19" name="Рисунок 18" descr="сл7_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2211710"/>
            <a:ext cx="798576" cy="597408"/>
          </a:xfrm>
          <a:prstGeom prst="rect">
            <a:avLst/>
          </a:prstGeom>
        </p:spPr>
      </p:pic>
      <p:pic>
        <p:nvPicPr>
          <p:cNvPr id="20" name="Рисунок 19" descr="сл7_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67723">
            <a:off x="2185399" y="2373360"/>
            <a:ext cx="5777600" cy="1377713"/>
          </a:xfrm>
          <a:prstGeom prst="rect">
            <a:avLst/>
          </a:prstGeom>
        </p:spPr>
      </p:pic>
      <p:pic>
        <p:nvPicPr>
          <p:cNvPr id="21" name="Рисунок 20" descr="сл7_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2499742"/>
            <a:ext cx="597408" cy="548640"/>
          </a:xfrm>
          <a:prstGeom prst="rect">
            <a:avLst/>
          </a:prstGeom>
        </p:spPr>
      </p:pic>
      <p:pic>
        <p:nvPicPr>
          <p:cNvPr id="22" name="Рисунок 21" descr="сл7_5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2500312"/>
            <a:ext cx="640080" cy="13594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355976" y="2643759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От Калининграда до Сахалина, от Мурманска до Астрахани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3923928" y="3643486"/>
            <a:ext cx="711696" cy="656456"/>
            <a:chOff x="2699792" y="1851670"/>
            <a:chExt cx="3528392" cy="3168352"/>
          </a:xfrm>
        </p:grpSpPr>
        <p:sp>
          <p:nvSpPr>
            <p:cNvPr id="25" name="Овал 24"/>
            <p:cNvSpPr/>
            <p:nvPr/>
          </p:nvSpPr>
          <p:spPr>
            <a:xfrm>
              <a:off x="3131840" y="1851670"/>
              <a:ext cx="3024336" cy="3096344"/>
            </a:xfrm>
            <a:prstGeom prst="ellipse">
              <a:avLst/>
            </a:prstGeom>
            <a:solidFill>
              <a:srgbClr val="92D050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699792" y="2859782"/>
              <a:ext cx="2304256" cy="2088232"/>
            </a:xfrm>
            <a:prstGeom prst="ellipse">
              <a:avLst/>
            </a:prstGeom>
            <a:solidFill>
              <a:srgbClr val="FFC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923928" y="3579862"/>
              <a:ext cx="1584176" cy="1440160"/>
            </a:xfrm>
            <a:prstGeom prst="ellipse">
              <a:avLst/>
            </a:prstGeom>
            <a:solidFill>
              <a:srgbClr val="C0000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5076056" y="3867894"/>
              <a:ext cx="1152128" cy="1080120"/>
            </a:xfrm>
            <a:prstGeom prst="ellipse">
              <a:avLst/>
            </a:prstGeom>
            <a:solidFill>
              <a:srgbClr val="00B0F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 txBox="1">
            <a:spLocks/>
          </p:cNvSpPr>
          <p:nvPr/>
        </p:nvSpPr>
        <p:spPr>
          <a:xfrm>
            <a:off x="683568" y="123478"/>
            <a:ext cx="77403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Кластер судостроения: предпосылки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и возможности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6" name="Рисунок 5" descr="kjlrfnfyrth.jpg"/>
          <p:cNvPicPr>
            <a:picLocks noChangeAspect="1"/>
          </p:cNvPicPr>
          <p:nvPr/>
        </p:nvPicPr>
        <p:blipFill>
          <a:blip r:embed="rId2" cstate="print"/>
          <a:srcRect t="16915"/>
          <a:stretch>
            <a:fillRect/>
          </a:stretch>
        </p:blipFill>
        <p:spPr>
          <a:xfrm>
            <a:off x="0" y="987574"/>
            <a:ext cx="8892480" cy="4155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75" y="961866"/>
            <a:ext cx="702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От лодки до танкера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1768</Words>
  <Application>Microsoft Office PowerPoint</Application>
  <PresentationFormat>Экран (16:9)</PresentationFormat>
  <Paragraphs>324</Paragraphs>
  <Slides>28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Экономика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Социально-культурная среда</vt:lpstr>
      <vt:lpstr>Образование</vt:lpstr>
      <vt:lpstr>Школе быть!</vt:lpstr>
      <vt:lpstr>Качество профессионального образования - соответствие запросу рынка труда!</vt:lpstr>
      <vt:lpstr>Культура </vt:lpstr>
      <vt:lpstr>Спорт как ритм жизни</vt:lpstr>
      <vt:lpstr>Развитие физической культуры и спорта</vt:lpstr>
      <vt:lpstr>Развитие физической культуры и спорта</vt:lpstr>
      <vt:lpstr>Удобно и комфортно жить в районе!</vt:lpstr>
      <vt:lpstr>Бесплатное предоставление отдельным категориям  граждан земельных участков для ИЖС </vt:lpstr>
      <vt:lpstr>Удобно и комфортно жить в районе!</vt:lpstr>
      <vt:lpstr>МФЦ  на все случаи жизни!</vt:lpstr>
      <vt:lpstr>Планы</vt:lpstr>
      <vt:lpstr>Твой выбор – это ступень к созданию будущего района!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Лера</dc:creator>
  <cp:lastModifiedBy>shepelevich_ga</cp:lastModifiedBy>
  <cp:revision>305</cp:revision>
  <dcterms:created xsi:type="dcterms:W3CDTF">2019-03-06T15:59:46Z</dcterms:created>
  <dcterms:modified xsi:type="dcterms:W3CDTF">2019-03-21T12:17:44Z</dcterms:modified>
</cp:coreProperties>
</file>