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17" r:id="rId3"/>
    <p:sldId id="318" r:id="rId4"/>
    <p:sldId id="319" r:id="rId5"/>
    <p:sldId id="316" r:id="rId6"/>
    <p:sldId id="320" r:id="rId7"/>
    <p:sldId id="321" r:id="rId8"/>
    <p:sldId id="292" r:id="rId9"/>
    <p:sldId id="259" r:id="rId10"/>
    <p:sldId id="330" r:id="rId11"/>
    <p:sldId id="337" r:id="rId12"/>
    <p:sldId id="340" r:id="rId13"/>
    <p:sldId id="323" r:id="rId14"/>
    <p:sldId id="335" r:id="rId15"/>
    <p:sldId id="334" r:id="rId16"/>
    <p:sldId id="336" r:id="rId17"/>
    <p:sldId id="332" r:id="rId18"/>
    <p:sldId id="333" r:id="rId19"/>
    <p:sldId id="346" r:id="rId20"/>
    <p:sldId id="341" r:id="rId21"/>
    <p:sldId id="342" r:id="rId22"/>
    <p:sldId id="347" r:id="rId23"/>
    <p:sldId id="343" r:id="rId24"/>
    <p:sldId id="344" r:id="rId25"/>
    <p:sldId id="345" r:id="rId26"/>
    <p:sldId id="349" r:id="rId27"/>
    <p:sldId id="354" r:id="rId28"/>
    <p:sldId id="356" r:id="rId29"/>
    <p:sldId id="355" r:id="rId30"/>
    <p:sldId id="357" r:id="rId31"/>
    <p:sldId id="351" r:id="rId32"/>
    <p:sldId id="358" r:id="rId33"/>
    <p:sldId id="352" r:id="rId34"/>
    <p:sldId id="353" r:id="rId35"/>
    <p:sldId id="361" r:id="rId36"/>
    <p:sldId id="362" r:id="rId37"/>
    <p:sldId id="363" r:id="rId38"/>
    <p:sldId id="364" r:id="rId39"/>
    <p:sldId id="324" r:id="rId40"/>
    <p:sldId id="348" r:id="rId41"/>
    <p:sldId id="359" r:id="rId42"/>
    <p:sldId id="325" r:id="rId43"/>
    <p:sldId id="273" r:id="rId44"/>
    <p:sldId id="289" r:id="rId45"/>
    <p:sldId id="275" r:id="rId46"/>
    <p:sldId id="288" r:id="rId47"/>
    <p:sldId id="283" r:id="rId48"/>
    <p:sldId id="308" r:id="rId49"/>
    <p:sldId id="310" r:id="rId50"/>
    <p:sldId id="284" r:id="rId51"/>
    <p:sldId id="290" r:id="rId52"/>
    <p:sldId id="291" r:id="rId53"/>
    <p:sldId id="360" r:id="rId54"/>
    <p:sldId id="315" r:id="rId5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719"/>
    <a:srgbClr val="0000FF"/>
    <a:srgbClr val="FF3300"/>
    <a:srgbClr val="FFFFCC"/>
    <a:srgbClr val="F7B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>
      <p:cViewPr varScale="1">
        <p:scale>
          <a:sx n="88" d="100"/>
          <a:sy n="88" d="100"/>
        </p:scale>
        <p:origin x="126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90CD5-5C6A-405C-ACCB-1EEE7F89AC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C8459-F4A2-4C10-AEF9-A7A080FBFC3D}">
      <dgm:prSet phldrT="[Текст]"/>
      <dgm:spPr>
        <a:solidFill>
          <a:srgbClr val="0070C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8FF7C5A-C134-4B97-85FF-897B151A463A}" type="parTrans" cxnId="{858092BF-928D-4182-8F63-1CABEE81F41D}">
      <dgm:prSet/>
      <dgm:spPr/>
      <dgm:t>
        <a:bodyPr/>
        <a:lstStyle/>
        <a:p>
          <a:endParaRPr lang="ru-RU"/>
        </a:p>
      </dgm:t>
    </dgm:pt>
    <dgm:pt modelId="{CEF3CD05-04B1-4442-8AC7-2FF7224395F4}" type="sibTrans" cxnId="{858092BF-928D-4182-8F63-1CABEE81F41D}">
      <dgm:prSet/>
      <dgm:spPr/>
      <dgm:t>
        <a:bodyPr/>
        <a:lstStyle/>
        <a:p>
          <a:endParaRPr lang="ru-RU"/>
        </a:p>
      </dgm:t>
    </dgm:pt>
    <dgm:pt modelId="{676FA2DE-35FD-43EE-A8B0-1297D87618C0}">
      <dgm:prSet phldrT="[Текст]"/>
      <dgm:spPr>
        <a:ln w="12700">
          <a:solidFill>
            <a:schemeClr val="accent6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Пособия работающим гражданам будут рассчитываться и выплачиваться не бухгалтерией работодателя (за исключением первых 3-х дней нетрудоспособности), а региональным отделением Фонда социального страхования Российской Федерации</a:t>
          </a:r>
          <a:endParaRPr lang="ru-RU" b="1" dirty="0"/>
        </a:p>
      </dgm:t>
    </dgm:pt>
    <dgm:pt modelId="{8EBABDA3-EB98-41F0-B28A-1B1DE97EF9FA}" type="parTrans" cxnId="{6FFE387B-5167-47AE-A3E2-BB950FC072D6}">
      <dgm:prSet/>
      <dgm:spPr/>
      <dgm:t>
        <a:bodyPr/>
        <a:lstStyle/>
        <a:p>
          <a:endParaRPr lang="ru-RU"/>
        </a:p>
      </dgm:t>
    </dgm:pt>
    <dgm:pt modelId="{E0B5D8A7-F6D6-47DE-9051-721EC2A8EDFA}" type="sibTrans" cxnId="{6FFE387B-5167-47AE-A3E2-BB950FC072D6}">
      <dgm:prSet/>
      <dgm:spPr/>
      <dgm:t>
        <a:bodyPr/>
        <a:lstStyle/>
        <a:p>
          <a:endParaRPr lang="ru-RU"/>
        </a:p>
      </dgm:t>
    </dgm:pt>
    <dgm:pt modelId="{1B6B68AB-D717-4A69-B464-10B5C37A88B3}">
      <dgm:prSet phldrT="[Текст]"/>
      <dgm:spPr>
        <a:solidFill>
          <a:srgbClr val="0070C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83A2779-F8BF-44E1-9662-EBAE45C08DCA}" type="parTrans" cxnId="{5CE70F4C-8F02-447B-B7B9-DD9775D6C487}">
      <dgm:prSet/>
      <dgm:spPr/>
      <dgm:t>
        <a:bodyPr/>
        <a:lstStyle/>
        <a:p>
          <a:endParaRPr lang="ru-RU"/>
        </a:p>
      </dgm:t>
    </dgm:pt>
    <dgm:pt modelId="{5B3913FC-2972-447B-A7B0-5C6234A4A2BC}" type="sibTrans" cxnId="{5CE70F4C-8F02-447B-B7B9-DD9775D6C487}">
      <dgm:prSet/>
      <dgm:spPr/>
      <dgm:t>
        <a:bodyPr/>
        <a:lstStyle/>
        <a:p>
          <a:endParaRPr lang="ru-RU"/>
        </a:p>
      </dgm:t>
    </dgm:pt>
    <dgm:pt modelId="{DCCD2CD6-7DDC-4017-9D06-AC7CD9A87D05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Размер пособий и формула расчета пособий </a:t>
          </a:r>
          <a:r>
            <a:rPr lang="ru-RU" sz="1800" b="1" u="sng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 меняются</a:t>
          </a:r>
          <a:endParaRPr lang="ru-RU" sz="1800" b="1" dirty="0">
            <a:solidFill>
              <a:srgbClr val="0070C0"/>
            </a:solidFill>
          </a:endParaRPr>
        </a:p>
      </dgm:t>
    </dgm:pt>
    <dgm:pt modelId="{7F83EBC2-744A-4ED6-8015-6258E0FBA695}" type="parTrans" cxnId="{E3B2A364-C9B9-4CD6-9B76-974BAB25473D}">
      <dgm:prSet/>
      <dgm:spPr/>
      <dgm:t>
        <a:bodyPr/>
        <a:lstStyle/>
        <a:p>
          <a:endParaRPr lang="ru-RU"/>
        </a:p>
      </dgm:t>
    </dgm:pt>
    <dgm:pt modelId="{056C2E79-0324-416B-9372-CBDC52D9A500}" type="sibTrans" cxnId="{E3B2A364-C9B9-4CD6-9B76-974BAB25473D}">
      <dgm:prSet/>
      <dgm:spPr/>
      <dgm:t>
        <a:bodyPr/>
        <a:lstStyle/>
        <a:p>
          <a:endParaRPr lang="ru-RU"/>
        </a:p>
      </dgm:t>
    </dgm:pt>
    <dgm:pt modelId="{B64F1373-1A95-43F2-A3F2-4DA4405F3D17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Изменяется </a:t>
          </a:r>
          <a:r>
            <a:rPr lang="ru-RU" sz="1800" b="1" u="sng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схема</a:t>
          </a:r>
          <a:r>
            <a:rPr lang="ru-RU" sz="1800" b="1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взаимодействия отделения Фонда со страхователями и застрахованными лицами</a:t>
          </a:r>
          <a:endParaRPr lang="ru-RU" sz="1800" b="1" dirty="0">
            <a:solidFill>
              <a:srgbClr val="0070C0"/>
            </a:solidFill>
          </a:endParaRPr>
        </a:p>
      </dgm:t>
    </dgm:pt>
    <dgm:pt modelId="{B66F8B10-30DE-45EE-892A-2175C9A8F6C0}" type="parTrans" cxnId="{D0A87E49-88D9-483F-A46B-91E060E51D20}">
      <dgm:prSet/>
      <dgm:spPr/>
      <dgm:t>
        <a:bodyPr/>
        <a:lstStyle/>
        <a:p>
          <a:endParaRPr lang="ru-RU"/>
        </a:p>
      </dgm:t>
    </dgm:pt>
    <dgm:pt modelId="{976DED22-F2D6-4689-B387-027D930C06D3}" type="sibTrans" cxnId="{D0A87E49-88D9-483F-A46B-91E060E51D20}">
      <dgm:prSet/>
      <dgm:spPr/>
      <dgm:t>
        <a:bodyPr/>
        <a:lstStyle/>
        <a:p>
          <a:endParaRPr lang="ru-RU"/>
        </a:p>
      </dgm:t>
    </dgm:pt>
    <dgm:pt modelId="{541E63DA-1073-4AF0-8F80-C169A1249A28}" type="pres">
      <dgm:prSet presAssocID="{9EC90CD5-5C6A-405C-ACCB-1EEE7F89A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24CDB-EC13-4AF0-A18F-02D784A371F3}" type="pres">
      <dgm:prSet presAssocID="{D77C8459-F4A2-4C10-AEF9-A7A080FBFC3D}" presName="composite" presStyleCnt="0"/>
      <dgm:spPr/>
    </dgm:pt>
    <dgm:pt modelId="{258C1EA8-91AE-4726-9D29-BE2C584A0640}" type="pres">
      <dgm:prSet presAssocID="{D77C8459-F4A2-4C10-AEF9-A7A080FBFC3D}" presName="parentText" presStyleLbl="alignNode1" presStyleIdx="0" presStyleCnt="2" custScaleX="100000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2EC02B8-3416-4B05-8D63-2602D4D92E3A}" type="pres">
      <dgm:prSet presAssocID="{D77C8459-F4A2-4C10-AEF9-A7A080FBFC3D}" presName="descendantText" presStyleLbl="alignAcc1" presStyleIdx="0" presStyleCnt="2" custScaleY="127449" custLinFactNeighborX="0" custLinFactNeighborY="-64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367A43-9712-42D1-9D0A-3B99F4BCF523}" type="pres">
      <dgm:prSet presAssocID="{CEF3CD05-04B1-4442-8AC7-2FF7224395F4}" presName="sp" presStyleCnt="0"/>
      <dgm:spPr/>
    </dgm:pt>
    <dgm:pt modelId="{F72228AF-CAA9-47F7-A832-F3A0C04C85EF}" type="pres">
      <dgm:prSet presAssocID="{1B6B68AB-D717-4A69-B464-10B5C37A88B3}" presName="composite" presStyleCnt="0"/>
      <dgm:spPr/>
    </dgm:pt>
    <dgm:pt modelId="{A7F6562F-49F5-4D49-9E91-4F832D41D99C}" type="pres">
      <dgm:prSet presAssocID="{1B6B68AB-D717-4A69-B464-10B5C37A88B3}" presName="parentText" presStyleLbl="alignNode1" presStyleIdx="1" presStyleCnt="2" custLinFactNeighborX="-17361" custLinFactNeighborY="27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8DF94-B58D-465D-B24A-5CE6A1EBCED3}" type="pres">
      <dgm:prSet presAssocID="{1B6B68AB-D717-4A69-B464-10B5C37A88B3}" presName="descendantText" presStyleLbl="alignAcc1" presStyleIdx="1" presStyleCnt="2" custLinFactNeighborX="0" custLinFactNeighborY="-4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14223D4-741D-41DF-9A81-20FAF0B6EE2F}" type="presOf" srcId="{676FA2DE-35FD-43EE-A8B0-1297D87618C0}" destId="{A2EC02B8-3416-4B05-8D63-2602D4D92E3A}" srcOrd="0" destOrd="0" presId="urn:microsoft.com/office/officeart/2005/8/layout/chevron2"/>
    <dgm:cxn modelId="{D0A87E49-88D9-483F-A46B-91E060E51D20}" srcId="{1B6B68AB-D717-4A69-B464-10B5C37A88B3}" destId="{B64F1373-1A95-43F2-A3F2-4DA4405F3D17}" srcOrd="1" destOrd="0" parTransId="{B66F8B10-30DE-45EE-892A-2175C9A8F6C0}" sibTransId="{976DED22-F2D6-4689-B387-027D930C06D3}"/>
    <dgm:cxn modelId="{6FFE387B-5167-47AE-A3E2-BB950FC072D6}" srcId="{D77C8459-F4A2-4C10-AEF9-A7A080FBFC3D}" destId="{676FA2DE-35FD-43EE-A8B0-1297D87618C0}" srcOrd="0" destOrd="0" parTransId="{8EBABDA3-EB98-41F0-B28A-1B1DE97EF9FA}" sibTransId="{E0B5D8A7-F6D6-47DE-9051-721EC2A8EDFA}"/>
    <dgm:cxn modelId="{059A9ED0-1C23-4A9C-B092-0DC9547BC0A1}" type="presOf" srcId="{B64F1373-1A95-43F2-A3F2-4DA4405F3D17}" destId="{D458DF94-B58D-465D-B24A-5CE6A1EBCED3}" srcOrd="0" destOrd="1" presId="urn:microsoft.com/office/officeart/2005/8/layout/chevron2"/>
    <dgm:cxn modelId="{EB8A192B-F2B6-4E38-9938-1A2E2CE2F2FC}" type="presOf" srcId="{D77C8459-F4A2-4C10-AEF9-A7A080FBFC3D}" destId="{258C1EA8-91AE-4726-9D29-BE2C584A0640}" srcOrd="0" destOrd="0" presId="urn:microsoft.com/office/officeart/2005/8/layout/chevron2"/>
    <dgm:cxn modelId="{BCF72144-93EF-4F42-9043-10A1B2BB7EF3}" type="presOf" srcId="{1B6B68AB-D717-4A69-B464-10B5C37A88B3}" destId="{A7F6562F-49F5-4D49-9E91-4F832D41D99C}" srcOrd="0" destOrd="0" presId="urn:microsoft.com/office/officeart/2005/8/layout/chevron2"/>
    <dgm:cxn modelId="{AAFAE3C2-3A49-4976-92F4-A2FB78394E49}" type="presOf" srcId="{DCCD2CD6-7DDC-4017-9D06-AC7CD9A87D05}" destId="{D458DF94-B58D-465D-B24A-5CE6A1EBCED3}" srcOrd="0" destOrd="0" presId="urn:microsoft.com/office/officeart/2005/8/layout/chevron2"/>
    <dgm:cxn modelId="{E3B2A364-C9B9-4CD6-9B76-974BAB25473D}" srcId="{1B6B68AB-D717-4A69-B464-10B5C37A88B3}" destId="{DCCD2CD6-7DDC-4017-9D06-AC7CD9A87D05}" srcOrd="0" destOrd="0" parTransId="{7F83EBC2-744A-4ED6-8015-6258E0FBA695}" sibTransId="{056C2E79-0324-416B-9372-CBDC52D9A500}"/>
    <dgm:cxn modelId="{858092BF-928D-4182-8F63-1CABEE81F41D}" srcId="{9EC90CD5-5C6A-405C-ACCB-1EEE7F89AC99}" destId="{D77C8459-F4A2-4C10-AEF9-A7A080FBFC3D}" srcOrd="0" destOrd="0" parTransId="{18FF7C5A-C134-4B97-85FF-897B151A463A}" sibTransId="{CEF3CD05-04B1-4442-8AC7-2FF7224395F4}"/>
    <dgm:cxn modelId="{5CE70F4C-8F02-447B-B7B9-DD9775D6C487}" srcId="{9EC90CD5-5C6A-405C-ACCB-1EEE7F89AC99}" destId="{1B6B68AB-D717-4A69-B464-10B5C37A88B3}" srcOrd="1" destOrd="0" parTransId="{283A2779-F8BF-44E1-9662-EBAE45C08DCA}" sibTransId="{5B3913FC-2972-447B-A7B0-5C6234A4A2BC}"/>
    <dgm:cxn modelId="{E4F4872C-BEC8-4ECD-9466-465E91500A44}" type="presOf" srcId="{9EC90CD5-5C6A-405C-ACCB-1EEE7F89AC99}" destId="{541E63DA-1073-4AF0-8F80-C169A1249A28}" srcOrd="0" destOrd="0" presId="urn:microsoft.com/office/officeart/2005/8/layout/chevron2"/>
    <dgm:cxn modelId="{0240C63D-29A1-4D31-B979-4138C6FDD5A8}" type="presParOf" srcId="{541E63DA-1073-4AF0-8F80-C169A1249A28}" destId="{4D324CDB-EC13-4AF0-A18F-02D784A371F3}" srcOrd="0" destOrd="0" presId="urn:microsoft.com/office/officeart/2005/8/layout/chevron2"/>
    <dgm:cxn modelId="{D263B381-AD1C-4511-B9CB-402F0B25234E}" type="presParOf" srcId="{4D324CDB-EC13-4AF0-A18F-02D784A371F3}" destId="{258C1EA8-91AE-4726-9D29-BE2C584A0640}" srcOrd="0" destOrd="0" presId="urn:microsoft.com/office/officeart/2005/8/layout/chevron2"/>
    <dgm:cxn modelId="{C0C6D201-38BA-4BE2-A6BE-3F29EFD44E4F}" type="presParOf" srcId="{4D324CDB-EC13-4AF0-A18F-02D784A371F3}" destId="{A2EC02B8-3416-4B05-8D63-2602D4D92E3A}" srcOrd="1" destOrd="0" presId="urn:microsoft.com/office/officeart/2005/8/layout/chevron2"/>
    <dgm:cxn modelId="{2946B43A-F80F-4DAC-8775-30A285974DED}" type="presParOf" srcId="{541E63DA-1073-4AF0-8F80-C169A1249A28}" destId="{82367A43-9712-42D1-9D0A-3B99F4BCF523}" srcOrd="1" destOrd="0" presId="urn:microsoft.com/office/officeart/2005/8/layout/chevron2"/>
    <dgm:cxn modelId="{943AE204-E176-40F8-B546-E354ADE2E32C}" type="presParOf" srcId="{541E63DA-1073-4AF0-8F80-C169A1249A28}" destId="{F72228AF-CAA9-47F7-A832-F3A0C04C85EF}" srcOrd="2" destOrd="0" presId="urn:microsoft.com/office/officeart/2005/8/layout/chevron2"/>
    <dgm:cxn modelId="{7E15F523-2C6E-4070-B6BA-5640AB835737}" type="presParOf" srcId="{F72228AF-CAA9-47F7-A832-F3A0C04C85EF}" destId="{A7F6562F-49F5-4D49-9E91-4F832D41D99C}" srcOrd="0" destOrd="0" presId="urn:microsoft.com/office/officeart/2005/8/layout/chevron2"/>
    <dgm:cxn modelId="{A599F3FF-82B9-4D85-A42B-429CC96B57E4}" type="presParOf" srcId="{F72228AF-CAA9-47F7-A832-F3A0C04C85EF}" destId="{D458DF94-B58D-465D-B24A-5CE6A1EBCE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CC271-8271-4BD6-B752-3790DE341F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C0469-DFF1-46E2-8FB0-8FE84691AC58}">
      <dgm:prSet phldrT="[Текст]"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временной нетрудоспособности (в том числе, в связи с несчастным случаем на производстве и профзаболеванием)</a:t>
          </a:r>
          <a:endParaRPr lang="ru-RU" sz="16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0270DB-4B1A-4F74-8280-078FEBC97D7C}" type="parTrans" cxnId="{944FE19C-737E-48D4-9F25-A11A8383A4E0}">
      <dgm:prSet/>
      <dgm:spPr/>
      <dgm:t>
        <a:bodyPr/>
        <a:lstStyle/>
        <a:p>
          <a:endParaRPr lang="ru-RU"/>
        </a:p>
      </dgm:t>
    </dgm:pt>
    <dgm:pt modelId="{D16E2422-275B-4E7E-B8D3-AB4EA6D4A0A4}" type="sibTrans" cxnId="{944FE19C-737E-48D4-9F25-A11A8383A4E0}">
      <dgm:prSet/>
      <dgm:spPr/>
      <dgm:t>
        <a:bodyPr/>
        <a:lstStyle/>
        <a:p>
          <a:endParaRPr lang="ru-RU"/>
        </a:p>
      </dgm:t>
    </dgm:pt>
    <dgm:pt modelId="{C2937230-5B21-4398-A844-42C1B32CC70B}">
      <dgm:prSet phldrT="[Текст]"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беременности и родам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D56894-EA59-47ED-AB01-285074B7E32B}" type="parTrans" cxnId="{7E6511D4-2E19-4AE7-BA8F-C04AD7DD856E}">
      <dgm:prSet/>
      <dgm:spPr/>
      <dgm:t>
        <a:bodyPr/>
        <a:lstStyle/>
        <a:p>
          <a:endParaRPr lang="ru-RU"/>
        </a:p>
      </dgm:t>
    </dgm:pt>
    <dgm:pt modelId="{8163F33A-34DA-4E9E-A81F-03AFFBA8A68E}" type="sibTrans" cxnId="{7E6511D4-2E19-4AE7-BA8F-C04AD7DD856E}">
      <dgm:prSet/>
      <dgm:spPr/>
      <dgm:t>
        <a:bodyPr/>
        <a:lstStyle/>
        <a:p>
          <a:endParaRPr lang="ru-RU"/>
        </a:p>
      </dgm:t>
    </dgm:pt>
    <dgm:pt modelId="{53BFFB0D-8F58-4EE6-9156-61952BBE2AF8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постановке на учет в ранние сроки беременности</a:t>
          </a:r>
          <a:endParaRPr lang="ru-RU" sz="1600" b="1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903B91-ADC9-4971-A215-08F46F8CAF26}" type="parTrans" cxnId="{CF06EE06-06FC-4305-AAF8-9E9F86271F0A}">
      <dgm:prSet/>
      <dgm:spPr/>
      <dgm:t>
        <a:bodyPr/>
        <a:lstStyle/>
        <a:p>
          <a:endParaRPr lang="ru-RU"/>
        </a:p>
      </dgm:t>
    </dgm:pt>
    <dgm:pt modelId="{9B2B9824-B359-4AE4-9EFF-DF4EC1E6DA49}" type="sibTrans" cxnId="{CF06EE06-06FC-4305-AAF8-9E9F86271F0A}">
      <dgm:prSet/>
      <dgm:spPr/>
      <dgm:t>
        <a:bodyPr/>
        <a:lstStyle/>
        <a:p>
          <a:endParaRPr lang="ru-RU"/>
        </a:p>
      </dgm:t>
    </dgm:pt>
    <dgm:pt modelId="{BD03700B-A349-48D2-AB1D-43FD140EE6B4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рождении ребенка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D376DAC-0A32-478B-B141-E23AD73DD95A}" type="parTrans" cxnId="{DB9D5DEC-D8BE-4AC5-98B8-E731D18C552B}">
      <dgm:prSet/>
      <dgm:spPr/>
      <dgm:t>
        <a:bodyPr/>
        <a:lstStyle/>
        <a:p>
          <a:endParaRPr lang="ru-RU"/>
        </a:p>
      </dgm:t>
    </dgm:pt>
    <dgm:pt modelId="{25495B3F-CDED-42ED-A7BA-54AEAB059BDF}" type="sibTrans" cxnId="{DB9D5DEC-D8BE-4AC5-98B8-E731D18C552B}">
      <dgm:prSet/>
      <dgm:spPr/>
      <dgm:t>
        <a:bodyPr/>
        <a:lstStyle/>
        <a:p>
          <a:endParaRPr lang="ru-RU"/>
        </a:p>
      </dgm:t>
    </dgm:pt>
    <dgm:pt modelId="{FFB409A4-DFCC-4393-B2B0-9511B0BEB300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ежемесячное пособие по уходу за ребенком</a:t>
          </a:r>
          <a:endParaRPr lang="ru-RU" sz="1600" b="1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B314C69-4618-42E8-844D-496971DC4754}" type="parTrans" cxnId="{4F6CB9DF-F4F0-495A-BCA9-D1DBAFE63896}">
      <dgm:prSet/>
      <dgm:spPr/>
      <dgm:t>
        <a:bodyPr/>
        <a:lstStyle/>
        <a:p>
          <a:endParaRPr lang="ru-RU"/>
        </a:p>
      </dgm:t>
    </dgm:pt>
    <dgm:pt modelId="{3FDB08F4-525C-4B4A-B85A-6EC8DAD031FE}" type="sibTrans" cxnId="{4F6CB9DF-F4F0-495A-BCA9-D1DBAFE63896}">
      <dgm:prSet/>
      <dgm:spPr/>
      <dgm:t>
        <a:bodyPr/>
        <a:lstStyle/>
        <a:p>
          <a:endParaRPr lang="ru-RU"/>
        </a:p>
      </dgm:t>
    </dgm:pt>
    <dgm:pt modelId="{2FE97EFE-9F4D-4839-BCB6-504C87E083CC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оплата дополнительного отпуска пострадавшему на производстве</a:t>
          </a:r>
          <a:endParaRPr lang="ru-RU" sz="16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B562B7-0BD6-4D64-B704-720EB3A3F125}" type="parTrans" cxnId="{B8D1A6BD-AB57-4108-8D4E-7747A1CE732E}">
      <dgm:prSet/>
      <dgm:spPr/>
      <dgm:t>
        <a:bodyPr/>
        <a:lstStyle/>
        <a:p>
          <a:endParaRPr lang="ru-RU"/>
        </a:p>
      </dgm:t>
    </dgm:pt>
    <dgm:pt modelId="{9FD67BF5-A29B-4918-AEC9-C0E729AED98C}" type="sibTrans" cxnId="{B8D1A6BD-AB57-4108-8D4E-7747A1CE732E}">
      <dgm:prSet/>
      <dgm:spPr/>
      <dgm:t>
        <a:bodyPr/>
        <a:lstStyle/>
        <a:p>
          <a:endParaRPr lang="ru-RU"/>
        </a:p>
      </dgm:t>
    </dgm:pt>
    <dgm:pt modelId="{FF91E36E-3579-4942-8B27-40B9CA40FA87}" type="pres">
      <dgm:prSet presAssocID="{4F2CC271-8271-4BD6-B752-3790DE341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6DC4B-0D15-48E5-B2DB-DCF6121FEF29}" type="pres">
      <dgm:prSet presAssocID="{45AC0469-DFF1-46E2-8FB0-8FE84691AC58}" presName="parentText" presStyleLbl="node1" presStyleIdx="0" presStyleCnt="6" custLinFactNeighborX="-4157" custLinFactNeighborY="-24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EBD263D-AD9E-4125-A036-1AF577B96961}" type="pres">
      <dgm:prSet presAssocID="{D16E2422-275B-4E7E-B8D3-AB4EA6D4A0A4}" presName="spacer" presStyleCnt="0"/>
      <dgm:spPr/>
    </dgm:pt>
    <dgm:pt modelId="{DFB2E431-6204-47C1-B283-E0BE3C016657}" type="pres">
      <dgm:prSet presAssocID="{C2937230-5B21-4398-A844-42C1B32CC70B}" presName="parentText" presStyleLbl="node1" presStyleIdx="1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1F3F53-A735-4672-84BF-58371857E350}" type="pres">
      <dgm:prSet presAssocID="{8163F33A-34DA-4E9E-A81F-03AFFBA8A68E}" presName="spacer" presStyleCnt="0"/>
      <dgm:spPr/>
    </dgm:pt>
    <dgm:pt modelId="{5BD3435D-9B77-475D-99D4-BDEAAF1D6A31}" type="pres">
      <dgm:prSet presAssocID="{53BFFB0D-8F58-4EE6-9156-61952BBE2AF8}" presName="parentText" presStyleLbl="node1" presStyleIdx="2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A7FE687-8992-4C25-8386-54D939417945}" type="pres">
      <dgm:prSet presAssocID="{9B2B9824-B359-4AE4-9EFF-DF4EC1E6DA49}" presName="spacer" presStyleCnt="0"/>
      <dgm:spPr/>
    </dgm:pt>
    <dgm:pt modelId="{DF4E1883-D8DA-4630-B990-F4CF307B2898}" type="pres">
      <dgm:prSet presAssocID="{BD03700B-A349-48D2-AB1D-43FD140EE6B4}" presName="parentText" presStyleLbl="node1" presStyleIdx="3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805F6EF-D235-4E2E-8728-3740176960AF}" type="pres">
      <dgm:prSet presAssocID="{25495B3F-CDED-42ED-A7BA-54AEAB059BDF}" presName="spacer" presStyleCnt="0"/>
      <dgm:spPr/>
    </dgm:pt>
    <dgm:pt modelId="{13726389-0A22-4DD3-A011-544222EBECF6}" type="pres">
      <dgm:prSet presAssocID="{FFB409A4-DFCC-4393-B2B0-9511B0BEB300}" presName="parentText" presStyleLbl="node1" presStyleIdx="4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A8CF2A4-476E-4F95-A56D-80B0DA4FA649}" type="pres">
      <dgm:prSet presAssocID="{3FDB08F4-525C-4B4A-B85A-6EC8DAD031FE}" presName="spacer" presStyleCnt="0"/>
      <dgm:spPr/>
    </dgm:pt>
    <dgm:pt modelId="{BDE0F2BC-8453-40AC-8D75-F7C8567B31F1}" type="pres">
      <dgm:prSet presAssocID="{2FE97EFE-9F4D-4839-BCB6-504C87E083CC}" presName="parentText" presStyleLbl="node1" presStyleIdx="5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B9D5DEC-D8BE-4AC5-98B8-E731D18C552B}" srcId="{4F2CC271-8271-4BD6-B752-3790DE341F5F}" destId="{BD03700B-A349-48D2-AB1D-43FD140EE6B4}" srcOrd="3" destOrd="0" parTransId="{1D376DAC-0A32-478B-B141-E23AD73DD95A}" sibTransId="{25495B3F-CDED-42ED-A7BA-54AEAB059BDF}"/>
    <dgm:cxn modelId="{7E6511D4-2E19-4AE7-BA8F-C04AD7DD856E}" srcId="{4F2CC271-8271-4BD6-B752-3790DE341F5F}" destId="{C2937230-5B21-4398-A844-42C1B32CC70B}" srcOrd="1" destOrd="0" parTransId="{ABD56894-EA59-47ED-AB01-285074B7E32B}" sibTransId="{8163F33A-34DA-4E9E-A81F-03AFFBA8A68E}"/>
    <dgm:cxn modelId="{CF06EE06-06FC-4305-AAF8-9E9F86271F0A}" srcId="{4F2CC271-8271-4BD6-B752-3790DE341F5F}" destId="{53BFFB0D-8F58-4EE6-9156-61952BBE2AF8}" srcOrd="2" destOrd="0" parTransId="{4D903B91-ADC9-4971-A215-08F46F8CAF26}" sibTransId="{9B2B9824-B359-4AE4-9EFF-DF4EC1E6DA49}"/>
    <dgm:cxn modelId="{A4310C1E-562F-4EEA-A5A5-251A7738403F}" type="presOf" srcId="{45AC0469-DFF1-46E2-8FB0-8FE84691AC58}" destId="{7AD6DC4B-0D15-48E5-B2DB-DCF6121FEF29}" srcOrd="0" destOrd="0" presId="urn:microsoft.com/office/officeart/2005/8/layout/vList2"/>
    <dgm:cxn modelId="{8C78224E-10A9-483C-BCEB-D72495A036EC}" type="presOf" srcId="{FFB409A4-DFCC-4393-B2B0-9511B0BEB300}" destId="{13726389-0A22-4DD3-A011-544222EBECF6}" srcOrd="0" destOrd="0" presId="urn:microsoft.com/office/officeart/2005/8/layout/vList2"/>
    <dgm:cxn modelId="{EE3C7872-3D36-4953-B1AC-EEAFB70B902A}" type="presOf" srcId="{2FE97EFE-9F4D-4839-BCB6-504C87E083CC}" destId="{BDE0F2BC-8453-40AC-8D75-F7C8567B31F1}" srcOrd="0" destOrd="0" presId="urn:microsoft.com/office/officeart/2005/8/layout/vList2"/>
    <dgm:cxn modelId="{BB22DA0D-0EA5-40F0-B5EC-DBCAECFB98DF}" type="presOf" srcId="{4F2CC271-8271-4BD6-B752-3790DE341F5F}" destId="{FF91E36E-3579-4942-8B27-40B9CA40FA87}" srcOrd="0" destOrd="0" presId="urn:microsoft.com/office/officeart/2005/8/layout/vList2"/>
    <dgm:cxn modelId="{5DFE3FB3-2BE2-4AC3-B55E-A7FE9EC1545B}" type="presOf" srcId="{BD03700B-A349-48D2-AB1D-43FD140EE6B4}" destId="{DF4E1883-D8DA-4630-B990-F4CF307B2898}" srcOrd="0" destOrd="0" presId="urn:microsoft.com/office/officeart/2005/8/layout/vList2"/>
    <dgm:cxn modelId="{464CC579-C856-4C31-8A99-941BC0F70B29}" type="presOf" srcId="{53BFFB0D-8F58-4EE6-9156-61952BBE2AF8}" destId="{5BD3435D-9B77-475D-99D4-BDEAAF1D6A31}" srcOrd="0" destOrd="0" presId="urn:microsoft.com/office/officeart/2005/8/layout/vList2"/>
    <dgm:cxn modelId="{F28C74DF-F176-48B6-A6C3-3CBBC82B14AE}" type="presOf" srcId="{C2937230-5B21-4398-A844-42C1B32CC70B}" destId="{DFB2E431-6204-47C1-B283-E0BE3C016657}" srcOrd="0" destOrd="0" presId="urn:microsoft.com/office/officeart/2005/8/layout/vList2"/>
    <dgm:cxn modelId="{B8D1A6BD-AB57-4108-8D4E-7747A1CE732E}" srcId="{4F2CC271-8271-4BD6-B752-3790DE341F5F}" destId="{2FE97EFE-9F4D-4839-BCB6-504C87E083CC}" srcOrd="5" destOrd="0" parTransId="{A3B562B7-0BD6-4D64-B704-720EB3A3F125}" sibTransId="{9FD67BF5-A29B-4918-AEC9-C0E729AED98C}"/>
    <dgm:cxn modelId="{4F6CB9DF-F4F0-495A-BCA9-D1DBAFE63896}" srcId="{4F2CC271-8271-4BD6-B752-3790DE341F5F}" destId="{FFB409A4-DFCC-4393-B2B0-9511B0BEB300}" srcOrd="4" destOrd="0" parTransId="{FB314C69-4618-42E8-844D-496971DC4754}" sibTransId="{3FDB08F4-525C-4B4A-B85A-6EC8DAD031FE}"/>
    <dgm:cxn modelId="{944FE19C-737E-48D4-9F25-A11A8383A4E0}" srcId="{4F2CC271-8271-4BD6-B752-3790DE341F5F}" destId="{45AC0469-DFF1-46E2-8FB0-8FE84691AC58}" srcOrd="0" destOrd="0" parTransId="{4D0270DB-4B1A-4F74-8280-078FEBC97D7C}" sibTransId="{D16E2422-275B-4E7E-B8D3-AB4EA6D4A0A4}"/>
    <dgm:cxn modelId="{7A3DABDE-1219-4EDA-BD0B-F7D83464C128}" type="presParOf" srcId="{FF91E36E-3579-4942-8B27-40B9CA40FA87}" destId="{7AD6DC4B-0D15-48E5-B2DB-DCF6121FEF29}" srcOrd="0" destOrd="0" presId="urn:microsoft.com/office/officeart/2005/8/layout/vList2"/>
    <dgm:cxn modelId="{646C42A4-4825-4D04-BC31-227C92FECAF5}" type="presParOf" srcId="{FF91E36E-3579-4942-8B27-40B9CA40FA87}" destId="{2EBD263D-AD9E-4125-A036-1AF577B96961}" srcOrd="1" destOrd="0" presId="urn:microsoft.com/office/officeart/2005/8/layout/vList2"/>
    <dgm:cxn modelId="{817F0B72-355A-4D35-B5AD-7857407197C5}" type="presParOf" srcId="{FF91E36E-3579-4942-8B27-40B9CA40FA87}" destId="{DFB2E431-6204-47C1-B283-E0BE3C016657}" srcOrd="2" destOrd="0" presId="urn:microsoft.com/office/officeart/2005/8/layout/vList2"/>
    <dgm:cxn modelId="{20DA4C04-5DB4-4B3B-BDE0-32E737CE4F62}" type="presParOf" srcId="{FF91E36E-3579-4942-8B27-40B9CA40FA87}" destId="{0D1F3F53-A735-4672-84BF-58371857E350}" srcOrd="3" destOrd="0" presId="urn:microsoft.com/office/officeart/2005/8/layout/vList2"/>
    <dgm:cxn modelId="{4175A7AD-571B-4CCE-8049-4E1EE02068A0}" type="presParOf" srcId="{FF91E36E-3579-4942-8B27-40B9CA40FA87}" destId="{5BD3435D-9B77-475D-99D4-BDEAAF1D6A31}" srcOrd="4" destOrd="0" presId="urn:microsoft.com/office/officeart/2005/8/layout/vList2"/>
    <dgm:cxn modelId="{0641825E-4F3F-4DD4-90CC-C3947AA5EE80}" type="presParOf" srcId="{FF91E36E-3579-4942-8B27-40B9CA40FA87}" destId="{BA7FE687-8992-4C25-8386-54D939417945}" srcOrd="5" destOrd="0" presId="urn:microsoft.com/office/officeart/2005/8/layout/vList2"/>
    <dgm:cxn modelId="{56D1D554-4F7A-40CA-80CD-E0541584EA3F}" type="presParOf" srcId="{FF91E36E-3579-4942-8B27-40B9CA40FA87}" destId="{DF4E1883-D8DA-4630-B990-F4CF307B2898}" srcOrd="6" destOrd="0" presId="urn:microsoft.com/office/officeart/2005/8/layout/vList2"/>
    <dgm:cxn modelId="{D552D1A1-D164-4BC5-BF50-844A486072A3}" type="presParOf" srcId="{FF91E36E-3579-4942-8B27-40B9CA40FA87}" destId="{9805F6EF-D235-4E2E-8728-3740176960AF}" srcOrd="7" destOrd="0" presId="urn:microsoft.com/office/officeart/2005/8/layout/vList2"/>
    <dgm:cxn modelId="{9A658973-857F-406B-9A5D-11E914B5DC7F}" type="presParOf" srcId="{FF91E36E-3579-4942-8B27-40B9CA40FA87}" destId="{13726389-0A22-4DD3-A011-544222EBECF6}" srcOrd="8" destOrd="0" presId="urn:microsoft.com/office/officeart/2005/8/layout/vList2"/>
    <dgm:cxn modelId="{C8431D1A-A7A1-4641-90FC-41749E991FB0}" type="presParOf" srcId="{FF91E36E-3579-4942-8B27-40B9CA40FA87}" destId="{EA8CF2A4-476E-4F95-A56D-80B0DA4FA649}" srcOrd="9" destOrd="0" presId="urn:microsoft.com/office/officeart/2005/8/layout/vList2"/>
    <dgm:cxn modelId="{3CEFAAAA-3D27-4056-9BAD-11B61A09F96C}" type="presParOf" srcId="{FF91E36E-3579-4942-8B27-40B9CA40FA87}" destId="{BDE0F2BC-8453-40AC-8D75-F7C8567B31F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CC271-8271-4BD6-B752-3790DE341F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C0469-DFF1-46E2-8FB0-8FE84691AC58}">
      <dgm:prSet phldrT="[Текст]"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i="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Оплата</a:t>
          </a:r>
          <a:r>
            <a:rPr lang="ru-RU" sz="1600" b="1" i="0" baseline="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4-х дополнительных дней одному из родителей (опекуну, попечителю) для ухода за детьми - инвалидами</a:t>
          </a:r>
          <a:endParaRPr lang="ru-RU" sz="1600" b="1" i="0" dirty="0">
            <a:solidFill>
              <a:schemeClr val="accen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0270DB-4B1A-4F74-8280-078FEBC97D7C}" type="parTrans" cxnId="{944FE19C-737E-48D4-9F25-A11A8383A4E0}">
      <dgm:prSet/>
      <dgm:spPr/>
      <dgm:t>
        <a:bodyPr/>
        <a:lstStyle/>
        <a:p>
          <a:endParaRPr lang="ru-RU"/>
        </a:p>
      </dgm:t>
    </dgm:pt>
    <dgm:pt modelId="{D16E2422-275B-4E7E-B8D3-AB4EA6D4A0A4}" type="sibTrans" cxnId="{944FE19C-737E-48D4-9F25-A11A8383A4E0}">
      <dgm:prSet/>
      <dgm:spPr/>
      <dgm:t>
        <a:bodyPr/>
        <a:lstStyle/>
        <a:p>
          <a:endParaRPr lang="ru-RU"/>
        </a:p>
      </dgm:t>
    </dgm:pt>
    <dgm:pt modelId="{C2937230-5B21-4398-A844-42C1B32CC70B}">
      <dgm:prSet phldrT="[Текст]"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Социальное пособие на погребение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D56894-EA59-47ED-AB01-285074B7E32B}" type="parTrans" cxnId="{7E6511D4-2E19-4AE7-BA8F-C04AD7DD856E}">
      <dgm:prSet/>
      <dgm:spPr/>
      <dgm:t>
        <a:bodyPr/>
        <a:lstStyle/>
        <a:p>
          <a:endParaRPr lang="ru-RU"/>
        </a:p>
      </dgm:t>
    </dgm:pt>
    <dgm:pt modelId="{8163F33A-34DA-4E9E-A81F-03AFFBA8A68E}" type="sibTrans" cxnId="{7E6511D4-2E19-4AE7-BA8F-C04AD7DD856E}">
      <dgm:prSet/>
      <dgm:spPr/>
      <dgm:t>
        <a:bodyPr/>
        <a:lstStyle/>
        <a:p>
          <a:endParaRPr lang="ru-RU"/>
        </a:p>
      </dgm:t>
    </dgm:pt>
    <dgm:pt modelId="{53BFFB0D-8F58-4EE6-9156-61952BBE2AF8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Расходы на предупредительные меры в рамках программы ФПМ</a:t>
          </a:r>
          <a:endParaRPr lang="ru-RU" sz="1600" b="1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903B91-ADC9-4971-A215-08F46F8CAF26}" type="parTrans" cxnId="{CF06EE06-06FC-4305-AAF8-9E9F86271F0A}">
      <dgm:prSet/>
      <dgm:spPr/>
      <dgm:t>
        <a:bodyPr/>
        <a:lstStyle/>
        <a:p>
          <a:endParaRPr lang="ru-RU"/>
        </a:p>
      </dgm:t>
    </dgm:pt>
    <dgm:pt modelId="{9B2B9824-B359-4AE4-9EFF-DF4EC1E6DA49}" type="sibTrans" cxnId="{CF06EE06-06FC-4305-AAF8-9E9F86271F0A}">
      <dgm:prSet/>
      <dgm:spPr/>
      <dgm:t>
        <a:bodyPr/>
        <a:lstStyle/>
        <a:p>
          <a:endParaRPr lang="ru-RU"/>
        </a:p>
      </dgm:t>
    </dgm:pt>
    <dgm:pt modelId="{BD03700B-A349-48D2-AB1D-43FD140EE6B4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Расходы на выплату пособия по временной нетрудоспособности за счет средств Федерального бюджета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D376DAC-0A32-478B-B141-E23AD73DD95A}" type="parTrans" cxnId="{DB9D5DEC-D8BE-4AC5-98B8-E731D18C552B}">
      <dgm:prSet/>
      <dgm:spPr/>
      <dgm:t>
        <a:bodyPr/>
        <a:lstStyle/>
        <a:p>
          <a:endParaRPr lang="ru-RU"/>
        </a:p>
      </dgm:t>
    </dgm:pt>
    <dgm:pt modelId="{25495B3F-CDED-42ED-A7BA-54AEAB059BDF}" type="sibTrans" cxnId="{DB9D5DEC-D8BE-4AC5-98B8-E731D18C552B}">
      <dgm:prSet/>
      <dgm:spPr/>
      <dgm:t>
        <a:bodyPr/>
        <a:lstStyle/>
        <a:p>
          <a:endParaRPr lang="ru-RU"/>
        </a:p>
      </dgm:t>
    </dgm:pt>
    <dgm:pt modelId="{FF91E36E-3579-4942-8B27-40B9CA40FA87}" type="pres">
      <dgm:prSet presAssocID="{4F2CC271-8271-4BD6-B752-3790DE341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6DC4B-0D15-48E5-B2DB-DCF6121FEF29}" type="pres">
      <dgm:prSet presAssocID="{45AC0469-DFF1-46E2-8FB0-8FE84691AC58}" presName="parentText" presStyleLbl="node1" presStyleIdx="0" presStyleCnt="4" custLinFactNeighborX="-4157" custLinFactNeighborY="-24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EBD263D-AD9E-4125-A036-1AF577B96961}" type="pres">
      <dgm:prSet presAssocID="{D16E2422-275B-4E7E-B8D3-AB4EA6D4A0A4}" presName="spacer" presStyleCnt="0"/>
      <dgm:spPr/>
    </dgm:pt>
    <dgm:pt modelId="{DFB2E431-6204-47C1-B283-E0BE3C016657}" type="pres">
      <dgm:prSet presAssocID="{C2937230-5B21-4398-A844-42C1B32CC70B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1F3F53-A735-4672-84BF-58371857E350}" type="pres">
      <dgm:prSet presAssocID="{8163F33A-34DA-4E9E-A81F-03AFFBA8A68E}" presName="spacer" presStyleCnt="0"/>
      <dgm:spPr/>
    </dgm:pt>
    <dgm:pt modelId="{5BD3435D-9B77-475D-99D4-BDEAAF1D6A31}" type="pres">
      <dgm:prSet presAssocID="{53BFFB0D-8F58-4EE6-9156-61952BBE2AF8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A7FE687-8992-4C25-8386-54D939417945}" type="pres">
      <dgm:prSet presAssocID="{9B2B9824-B359-4AE4-9EFF-DF4EC1E6DA49}" presName="spacer" presStyleCnt="0"/>
      <dgm:spPr/>
    </dgm:pt>
    <dgm:pt modelId="{DF4E1883-D8DA-4630-B990-F4CF307B2898}" type="pres">
      <dgm:prSet presAssocID="{BD03700B-A349-48D2-AB1D-43FD140EE6B4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41057697-B5DD-4762-A541-63F87FC7EBA5}" type="presOf" srcId="{BD03700B-A349-48D2-AB1D-43FD140EE6B4}" destId="{DF4E1883-D8DA-4630-B990-F4CF307B2898}" srcOrd="0" destOrd="0" presId="urn:microsoft.com/office/officeart/2005/8/layout/vList2"/>
    <dgm:cxn modelId="{CF06EE06-06FC-4305-AAF8-9E9F86271F0A}" srcId="{4F2CC271-8271-4BD6-B752-3790DE341F5F}" destId="{53BFFB0D-8F58-4EE6-9156-61952BBE2AF8}" srcOrd="2" destOrd="0" parTransId="{4D903B91-ADC9-4971-A215-08F46F8CAF26}" sibTransId="{9B2B9824-B359-4AE4-9EFF-DF4EC1E6DA49}"/>
    <dgm:cxn modelId="{31D6E5DA-FA1E-41DA-A21D-5518644C75BC}" type="presOf" srcId="{C2937230-5B21-4398-A844-42C1B32CC70B}" destId="{DFB2E431-6204-47C1-B283-E0BE3C016657}" srcOrd="0" destOrd="0" presId="urn:microsoft.com/office/officeart/2005/8/layout/vList2"/>
    <dgm:cxn modelId="{15A9E99A-5584-4F13-A5C8-8C4190D26FB0}" type="presOf" srcId="{53BFFB0D-8F58-4EE6-9156-61952BBE2AF8}" destId="{5BD3435D-9B77-475D-99D4-BDEAAF1D6A31}" srcOrd="0" destOrd="0" presId="urn:microsoft.com/office/officeart/2005/8/layout/vList2"/>
    <dgm:cxn modelId="{7E6511D4-2E19-4AE7-BA8F-C04AD7DD856E}" srcId="{4F2CC271-8271-4BD6-B752-3790DE341F5F}" destId="{C2937230-5B21-4398-A844-42C1B32CC70B}" srcOrd="1" destOrd="0" parTransId="{ABD56894-EA59-47ED-AB01-285074B7E32B}" sibTransId="{8163F33A-34DA-4E9E-A81F-03AFFBA8A68E}"/>
    <dgm:cxn modelId="{DB9D5DEC-D8BE-4AC5-98B8-E731D18C552B}" srcId="{4F2CC271-8271-4BD6-B752-3790DE341F5F}" destId="{BD03700B-A349-48D2-AB1D-43FD140EE6B4}" srcOrd="3" destOrd="0" parTransId="{1D376DAC-0A32-478B-B141-E23AD73DD95A}" sibTransId="{25495B3F-CDED-42ED-A7BA-54AEAB059BDF}"/>
    <dgm:cxn modelId="{D24ABDC3-F0FA-4E01-8697-4A34C86EF7EF}" type="presOf" srcId="{45AC0469-DFF1-46E2-8FB0-8FE84691AC58}" destId="{7AD6DC4B-0D15-48E5-B2DB-DCF6121FEF29}" srcOrd="0" destOrd="0" presId="urn:microsoft.com/office/officeart/2005/8/layout/vList2"/>
    <dgm:cxn modelId="{944FE19C-737E-48D4-9F25-A11A8383A4E0}" srcId="{4F2CC271-8271-4BD6-B752-3790DE341F5F}" destId="{45AC0469-DFF1-46E2-8FB0-8FE84691AC58}" srcOrd="0" destOrd="0" parTransId="{4D0270DB-4B1A-4F74-8280-078FEBC97D7C}" sibTransId="{D16E2422-275B-4E7E-B8D3-AB4EA6D4A0A4}"/>
    <dgm:cxn modelId="{7803FA11-814C-407A-8B78-15B19368EC84}" type="presOf" srcId="{4F2CC271-8271-4BD6-B752-3790DE341F5F}" destId="{FF91E36E-3579-4942-8B27-40B9CA40FA87}" srcOrd="0" destOrd="0" presId="urn:microsoft.com/office/officeart/2005/8/layout/vList2"/>
    <dgm:cxn modelId="{CBE2DC91-D519-422E-86CB-8EDDD690D742}" type="presParOf" srcId="{FF91E36E-3579-4942-8B27-40B9CA40FA87}" destId="{7AD6DC4B-0D15-48E5-B2DB-DCF6121FEF29}" srcOrd="0" destOrd="0" presId="urn:microsoft.com/office/officeart/2005/8/layout/vList2"/>
    <dgm:cxn modelId="{D6349D34-4781-486B-B6E9-2D080D5E5C0D}" type="presParOf" srcId="{FF91E36E-3579-4942-8B27-40B9CA40FA87}" destId="{2EBD263D-AD9E-4125-A036-1AF577B96961}" srcOrd="1" destOrd="0" presId="urn:microsoft.com/office/officeart/2005/8/layout/vList2"/>
    <dgm:cxn modelId="{3DE8D06E-DC36-439B-A3C8-09CE8F0819B9}" type="presParOf" srcId="{FF91E36E-3579-4942-8B27-40B9CA40FA87}" destId="{DFB2E431-6204-47C1-B283-E0BE3C016657}" srcOrd="2" destOrd="0" presId="urn:microsoft.com/office/officeart/2005/8/layout/vList2"/>
    <dgm:cxn modelId="{75C51A62-64FE-4D99-BE42-ED0678E17BA7}" type="presParOf" srcId="{FF91E36E-3579-4942-8B27-40B9CA40FA87}" destId="{0D1F3F53-A735-4672-84BF-58371857E350}" srcOrd="3" destOrd="0" presId="urn:microsoft.com/office/officeart/2005/8/layout/vList2"/>
    <dgm:cxn modelId="{90E7917F-0B94-471A-819F-56C9FA06BDD7}" type="presParOf" srcId="{FF91E36E-3579-4942-8B27-40B9CA40FA87}" destId="{5BD3435D-9B77-475D-99D4-BDEAAF1D6A31}" srcOrd="4" destOrd="0" presId="urn:microsoft.com/office/officeart/2005/8/layout/vList2"/>
    <dgm:cxn modelId="{1B8480F4-B2EB-4988-AA57-30D30FADB589}" type="presParOf" srcId="{FF91E36E-3579-4942-8B27-40B9CA40FA87}" destId="{BA7FE687-8992-4C25-8386-54D939417945}" srcOrd="5" destOrd="0" presId="urn:microsoft.com/office/officeart/2005/8/layout/vList2"/>
    <dgm:cxn modelId="{74560A7B-1FF4-48AA-84AF-08AEEC1482CC}" type="presParOf" srcId="{FF91E36E-3579-4942-8B27-40B9CA40FA87}" destId="{DF4E1883-D8DA-4630-B990-F4CF307B28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90CD5-5C6A-405C-ACCB-1EEE7F89AC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C8459-F4A2-4C10-AEF9-A7A080FBFC3D}">
      <dgm:prSet phldrT="[Текст]"/>
      <dgm:spPr>
        <a:solidFill>
          <a:schemeClr val="tx2">
            <a:lumMod val="40000"/>
            <a:lumOff val="60000"/>
          </a:schemeClr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8FF7C5A-C134-4B97-85FF-897B151A463A}" type="parTrans" cxnId="{858092BF-928D-4182-8F63-1CABEE81F41D}">
      <dgm:prSet/>
      <dgm:spPr/>
      <dgm:t>
        <a:bodyPr/>
        <a:lstStyle/>
        <a:p>
          <a:endParaRPr lang="ru-RU"/>
        </a:p>
      </dgm:t>
    </dgm:pt>
    <dgm:pt modelId="{CEF3CD05-04B1-4442-8AC7-2FF7224395F4}" type="sibTrans" cxnId="{858092BF-928D-4182-8F63-1CABEE81F41D}">
      <dgm:prSet/>
      <dgm:spPr/>
      <dgm:t>
        <a:bodyPr/>
        <a:lstStyle/>
        <a:p>
          <a:endParaRPr lang="ru-RU"/>
        </a:p>
      </dgm:t>
    </dgm:pt>
    <dgm:pt modelId="{676FA2DE-35FD-43EE-A8B0-1297D87618C0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ru-RU" sz="16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пособий по временной нетрудоспособности, по беременности и родам, единовременного пособия женщинам, вставшим на учет в медицинских учреждениях в ранние сроки беременности – </a:t>
          </a:r>
          <a:r>
            <a:rPr lang="ru-RU" sz="14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приложение № 1</a:t>
          </a:r>
          <a:r>
            <a:rPr lang="en-US" sz="14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ru-RU" sz="1400" i="1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BABDA3-EB98-41F0-B28A-1B1DE97EF9FA}" type="parTrans" cxnId="{6FFE387B-5167-47AE-A3E2-BB950FC072D6}">
      <dgm:prSet/>
      <dgm:spPr/>
      <dgm:t>
        <a:bodyPr/>
        <a:lstStyle/>
        <a:p>
          <a:endParaRPr lang="ru-RU"/>
        </a:p>
      </dgm:t>
    </dgm:pt>
    <dgm:pt modelId="{E0B5D8A7-F6D6-47DE-9051-721EC2A8EDFA}" type="sibTrans" cxnId="{6FFE387B-5167-47AE-A3E2-BB950FC072D6}">
      <dgm:prSet/>
      <dgm:spPr/>
      <dgm:t>
        <a:bodyPr/>
        <a:lstStyle/>
        <a:p>
          <a:endParaRPr lang="ru-RU"/>
        </a:p>
      </dgm:t>
    </dgm:pt>
    <dgm:pt modelId="{4ED4EBA9-E5BD-4BA7-BFCE-E64BA2D976F3}">
      <dgm:prSet phldrT="[Текст]"/>
      <dgm:spPr>
        <a:solidFill>
          <a:srgbClr val="40E719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7D53CE6-6845-482E-9ED0-E5B12F24D139}" type="parTrans" cxnId="{2C2CDB75-93A6-40DA-AC37-C950C473F47A}">
      <dgm:prSet/>
      <dgm:spPr/>
      <dgm:t>
        <a:bodyPr/>
        <a:lstStyle/>
        <a:p>
          <a:endParaRPr lang="ru-RU"/>
        </a:p>
      </dgm:t>
    </dgm:pt>
    <dgm:pt modelId="{EAE146BC-D7FB-4F65-9165-A71EBFD0130C}" type="sibTrans" cxnId="{2C2CDB75-93A6-40DA-AC37-C950C473F47A}">
      <dgm:prSet/>
      <dgm:spPr/>
      <dgm:t>
        <a:bodyPr/>
        <a:lstStyle/>
        <a:p>
          <a:endParaRPr lang="ru-RU"/>
        </a:p>
      </dgm:t>
    </dgm:pt>
    <dgm:pt modelId="{BCB58909-A587-4BBF-A436-2C5EB32EADC5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r>
            <a:rPr lang="ru-RU" sz="18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единовременного пособия при рождении ребенка – </a:t>
          </a:r>
          <a:r>
            <a:rPr lang="ru-RU" sz="14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приложение №3</a:t>
          </a:r>
          <a:r>
            <a:rPr lang="en-US" sz="14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ru-RU" sz="1400" i="1" dirty="0">
            <a:solidFill>
              <a:srgbClr val="C00000"/>
            </a:solidFill>
          </a:endParaRPr>
        </a:p>
      </dgm:t>
    </dgm:pt>
    <dgm:pt modelId="{D7B0871C-8C12-4356-8525-08F21D9C5249}" type="parTrans" cxnId="{25A2CA41-C520-4163-9516-D4F377FB8187}">
      <dgm:prSet/>
      <dgm:spPr/>
      <dgm:t>
        <a:bodyPr/>
        <a:lstStyle/>
        <a:p>
          <a:endParaRPr lang="ru-RU"/>
        </a:p>
      </dgm:t>
    </dgm:pt>
    <dgm:pt modelId="{7EBFCFEA-F006-4B93-B5E0-0CBCED86EB44}" type="sibTrans" cxnId="{25A2CA41-C520-4163-9516-D4F377FB8187}">
      <dgm:prSet/>
      <dgm:spPr/>
      <dgm:t>
        <a:bodyPr/>
        <a:lstStyle/>
        <a:p>
          <a:endParaRPr lang="ru-RU"/>
        </a:p>
      </dgm:t>
    </dgm:pt>
    <dgm:pt modelId="{1B6B68AB-D717-4A69-B464-10B5C37A88B3}">
      <dgm:prSet phldrT="[Текст]"/>
      <dgm:spPr>
        <a:solidFill>
          <a:srgbClr val="FFFF0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83A2779-F8BF-44E1-9662-EBAE45C08DCA}" type="parTrans" cxnId="{5CE70F4C-8F02-447B-B7B9-DD9775D6C487}">
      <dgm:prSet/>
      <dgm:spPr/>
      <dgm:t>
        <a:bodyPr/>
        <a:lstStyle/>
        <a:p>
          <a:endParaRPr lang="ru-RU"/>
        </a:p>
      </dgm:t>
    </dgm:pt>
    <dgm:pt modelId="{5B3913FC-2972-447B-A7B0-5C6234A4A2BC}" type="sibTrans" cxnId="{5CE70F4C-8F02-447B-B7B9-DD9775D6C487}">
      <dgm:prSet/>
      <dgm:spPr/>
      <dgm:t>
        <a:bodyPr/>
        <a:lstStyle/>
        <a:p>
          <a:endParaRPr lang="ru-RU"/>
        </a:p>
      </dgm:t>
    </dgm:pt>
    <dgm:pt modelId="{DCCD2CD6-7DDC-4017-9D06-AC7CD9A87D05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ru-RU" sz="18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ежемесячного пособия по уходу за ребенком - </a:t>
          </a:r>
          <a:r>
            <a:rPr lang="ru-RU" sz="14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приложение №5</a:t>
          </a:r>
          <a:r>
            <a:rPr lang="en-US" sz="14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r>
            <a:rPr lang="ru-RU" sz="14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ru-RU" sz="1400" dirty="0"/>
        </a:p>
      </dgm:t>
    </dgm:pt>
    <dgm:pt modelId="{7F83EBC2-744A-4ED6-8015-6258E0FBA695}" type="parTrans" cxnId="{E3B2A364-C9B9-4CD6-9B76-974BAB25473D}">
      <dgm:prSet/>
      <dgm:spPr/>
      <dgm:t>
        <a:bodyPr/>
        <a:lstStyle/>
        <a:p>
          <a:endParaRPr lang="ru-RU"/>
        </a:p>
      </dgm:t>
    </dgm:pt>
    <dgm:pt modelId="{056C2E79-0324-416B-9372-CBDC52D9A500}" type="sibTrans" cxnId="{E3B2A364-C9B9-4CD6-9B76-974BAB25473D}">
      <dgm:prSet/>
      <dgm:spPr/>
      <dgm:t>
        <a:bodyPr/>
        <a:lstStyle/>
        <a:p>
          <a:endParaRPr lang="ru-RU"/>
        </a:p>
      </dgm:t>
    </dgm:pt>
    <dgm:pt modelId="{541E63DA-1073-4AF0-8F80-C169A1249A28}" type="pres">
      <dgm:prSet presAssocID="{9EC90CD5-5C6A-405C-ACCB-1EEE7F89A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24CDB-EC13-4AF0-A18F-02D784A371F3}" type="pres">
      <dgm:prSet presAssocID="{D77C8459-F4A2-4C10-AEF9-A7A080FBFC3D}" presName="composite" presStyleCnt="0"/>
      <dgm:spPr/>
    </dgm:pt>
    <dgm:pt modelId="{258C1EA8-91AE-4726-9D29-BE2C584A0640}" type="pres">
      <dgm:prSet presAssocID="{D77C8459-F4A2-4C10-AEF9-A7A080FBFC3D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2EC02B8-3416-4B05-8D63-2602D4D92E3A}" type="pres">
      <dgm:prSet presAssocID="{D77C8459-F4A2-4C10-AEF9-A7A080FBFC3D}" presName="descendantText" presStyleLbl="alignAcc1" presStyleIdx="0" presStyleCnt="3" custLinFactNeighborX="0" custLinFactNeighborY="-64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367A43-9712-42D1-9D0A-3B99F4BCF523}" type="pres">
      <dgm:prSet presAssocID="{CEF3CD05-04B1-4442-8AC7-2FF7224395F4}" presName="sp" presStyleCnt="0"/>
      <dgm:spPr/>
    </dgm:pt>
    <dgm:pt modelId="{A8B1DED1-FF40-4852-BA14-FA1FB2283911}" type="pres">
      <dgm:prSet presAssocID="{4ED4EBA9-E5BD-4BA7-BFCE-E64BA2D976F3}" presName="composite" presStyleCnt="0"/>
      <dgm:spPr/>
    </dgm:pt>
    <dgm:pt modelId="{12B5C9C3-E8CB-49A2-8E11-C6930328E118}" type="pres">
      <dgm:prSet presAssocID="{4ED4EBA9-E5BD-4BA7-BFCE-E64BA2D976F3}" presName="parentText" presStyleLbl="alignNode1" presStyleIdx="1" presStyleCnt="3" custLinFactNeighborX="-4314" custLinFactNeighborY="-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DAF34-9137-4AD4-B6AB-EAC0AA28445C}" type="pres">
      <dgm:prSet presAssocID="{4ED4EBA9-E5BD-4BA7-BFCE-E64BA2D976F3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2B2C464-69A4-4E86-B6A7-D503851615D7}" type="pres">
      <dgm:prSet presAssocID="{EAE146BC-D7FB-4F65-9165-A71EBFD0130C}" presName="sp" presStyleCnt="0"/>
      <dgm:spPr/>
    </dgm:pt>
    <dgm:pt modelId="{F72228AF-CAA9-47F7-A832-F3A0C04C85EF}" type="pres">
      <dgm:prSet presAssocID="{1B6B68AB-D717-4A69-B464-10B5C37A88B3}" presName="composite" presStyleCnt="0"/>
      <dgm:spPr/>
    </dgm:pt>
    <dgm:pt modelId="{A7F6562F-49F5-4D49-9E91-4F832D41D99C}" type="pres">
      <dgm:prSet presAssocID="{1B6B68AB-D717-4A69-B464-10B5C37A88B3}" presName="parentText" presStyleLbl="alignNode1" presStyleIdx="2" presStyleCnt="3" custLinFactNeighborX="-17361" custLinFactNeighborY="27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8DF94-B58D-465D-B24A-5CE6A1EBCED3}" type="pres">
      <dgm:prSet presAssocID="{1B6B68AB-D717-4A69-B464-10B5C37A88B3}" presName="descendantText" presStyleLbl="alignAcc1" presStyleIdx="2" presStyleCnt="3" custLinFactNeighborX="0" custLinFactNeighborY="-4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3B2A364-C9B9-4CD6-9B76-974BAB25473D}" srcId="{1B6B68AB-D717-4A69-B464-10B5C37A88B3}" destId="{DCCD2CD6-7DDC-4017-9D06-AC7CD9A87D05}" srcOrd="0" destOrd="0" parTransId="{7F83EBC2-744A-4ED6-8015-6258E0FBA695}" sibTransId="{056C2E79-0324-416B-9372-CBDC52D9A500}"/>
    <dgm:cxn modelId="{6FFE387B-5167-47AE-A3E2-BB950FC072D6}" srcId="{D77C8459-F4A2-4C10-AEF9-A7A080FBFC3D}" destId="{676FA2DE-35FD-43EE-A8B0-1297D87618C0}" srcOrd="0" destOrd="0" parTransId="{8EBABDA3-EB98-41F0-B28A-1B1DE97EF9FA}" sibTransId="{E0B5D8A7-F6D6-47DE-9051-721EC2A8EDFA}"/>
    <dgm:cxn modelId="{8F655A9C-6C68-49D6-B619-A8E490D01A55}" type="presOf" srcId="{D77C8459-F4A2-4C10-AEF9-A7A080FBFC3D}" destId="{258C1EA8-91AE-4726-9D29-BE2C584A0640}" srcOrd="0" destOrd="0" presId="urn:microsoft.com/office/officeart/2005/8/layout/chevron2"/>
    <dgm:cxn modelId="{25A2CA41-C520-4163-9516-D4F377FB8187}" srcId="{4ED4EBA9-E5BD-4BA7-BFCE-E64BA2D976F3}" destId="{BCB58909-A587-4BBF-A436-2C5EB32EADC5}" srcOrd="0" destOrd="0" parTransId="{D7B0871C-8C12-4356-8525-08F21D9C5249}" sibTransId="{7EBFCFEA-F006-4B93-B5E0-0CBCED86EB44}"/>
    <dgm:cxn modelId="{2C2CDB75-93A6-40DA-AC37-C950C473F47A}" srcId="{9EC90CD5-5C6A-405C-ACCB-1EEE7F89AC99}" destId="{4ED4EBA9-E5BD-4BA7-BFCE-E64BA2D976F3}" srcOrd="1" destOrd="0" parTransId="{77D53CE6-6845-482E-9ED0-E5B12F24D139}" sibTransId="{EAE146BC-D7FB-4F65-9165-A71EBFD0130C}"/>
    <dgm:cxn modelId="{5CE70F4C-8F02-447B-B7B9-DD9775D6C487}" srcId="{9EC90CD5-5C6A-405C-ACCB-1EEE7F89AC99}" destId="{1B6B68AB-D717-4A69-B464-10B5C37A88B3}" srcOrd="2" destOrd="0" parTransId="{283A2779-F8BF-44E1-9662-EBAE45C08DCA}" sibTransId="{5B3913FC-2972-447B-A7B0-5C6234A4A2BC}"/>
    <dgm:cxn modelId="{4AC9EBEE-C0A5-4617-ADC7-D8CC00603AFF}" type="presOf" srcId="{BCB58909-A587-4BBF-A436-2C5EB32EADC5}" destId="{8BEDAF34-9137-4AD4-B6AB-EAC0AA28445C}" srcOrd="0" destOrd="0" presId="urn:microsoft.com/office/officeart/2005/8/layout/chevron2"/>
    <dgm:cxn modelId="{A90815BA-9D01-415A-A8CC-0D6EB4F89347}" type="presOf" srcId="{DCCD2CD6-7DDC-4017-9D06-AC7CD9A87D05}" destId="{D458DF94-B58D-465D-B24A-5CE6A1EBCED3}" srcOrd="0" destOrd="0" presId="urn:microsoft.com/office/officeart/2005/8/layout/chevron2"/>
    <dgm:cxn modelId="{D1FD8763-9617-41E6-B740-215E239B4972}" type="presOf" srcId="{9EC90CD5-5C6A-405C-ACCB-1EEE7F89AC99}" destId="{541E63DA-1073-4AF0-8F80-C169A1249A28}" srcOrd="0" destOrd="0" presId="urn:microsoft.com/office/officeart/2005/8/layout/chevron2"/>
    <dgm:cxn modelId="{64E3CE7A-4CEE-4677-9754-98BC0157AAEE}" type="presOf" srcId="{676FA2DE-35FD-43EE-A8B0-1297D87618C0}" destId="{A2EC02B8-3416-4B05-8D63-2602D4D92E3A}" srcOrd="0" destOrd="0" presId="urn:microsoft.com/office/officeart/2005/8/layout/chevron2"/>
    <dgm:cxn modelId="{8143429B-4E9A-4453-A8D4-A44A972765E7}" type="presOf" srcId="{4ED4EBA9-E5BD-4BA7-BFCE-E64BA2D976F3}" destId="{12B5C9C3-E8CB-49A2-8E11-C6930328E118}" srcOrd="0" destOrd="0" presId="urn:microsoft.com/office/officeart/2005/8/layout/chevron2"/>
    <dgm:cxn modelId="{858092BF-928D-4182-8F63-1CABEE81F41D}" srcId="{9EC90CD5-5C6A-405C-ACCB-1EEE7F89AC99}" destId="{D77C8459-F4A2-4C10-AEF9-A7A080FBFC3D}" srcOrd="0" destOrd="0" parTransId="{18FF7C5A-C134-4B97-85FF-897B151A463A}" sibTransId="{CEF3CD05-04B1-4442-8AC7-2FF7224395F4}"/>
    <dgm:cxn modelId="{F0926215-1972-47D8-BA7C-F584F40C1DAE}" type="presOf" srcId="{1B6B68AB-D717-4A69-B464-10B5C37A88B3}" destId="{A7F6562F-49F5-4D49-9E91-4F832D41D99C}" srcOrd="0" destOrd="0" presId="urn:microsoft.com/office/officeart/2005/8/layout/chevron2"/>
    <dgm:cxn modelId="{0D8FB22A-CD36-4B0B-B22A-EAA113FB437B}" type="presParOf" srcId="{541E63DA-1073-4AF0-8F80-C169A1249A28}" destId="{4D324CDB-EC13-4AF0-A18F-02D784A371F3}" srcOrd="0" destOrd="0" presId="urn:microsoft.com/office/officeart/2005/8/layout/chevron2"/>
    <dgm:cxn modelId="{61A9EF7B-3C6D-4A82-BD43-A46E47442071}" type="presParOf" srcId="{4D324CDB-EC13-4AF0-A18F-02D784A371F3}" destId="{258C1EA8-91AE-4726-9D29-BE2C584A0640}" srcOrd="0" destOrd="0" presId="urn:microsoft.com/office/officeart/2005/8/layout/chevron2"/>
    <dgm:cxn modelId="{5D91AACB-13C6-4AB5-8076-EF0029250709}" type="presParOf" srcId="{4D324CDB-EC13-4AF0-A18F-02D784A371F3}" destId="{A2EC02B8-3416-4B05-8D63-2602D4D92E3A}" srcOrd="1" destOrd="0" presId="urn:microsoft.com/office/officeart/2005/8/layout/chevron2"/>
    <dgm:cxn modelId="{14BFBB89-ACF7-42C1-974A-553FE86DB27F}" type="presParOf" srcId="{541E63DA-1073-4AF0-8F80-C169A1249A28}" destId="{82367A43-9712-42D1-9D0A-3B99F4BCF523}" srcOrd="1" destOrd="0" presId="urn:microsoft.com/office/officeart/2005/8/layout/chevron2"/>
    <dgm:cxn modelId="{4274D0DB-80AC-443C-9E3F-3916D5A75605}" type="presParOf" srcId="{541E63DA-1073-4AF0-8F80-C169A1249A28}" destId="{A8B1DED1-FF40-4852-BA14-FA1FB2283911}" srcOrd="2" destOrd="0" presId="urn:microsoft.com/office/officeart/2005/8/layout/chevron2"/>
    <dgm:cxn modelId="{4B5A07EC-B05A-405C-9F34-2ACB0FA62513}" type="presParOf" srcId="{A8B1DED1-FF40-4852-BA14-FA1FB2283911}" destId="{12B5C9C3-E8CB-49A2-8E11-C6930328E118}" srcOrd="0" destOrd="0" presId="urn:microsoft.com/office/officeart/2005/8/layout/chevron2"/>
    <dgm:cxn modelId="{DE870BEA-F450-4BEE-AA89-A97C0AAB2F90}" type="presParOf" srcId="{A8B1DED1-FF40-4852-BA14-FA1FB2283911}" destId="{8BEDAF34-9137-4AD4-B6AB-EAC0AA28445C}" srcOrd="1" destOrd="0" presId="urn:microsoft.com/office/officeart/2005/8/layout/chevron2"/>
    <dgm:cxn modelId="{9CAC51C3-DC57-4B3F-85C6-C96F7A98FF52}" type="presParOf" srcId="{541E63DA-1073-4AF0-8F80-C169A1249A28}" destId="{42B2C464-69A4-4E86-B6A7-D503851615D7}" srcOrd="3" destOrd="0" presId="urn:microsoft.com/office/officeart/2005/8/layout/chevron2"/>
    <dgm:cxn modelId="{4800686C-1E50-4258-A2D9-A495F360BB02}" type="presParOf" srcId="{541E63DA-1073-4AF0-8F80-C169A1249A28}" destId="{F72228AF-CAA9-47F7-A832-F3A0C04C85EF}" srcOrd="4" destOrd="0" presId="urn:microsoft.com/office/officeart/2005/8/layout/chevron2"/>
    <dgm:cxn modelId="{EF982AA5-C19F-4D60-B290-CC0858C4C45A}" type="presParOf" srcId="{F72228AF-CAA9-47F7-A832-F3A0C04C85EF}" destId="{A7F6562F-49F5-4D49-9E91-4F832D41D99C}" srcOrd="0" destOrd="0" presId="urn:microsoft.com/office/officeart/2005/8/layout/chevron2"/>
    <dgm:cxn modelId="{26934D4E-817D-4C1F-85A4-6B4E03EC1192}" type="presParOf" srcId="{F72228AF-CAA9-47F7-A832-F3A0C04C85EF}" destId="{D458DF94-B58D-465D-B24A-5CE6A1EBCE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593D69-EB9C-4746-B273-D392C2E759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56FCE-B21F-49D1-AD0A-9D6446C8BA52}">
      <dgm:prSet phldrT="[Текст]" custT="1"/>
      <dgm:spPr>
        <a:solidFill>
          <a:srgbClr val="0070C0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Электронные реестры </a:t>
          </a:r>
          <a:r>
            <a:rPr lang="ru-RU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направляются по     </a:t>
          </a:r>
          <a:r>
            <a:rPr lang="ru-RU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 видам пособий</a:t>
          </a:r>
          <a:r>
            <a:rPr lang="ru-RU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endParaRPr lang="ru-RU" sz="18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18342E-E8B8-4785-A452-0ADCE4E9A60F}" type="parTrans" cxnId="{BD846336-B9B1-47A8-A2C6-0E34D22CEFB1}">
      <dgm:prSet/>
      <dgm:spPr/>
      <dgm:t>
        <a:bodyPr/>
        <a:lstStyle/>
        <a:p>
          <a:endParaRPr lang="ru-RU"/>
        </a:p>
      </dgm:t>
    </dgm:pt>
    <dgm:pt modelId="{3F6E7F24-8672-409B-9E06-6DBE1DD88134}" type="sibTrans" cxnId="{BD846336-B9B1-47A8-A2C6-0E34D22CEFB1}">
      <dgm:prSet/>
      <dgm:spPr/>
      <dgm:t>
        <a:bodyPr/>
        <a:lstStyle/>
        <a:p>
          <a:endParaRPr lang="ru-RU"/>
        </a:p>
      </dgm:t>
    </dgm:pt>
    <dgm:pt modelId="{6F7DD24B-0091-4AC9-9A2D-9A0ADF0802A3}" type="asst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временной нетрудоспособности </a:t>
          </a:r>
        </a:p>
      </dgm:t>
    </dgm:pt>
    <dgm:pt modelId="{F922CB72-D079-4F57-A6C6-12A886CB3BD0}" type="parTrans" cxnId="{D6D57B61-7A59-41AD-B389-8605A5530276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5B3D1F79-BC6B-4E54-83F2-74A04B2ECA33}" type="sibTrans" cxnId="{D6D57B61-7A59-41AD-B389-8605A5530276}">
      <dgm:prSet/>
      <dgm:spPr/>
      <dgm:t>
        <a:bodyPr/>
        <a:lstStyle/>
        <a:p>
          <a:endParaRPr lang="ru-RU"/>
        </a:p>
      </dgm:t>
    </dgm:pt>
    <dgm:pt modelId="{0ECF126A-C0B5-41BA-8B10-451FE305D5E0}">
      <dgm:prSet phldrT="[Текст]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постановке на учет в ранние сроки беременности</a:t>
          </a:r>
          <a:endParaRPr lang="ru-RU" dirty="0">
            <a:solidFill>
              <a:srgbClr val="FF0000"/>
            </a:solidFill>
          </a:endParaRPr>
        </a:p>
      </dgm:t>
    </dgm:pt>
    <dgm:pt modelId="{B8D07BE6-DBEF-4811-B22C-287092FED9EB}" type="parTrans" cxnId="{9B9E6939-54D2-4C9A-A822-8862DF172A6E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DF4DF408-6677-483A-8E82-5033DAB097AF}" type="sibTrans" cxnId="{9B9E6939-54D2-4C9A-A822-8862DF172A6E}">
      <dgm:prSet/>
      <dgm:spPr/>
      <dgm:t>
        <a:bodyPr/>
        <a:lstStyle/>
        <a:p>
          <a:endParaRPr lang="ru-RU"/>
        </a:p>
      </dgm:t>
    </dgm:pt>
    <dgm:pt modelId="{BA79105F-3407-4E86-A90C-FAE18F62A6A2}">
      <dgm:prSet phldrT="[Текст]"/>
      <dgm:spPr>
        <a:solidFill>
          <a:srgbClr val="92D050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рождении ребенка</a:t>
          </a:r>
          <a:endParaRPr lang="ru-RU" dirty="0">
            <a:solidFill>
              <a:srgbClr val="FF0000"/>
            </a:solidFill>
          </a:endParaRPr>
        </a:p>
      </dgm:t>
    </dgm:pt>
    <dgm:pt modelId="{CB270A34-6336-433D-A97B-493223B1480E}" type="parTrans" cxnId="{CC7841DC-4044-4E53-AD95-D685913569EB}">
      <dgm:prSet/>
      <dgm:spPr/>
      <dgm:t>
        <a:bodyPr/>
        <a:lstStyle/>
        <a:p>
          <a:endParaRPr lang="ru-RU"/>
        </a:p>
      </dgm:t>
    </dgm:pt>
    <dgm:pt modelId="{4FC8F5BD-16E6-4B02-B90C-B1A9257BD32E}" type="sibTrans" cxnId="{CC7841DC-4044-4E53-AD95-D685913569EB}">
      <dgm:prSet/>
      <dgm:spPr/>
      <dgm:t>
        <a:bodyPr/>
        <a:lstStyle/>
        <a:p>
          <a:endParaRPr lang="ru-RU"/>
        </a:p>
      </dgm:t>
    </dgm:pt>
    <dgm:pt modelId="{550422CE-BBCE-4615-9CBA-4DB5EA7D5DDC}">
      <dgm:prSet phldrT="[Текст]"/>
      <dgm:spPr>
        <a:solidFill>
          <a:srgbClr val="FFFF00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ежемесячное пособие по уходу за ребенком</a:t>
          </a:r>
          <a:endParaRPr lang="ru-RU" dirty="0">
            <a:solidFill>
              <a:srgbClr val="FF0000"/>
            </a:solidFill>
          </a:endParaRPr>
        </a:p>
      </dgm:t>
    </dgm:pt>
    <dgm:pt modelId="{B0173B9B-CBF3-4EF0-A54B-C52362F3E9D5}" type="parTrans" cxnId="{A22F5012-6170-4B96-BC1C-3AF0B20114F5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0A13C0F0-CC3E-4286-96D4-54FECF553650}" type="sibTrans" cxnId="{A22F5012-6170-4B96-BC1C-3AF0B20114F5}">
      <dgm:prSet/>
      <dgm:spPr/>
      <dgm:t>
        <a:bodyPr/>
        <a:lstStyle/>
        <a:p>
          <a:endParaRPr lang="ru-RU"/>
        </a:p>
      </dgm:t>
    </dgm:pt>
    <dgm:pt modelId="{C69DA758-48AE-43FE-8B86-045D365D1486}" type="asst">
      <dgm:prSet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беременности и родам</a:t>
          </a:r>
          <a:endParaRPr lang="ru-RU" sz="1600" dirty="0">
            <a:solidFill>
              <a:srgbClr val="FF0000"/>
            </a:solidFill>
          </a:endParaRPr>
        </a:p>
      </dgm:t>
    </dgm:pt>
    <dgm:pt modelId="{61D40D58-E798-44B6-9E7D-D1D7121A706D}" type="parTrans" cxnId="{F933CD19-1ACC-45BD-847E-54566F377EE2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4A82986F-DB12-4867-9A28-858750EA3949}" type="sibTrans" cxnId="{F933CD19-1ACC-45BD-847E-54566F377EE2}">
      <dgm:prSet/>
      <dgm:spPr/>
      <dgm:t>
        <a:bodyPr/>
        <a:lstStyle/>
        <a:p>
          <a:endParaRPr lang="ru-RU"/>
        </a:p>
      </dgm:t>
    </dgm:pt>
    <dgm:pt modelId="{2170B5EF-49AE-4209-B58A-D8D10A5E7D57}" type="pres">
      <dgm:prSet presAssocID="{58593D69-EB9C-4746-B273-D392C2E759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164332-6377-43D1-80B7-CADC8A495A47}" type="pres">
      <dgm:prSet presAssocID="{01356FCE-B21F-49D1-AD0A-9D6446C8BA52}" presName="hierRoot1" presStyleCnt="0">
        <dgm:presLayoutVars>
          <dgm:hierBranch val="init"/>
        </dgm:presLayoutVars>
      </dgm:prSet>
      <dgm:spPr/>
    </dgm:pt>
    <dgm:pt modelId="{DF79B9CA-07EA-41E8-B32E-F486B3C83306}" type="pres">
      <dgm:prSet presAssocID="{01356FCE-B21F-49D1-AD0A-9D6446C8BA52}" presName="rootComposite1" presStyleCnt="0"/>
      <dgm:spPr/>
    </dgm:pt>
    <dgm:pt modelId="{1086B06A-8D15-4892-847B-B8C0DDA762B6}" type="pres">
      <dgm:prSet presAssocID="{01356FCE-B21F-49D1-AD0A-9D6446C8BA52}" presName="rootText1" presStyleLbl="node0" presStyleIdx="0" presStyleCnt="1" custScaleX="206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9B30DE-1721-4F4E-93E4-13F2C68A7F44}" type="pres">
      <dgm:prSet presAssocID="{01356FCE-B21F-49D1-AD0A-9D6446C8BA5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232C7D7-97F5-4178-A6D7-91DBAE4C1938}" type="pres">
      <dgm:prSet presAssocID="{01356FCE-B21F-49D1-AD0A-9D6446C8BA52}" presName="hierChild2" presStyleCnt="0"/>
      <dgm:spPr/>
    </dgm:pt>
    <dgm:pt modelId="{91D3D32D-83D0-46DC-907B-FF4BAF0FF7C4}" type="pres">
      <dgm:prSet presAssocID="{B8D07BE6-DBEF-4811-B22C-287092FED9EB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9B4D09F-87CB-41E4-AC8A-BCFDBBAF01AA}" type="pres">
      <dgm:prSet presAssocID="{0ECF126A-C0B5-41BA-8B10-451FE305D5E0}" presName="hierRoot2" presStyleCnt="0">
        <dgm:presLayoutVars>
          <dgm:hierBranch val="init"/>
        </dgm:presLayoutVars>
      </dgm:prSet>
      <dgm:spPr/>
    </dgm:pt>
    <dgm:pt modelId="{4EE1A06D-976B-4D88-A65A-BDBC02ED38D3}" type="pres">
      <dgm:prSet presAssocID="{0ECF126A-C0B5-41BA-8B10-451FE305D5E0}" presName="rootComposite" presStyleCnt="0"/>
      <dgm:spPr/>
    </dgm:pt>
    <dgm:pt modelId="{CF55ED31-E1DC-4B96-A054-D6560666EBEC}" type="pres">
      <dgm:prSet presAssocID="{0ECF126A-C0B5-41BA-8B10-451FE305D5E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14F9FC-1308-453B-9106-B348D8188FF5}" type="pres">
      <dgm:prSet presAssocID="{0ECF126A-C0B5-41BA-8B10-451FE305D5E0}" presName="rootConnector" presStyleLbl="node2" presStyleIdx="0" presStyleCnt="3"/>
      <dgm:spPr/>
      <dgm:t>
        <a:bodyPr/>
        <a:lstStyle/>
        <a:p>
          <a:endParaRPr lang="ru-RU"/>
        </a:p>
      </dgm:t>
    </dgm:pt>
    <dgm:pt modelId="{CCF67C44-A028-4555-805D-C0E7FFCE243C}" type="pres">
      <dgm:prSet presAssocID="{0ECF126A-C0B5-41BA-8B10-451FE305D5E0}" presName="hierChild4" presStyleCnt="0"/>
      <dgm:spPr/>
    </dgm:pt>
    <dgm:pt modelId="{B9B9A192-3C16-4D95-868B-CF662124F029}" type="pres">
      <dgm:prSet presAssocID="{0ECF126A-C0B5-41BA-8B10-451FE305D5E0}" presName="hierChild5" presStyleCnt="0"/>
      <dgm:spPr/>
    </dgm:pt>
    <dgm:pt modelId="{527C3CB1-84A3-45C2-B613-3A00CB4AFFE5}" type="pres">
      <dgm:prSet presAssocID="{CB270A34-6336-433D-A97B-493223B1480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3A91D6B0-8BF3-4E3E-B02B-7472EC49A9D5}" type="pres">
      <dgm:prSet presAssocID="{BA79105F-3407-4E86-A90C-FAE18F62A6A2}" presName="hierRoot2" presStyleCnt="0">
        <dgm:presLayoutVars>
          <dgm:hierBranch val="init"/>
        </dgm:presLayoutVars>
      </dgm:prSet>
      <dgm:spPr/>
    </dgm:pt>
    <dgm:pt modelId="{7A826492-D1F4-4A00-B391-007C519D3A7E}" type="pres">
      <dgm:prSet presAssocID="{BA79105F-3407-4E86-A90C-FAE18F62A6A2}" presName="rootComposite" presStyleCnt="0"/>
      <dgm:spPr/>
    </dgm:pt>
    <dgm:pt modelId="{03AA1C33-9AEA-445F-B620-18EF3DEE0AE8}" type="pres">
      <dgm:prSet presAssocID="{BA79105F-3407-4E86-A90C-FAE18F62A6A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B7409-30F1-4F0E-9548-EDE7C1272883}" type="pres">
      <dgm:prSet presAssocID="{BA79105F-3407-4E86-A90C-FAE18F62A6A2}" presName="rootConnector" presStyleLbl="node2" presStyleIdx="1" presStyleCnt="3"/>
      <dgm:spPr/>
      <dgm:t>
        <a:bodyPr/>
        <a:lstStyle/>
        <a:p>
          <a:endParaRPr lang="ru-RU"/>
        </a:p>
      </dgm:t>
    </dgm:pt>
    <dgm:pt modelId="{FE7C9F7F-9866-48E8-8A0F-360B39F06413}" type="pres">
      <dgm:prSet presAssocID="{BA79105F-3407-4E86-A90C-FAE18F62A6A2}" presName="hierChild4" presStyleCnt="0"/>
      <dgm:spPr/>
    </dgm:pt>
    <dgm:pt modelId="{E4636B14-A6AF-4655-A531-02D2369A6343}" type="pres">
      <dgm:prSet presAssocID="{BA79105F-3407-4E86-A90C-FAE18F62A6A2}" presName="hierChild5" presStyleCnt="0"/>
      <dgm:spPr/>
    </dgm:pt>
    <dgm:pt modelId="{78E9BA22-0E05-44DB-A875-DA4150B8F014}" type="pres">
      <dgm:prSet presAssocID="{B0173B9B-CBF3-4EF0-A54B-C52362F3E9D5}" presName="Name37" presStyleLbl="parChTrans1D2" presStyleIdx="2" presStyleCnt="5"/>
      <dgm:spPr/>
      <dgm:t>
        <a:bodyPr/>
        <a:lstStyle/>
        <a:p>
          <a:endParaRPr lang="ru-RU"/>
        </a:p>
      </dgm:t>
    </dgm:pt>
    <dgm:pt modelId="{E9366055-EC47-4481-ADBE-B37AEB658385}" type="pres">
      <dgm:prSet presAssocID="{550422CE-BBCE-4615-9CBA-4DB5EA7D5DDC}" presName="hierRoot2" presStyleCnt="0">
        <dgm:presLayoutVars>
          <dgm:hierBranch val="init"/>
        </dgm:presLayoutVars>
      </dgm:prSet>
      <dgm:spPr/>
    </dgm:pt>
    <dgm:pt modelId="{F772D020-992C-4637-BBD4-B3EFE2A97B69}" type="pres">
      <dgm:prSet presAssocID="{550422CE-BBCE-4615-9CBA-4DB5EA7D5DDC}" presName="rootComposite" presStyleCnt="0"/>
      <dgm:spPr/>
    </dgm:pt>
    <dgm:pt modelId="{1E554CE5-3B43-49C3-95BF-C2987AD68446}" type="pres">
      <dgm:prSet presAssocID="{550422CE-BBCE-4615-9CBA-4DB5EA7D5DD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1A6A45-18DA-4A73-AE53-E2C4936E2A56}" type="pres">
      <dgm:prSet presAssocID="{550422CE-BBCE-4615-9CBA-4DB5EA7D5DDC}" presName="rootConnector" presStyleLbl="node2" presStyleIdx="2" presStyleCnt="3"/>
      <dgm:spPr/>
      <dgm:t>
        <a:bodyPr/>
        <a:lstStyle/>
        <a:p>
          <a:endParaRPr lang="ru-RU"/>
        </a:p>
      </dgm:t>
    </dgm:pt>
    <dgm:pt modelId="{B93258AC-0591-4D9B-987B-6D510DABB049}" type="pres">
      <dgm:prSet presAssocID="{550422CE-BBCE-4615-9CBA-4DB5EA7D5DDC}" presName="hierChild4" presStyleCnt="0"/>
      <dgm:spPr/>
    </dgm:pt>
    <dgm:pt modelId="{DD1583CA-49BF-4BF8-B270-8ABAA95DB6AD}" type="pres">
      <dgm:prSet presAssocID="{550422CE-BBCE-4615-9CBA-4DB5EA7D5DDC}" presName="hierChild5" presStyleCnt="0"/>
      <dgm:spPr/>
    </dgm:pt>
    <dgm:pt modelId="{185EDB08-0A3E-4319-86F9-948393B076C6}" type="pres">
      <dgm:prSet presAssocID="{01356FCE-B21F-49D1-AD0A-9D6446C8BA52}" presName="hierChild3" presStyleCnt="0"/>
      <dgm:spPr/>
    </dgm:pt>
    <dgm:pt modelId="{358204AD-2DE5-44BD-A01A-F93ACB0B57C9}" type="pres">
      <dgm:prSet presAssocID="{F922CB72-D079-4F57-A6C6-12A886CB3BD0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E814DEB1-5652-4F6C-9EC3-EF0A61037989}" type="pres">
      <dgm:prSet presAssocID="{6F7DD24B-0091-4AC9-9A2D-9A0ADF0802A3}" presName="hierRoot3" presStyleCnt="0">
        <dgm:presLayoutVars>
          <dgm:hierBranch val="init"/>
        </dgm:presLayoutVars>
      </dgm:prSet>
      <dgm:spPr/>
    </dgm:pt>
    <dgm:pt modelId="{2CB7F95C-A837-4125-B3A1-ABD55357182E}" type="pres">
      <dgm:prSet presAssocID="{6F7DD24B-0091-4AC9-9A2D-9A0ADF0802A3}" presName="rootComposite3" presStyleCnt="0"/>
      <dgm:spPr/>
    </dgm:pt>
    <dgm:pt modelId="{08115A64-E5B7-444A-AA84-DC6638787AB3}" type="pres">
      <dgm:prSet presAssocID="{6F7DD24B-0091-4AC9-9A2D-9A0ADF0802A3}" presName="rootText3" presStyleLbl="asst1" presStyleIdx="0" presStyleCnt="2" custScaleX="215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D19F4F-CDAF-4892-855E-6D088DCCC4CB}" type="pres">
      <dgm:prSet presAssocID="{6F7DD24B-0091-4AC9-9A2D-9A0ADF0802A3}" presName="rootConnector3" presStyleLbl="asst1" presStyleIdx="0" presStyleCnt="2"/>
      <dgm:spPr/>
      <dgm:t>
        <a:bodyPr/>
        <a:lstStyle/>
        <a:p>
          <a:endParaRPr lang="ru-RU"/>
        </a:p>
      </dgm:t>
    </dgm:pt>
    <dgm:pt modelId="{D9E0F13C-3018-413C-9DC6-98F90D4A45EA}" type="pres">
      <dgm:prSet presAssocID="{6F7DD24B-0091-4AC9-9A2D-9A0ADF0802A3}" presName="hierChild6" presStyleCnt="0"/>
      <dgm:spPr/>
    </dgm:pt>
    <dgm:pt modelId="{1D64DF97-FCD3-4370-9425-A9F58286D135}" type="pres">
      <dgm:prSet presAssocID="{6F7DD24B-0091-4AC9-9A2D-9A0ADF0802A3}" presName="hierChild7" presStyleCnt="0"/>
      <dgm:spPr/>
    </dgm:pt>
    <dgm:pt modelId="{AADC0C7F-3A8F-409B-8C0E-D718A835E881}" type="pres">
      <dgm:prSet presAssocID="{61D40D58-E798-44B6-9E7D-D1D7121A706D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DF13E402-5176-4117-880D-26DF65A89992}" type="pres">
      <dgm:prSet presAssocID="{C69DA758-48AE-43FE-8B86-045D365D1486}" presName="hierRoot3" presStyleCnt="0">
        <dgm:presLayoutVars>
          <dgm:hierBranch val="init"/>
        </dgm:presLayoutVars>
      </dgm:prSet>
      <dgm:spPr/>
    </dgm:pt>
    <dgm:pt modelId="{3577B007-ABDE-42EB-88B4-8F7622715825}" type="pres">
      <dgm:prSet presAssocID="{C69DA758-48AE-43FE-8B86-045D365D1486}" presName="rootComposite3" presStyleCnt="0"/>
      <dgm:spPr/>
    </dgm:pt>
    <dgm:pt modelId="{FE373049-6182-4E86-9118-5E66470D59DF}" type="pres">
      <dgm:prSet presAssocID="{C69DA758-48AE-43FE-8B86-045D365D1486}" presName="rootText3" presStyleLbl="asst1" presStyleIdx="1" presStyleCnt="2" custScaleX="215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AFCA2D-C3E9-4495-B8A9-90CE9AB5D7C2}" type="pres">
      <dgm:prSet presAssocID="{C69DA758-48AE-43FE-8B86-045D365D1486}" presName="rootConnector3" presStyleLbl="asst1" presStyleIdx="1" presStyleCnt="2"/>
      <dgm:spPr/>
      <dgm:t>
        <a:bodyPr/>
        <a:lstStyle/>
        <a:p>
          <a:endParaRPr lang="ru-RU"/>
        </a:p>
      </dgm:t>
    </dgm:pt>
    <dgm:pt modelId="{6BE36C22-07DE-4199-80D8-FB8EBAAA7BE6}" type="pres">
      <dgm:prSet presAssocID="{C69DA758-48AE-43FE-8B86-045D365D1486}" presName="hierChild6" presStyleCnt="0"/>
      <dgm:spPr/>
    </dgm:pt>
    <dgm:pt modelId="{C03E9DC5-20A5-419F-999F-81E3B75C7CDE}" type="pres">
      <dgm:prSet presAssocID="{C69DA758-48AE-43FE-8B86-045D365D1486}" presName="hierChild7" presStyleCnt="0"/>
      <dgm:spPr/>
    </dgm:pt>
  </dgm:ptLst>
  <dgm:cxnLst>
    <dgm:cxn modelId="{0FCDB7E7-A08D-4BB4-B51F-7FAEA69B9579}" type="presOf" srcId="{58593D69-EB9C-4746-B273-D392C2E75902}" destId="{2170B5EF-49AE-4209-B58A-D8D10A5E7D57}" srcOrd="0" destOrd="0" presId="urn:microsoft.com/office/officeart/2005/8/layout/orgChart1"/>
    <dgm:cxn modelId="{25127744-CDB2-4EAF-B440-76B4542A02D6}" type="presOf" srcId="{B8D07BE6-DBEF-4811-B22C-287092FED9EB}" destId="{91D3D32D-83D0-46DC-907B-FF4BAF0FF7C4}" srcOrd="0" destOrd="0" presId="urn:microsoft.com/office/officeart/2005/8/layout/orgChart1"/>
    <dgm:cxn modelId="{A22F5012-6170-4B96-BC1C-3AF0B20114F5}" srcId="{01356FCE-B21F-49D1-AD0A-9D6446C8BA52}" destId="{550422CE-BBCE-4615-9CBA-4DB5EA7D5DDC}" srcOrd="3" destOrd="0" parTransId="{B0173B9B-CBF3-4EF0-A54B-C52362F3E9D5}" sibTransId="{0A13C0F0-CC3E-4286-96D4-54FECF553650}"/>
    <dgm:cxn modelId="{B5E8152F-B87D-43AC-BE7B-65D14FBE83F5}" type="presOf" srcId="{B0173B9B-CBF3-4EF0-A54B-C52362F3E9D5}" destId="{78E9BA22-0E05-44DB-A875-DA4150B8F014}" srcOrd="0" destOrd="0" presId="urn:microsoft.com/office/officeart/2005/8/layout/orgChart1"/>
    <dgm:cxn modelId="{F933CD19-1ACC-45BD-847E-54566F377EE2}" srcId="{01356FCE-B21F-49D1-AD0A-9D6446C8BA52}" destId="{C69DA758-48AE-43FE-8B86-045D365D1486}" srcOrd="4" destOrd="0" parTransId="{61D40D58-E798-44B6-9E7D-D1D7121A706D}" sibTransId="{4A82986F-DB12-4867-9A28-858750EA3949}"/>
    <dgm:cxn modelId="{F3BF733C-EED4-484C-B262-5B4927D9C57B}" type="presOf" srcId="{01356FCE-B21F-49D1-AD0A-9D6446C8BA52}" destId="{1086B06A-8D15-4892-847B-B8C0DDA762B6}" srcOrd="0" destOrd="0" presId="urn:microsoft.com/office/officeart/2005/8/layout/orgChart1"/>
    <dgm:cxn modelId="{CC7841DC-4044-4E53-AD95-D685913569EB}" srcId="{01356FCE-B21F-49D1-AD0A-9D6446C8BA52}" destId="{BA79105F-3407-4E86-A90C-FAE18F62A6A2}" srcOrd="2" destOrd="0" parTransId="{CB270A34-6336-433D-A97B-493223B1480E}" sibTransId="{4FC8F5BD-16E6-4B02-B90C-B1A9257BD32E}"/>
    <dgm:cxn modelId="{7F96BC11-1498-4950-88AA-A9224BBC899A}" type="presOf" srcId="{BA79105F-3407-4E86-A90C-FAE18F62A6A2}" destId="{03AA1C33-9AEA-445F-B620-18EF3DEE0AE8}" srcOrd="0" destOrd="0" presId="urn:microsoft.com/office/officeart/2005/8/layout/orgChart1"/>
    <dgm:cxn modelId="{FF734D65-EADC-4345-B87F-C637A8344B74}" type="presOf" srcId="{CB270A34-6336-433D-A97B-493223B1480E}" destId="{527C3CB1-84A3-45C2-B613-3A00CB4AFFE5}" srcOrd="0" destOrd="0" presId="urn:microsoft.com/office/officeart/2005/8/layout/orgChart1"/>
    <dgm:cxn modelId="{C84FB65B-216D-4BEA-A484-015983BD0E80}" type="presOf" srcId="{550422CE-BBCE-4615-9CBA-4DB5EA7D5DDC}" destId="{1E554CE5-3B43-49C3-95BF-C2987AD68446}" srcOrd="0" destOrd="0" presId="urn:microsoft.com/office/officeart/2005/8/layout/orgChart1"/>
    <dgm:cxn modelId="{70CB7A18-D8AA-42A6-898D-A88ECE040D9E}" type="presOf" srcId="{550422CE-BBCE-4615-9CBA-4DB5EA7D5DDC}" destId="{2E1A6A45-18DA-4A73-AE53-E2C4936E2A56}" srcOrd="1" destOrd="0" presId="urn:microsoft.com/office/officeart/2005/8/layout/orgChart1"/>
    <dgm:cxn modelId="{BECD44EB-8B8C-45B3-B73F-347B4C36E8D4}" type="presOf" srcId="{61D40D58-E798-44B6-9E7D-D1D7121A706D}" destId="{AADC0C7F-3A8F-409B-8C0E-D718A835E881}" srcOrd="0" destOrd="0" presId="urn:microsoft.com/office/officeart/2005/8/layout/orgChart1"/>
    <dgm:cxn modelId="{F48EE51B-29FD-4C70-BB2C-2AC27B7C73BE}" type="presOf" srcId="{BA79105F-3407-4E86-A90C-FAE18F62A6A2}" destId="{66BB7409-30F1-4F0E-9548-EDE7C1272883}" srcOrd="1" destOrd="0" presId="urn:microsoft.com/office/officeart/2005/8/layout/orgChart1"/>
    <dgm:cxn modelId="{CEE660A4-2184-4240-BBB0-3FDE88C8409F}" type="presOf" srcId="{6F7DD24B-0091-4AC9-9A2D-9A0ADF0802A3}" destId="{BBD19F4F-CDAF-4892-855E-6D088DCCC4CB}" srcOrd="1" destOrd="0" presId="urn:microsoft.com/office/officeart/2005/8/layout/orgChart1"/>
    <dgm:cxn modelId="{0D7601E7-5068-49AB-A526-8616D696872E}" type="presOf" srcId="{01356FCE-B21F-49D1-AD0A-9D6446C8BA52}" destId="{F59B30DE-1721-4F4E-93E4-13F2C68A7F44}" srcOrd="1" destOrd="0" presId="urn:microsoft.com/office/officeart/2005/8/layout/orgChart1"/>
    <dgm:cxn modelId="{A8CEA387-8D77-4076-9C5A-D1101E093DB2}" type="presOf" srcId="{F922CB72-D079-4F57-A6C6-12A886CB3BD0}" destId="{358204AD-2DE5-44BD-A01A-F93ACB0B57C9}" srcOrd="0" destOrd="0" presId="urn:microsoft.com/office/officeart/2005/8/layout/orgChart1"/>
    <dgm:cxn modelId="{D6D57B61-7A59-41AD-B389-8605A5530276}" srcId="{01356FCE-B21F-49D1-AD0A-9D6446C8BA52}" destId="{6F7DD24B-0091-4AC9-9A2D-9A0ADF0802A3}" srcOrd="0" destOrd="0" parTransId="{F922CB72-D079-4F57-A6C6-12A886CB3BD0}" sibTransId="{5B3D1F79-BC6B-4E54-83F2-74A04B2ECA33}"/>
    <dgm:cxn modelId="{9B9E6939-54D2-4C9A-A822-8862DF172A6E}" srcId="{01356FCE-B21F-49D1-AD0A-9D6446C8BA52}" destId="{0ECF126A-C0B5-41BA-8B10-451FE305D5E0}" srcOrd="1" destOrd="0" parTransId="{B8D07BE6-DBEF-4811-B22C-287092FED9EB}" sibTransId="{DF4DF408-6677-483A-8E82-5033DAB097AF}"/>
    <dgm:cxn modelId="{25C9DA8A-5175-4C11-B451-43D2BE6A7ECF}" type="presOf" srcId="{C69DA758-48AE-43FE-8B86-045D365D1486}" destId="{FE373049-6182-4E86-9118-5E66470D59DF}" srcOrd="0" destOrd="0" presId="urn:microsoft.com/office/officeart/2005/8/layout/orgChart1"/>
    <dgm:cxn modelId="{BD846336-B9B1-47A8-A2C6-0E34D22CEFB1}" srcId="{58593D69-EB9C-4746-B273-D392C2E75902}" destId="{01356FCE-B21F-49D1-AD0A-9D6446C8BA52}" srcOrd="0" destOrd="0" parTransId="{3518342E-E8B8-4785-A452-0ADCE4E9A60F}" sibTransId="{3F6E7F24-8672-409B-9E06-6DBE1DD88134}"/>
    <dgm:cxn modelId="{AF992472-D51E-4423-B8E5-6A337B9CD099}" type="presOf" srcId="{C69DA758-48AE-43FE-8B86-045D365D1486}" destId="{F1AFCA2D-C3E9-4495-B8A9-90CE9AB5D7C2}" srcOrd="1" destOrd="0" presId="urn:microsoft.com/office/officeart/2005/8/layout/orgChart1"/>
    <dgm:cxn modelId="{A9EB2185-5CAF-42F7-A5E4-8488B55361E5}" type="presOf" srcId="{6F7DD24B-0091-4AC9-9A2D-9A0ADF0802A3}" destId="{08115A64-E5B7-444A-AA84-DC6638787AB3}" srcOrd="0" destOrd="0" presId="urn:microsoft.com/office/officeart/2005/8/layout/orgChart1"/>
    <dgm:cxn modelId="{417C62E8-36B9-46EF-AB90-F04632F584AF}" type="presOf" srcId="{0ECF126A-C0B5-41BA-8B10-451FE305D5E0}" destId="{9C14F9FC-1308-453B-9106-B348D8188FF5}" srcOrd="1" destOrd="0" presId="urn:microsoft.com/office/officeart/2005/8/layout/orgChart1"/>
    <dgm:cxn modelId="{FB6AE535-CCC3-4824-BAEE-D1928280C74F}" type="presOf" srcId="{0ECF126A-C0B5-41BA-8B10-451FE305D5E0}" destId="{CF55ED31-E1DC-4B96-A054-D6560666EBEC}" srcOrd="0" destOrd="0" presId="urn:microsoft.com/office/officeart/2005/8/layout/orgChart1"/>
    <dgm:cxn modelId="{6078F92B-BB67-4E3C-9615-04A8CD27AB88}" type="presParOf" srcId="{2170B5EF-49AE-4209-B58A-D8D10A5E7D57}" destId="{BA164332-6377-43D1-80B7-CADC8A495A47}" srcOrd="0" destOrd="0" presId="urn:microsoft.com/office/officeart/2005/8/layout/orgChart1"/>
    <dgm:cxn modelId="{8E7FBF0A-265E-47E7-BE6B-4338453160B3}" type="presParOf" srcId="{BA164332-6377-43D1-80B7-CADC8A495A47}" destId="{DF79B9CA-07EA-41E8-B32E-F486B3C83306}" srcOrd="0" destOrd="0" presId="urn:microsoft.com/office/officeart/2005/8/layout/orgChart1"/>
    <dgm:cxn modelId="{83B3352A-04CF-421D-86E1-D1475C2149C0}" type="presParOf" srcId="{DF79B9CA-07EA-41E8-B32E-F486B3C83306}" destId="{1086B06A-8D15-4892-847B-B8C0DDA762B6}" srcOrd="0" destOrd="0" presId="urn:microsoft.com/office/officeart/2005/8/layout/orgChart1"/>
    <dgm:cxn modelId="{CDE3315A-2778-421F-8BEA-495EF988BFC5}" type="presParOf" srcId="{DF79B9CA-07EA-41E8-B32E-F486B3C83306}" destId="{F59B30DE-1721-4F4E-93E4-13F2C68A7F44}" srcOrd="1" destOrd="0" presId="urn:microsoft.com/office/officeart/2005/8/layout/orgChart1"/>
    <dgm:cxn modelId="{D1E8FC47-2DAD-4F80-8662-37C4B6B16002}" type="presParOf" srcId="{BA164332-6377-43D1-80B7-CADC8A495A47}" destId="{B232C7D7-97F5-4178-A6D7-91DBAE4C1938}" srcOrd="1" destOrd="0" presId="urn:microsoft.com/office/officeart/2005/8/layout/orgChart1"/>
    <dgm:cxn modelId="{6085C903-D646-4EA4-8ECF-0CA6C86DB16D}" type="presParOf" srcId="{B232C7D7-97F5-4178-A6D7-91DBAE4C1938}" destId="{91D3D32D-83D0-46DC-907B-FF4BAF0FF7C4}" srcOrd="0" destOrd="0" presId="urn:microsoft.com/office/officeart/2005/8/layout/orgChart1"/>
    <dgm:cxn modelId="{725CB21D-CE13-40CC-BEA8-5A1D02AA6DCA}" type="presParOf" srcId="{B232C7D7-97F5-4178-A6D7-91DBAE4C1938}" destId="{49B4D09F-87CB-41E4-AC8A-BCFDBBAF01AA}" srcOrd="1" destOrd="0" presId="urn:microsoft.com/office/officeart/2005/8/layout/orgChart1"/>
    <dgm:cxn modelId="{F76277FF-2F72-4DF6-90F3-2E09EC27E378}" type="presParOf" srcId="{49B4D09F-87CB-41E4-AC8A-BCFDBBAF01AA}" destId="{4EE1A06D-976B-4D88-A65A-BDBC02ED38D3}" srcOrd="0" destOrd="0" presId="urn:microsoft.com/office/officeart/2005/8/layout/orgChart1"/>
    <dgm:cxn modelId="{973BF528-8E16-4879-82A2-5745E5D87EA7}" type="presParOf" srcId="{4EE1A06D-976B-4D88-A65A-BDBC02ED38D3}" destId="{CF55ED31-E1DC-4B96-A054-D6560666EBEC}" srcOrd="0" destOrd="0" presId="urn:microsoft.com/office/officeart/2005/8/layout/orgChart1"/>
    <dgm:cxn modelId="{3E52B7B7-7497-4F7B-AD8A-DD9B5A3A5A3D}" type="presParOf" srcId="{4EE1A06D-976B-4D88-A65A-BDBC02ED38D3}" destId="{9C14F9FC-1308-453B-9106-B348D8188FF5}" srcOrd="1" destOrd="0" presId="urn:microsoft.com/office/officeart/2005/8/layout/orgChart1"/>
    <dgm:cxn modelId="{C2520C93-80D0-461C-9425-87D4BDFB0C44}" type="presParOf" srcId="{49B4D09F-87CB-41E4-AC8A-BCFDBBAF01AA}" destId="{CCF67C44-A028-4555-805D-C0E7FFCE243C}" srcOrd="1" destOrd="0" presId="urn:microsoft.com/office/officeart/2005/8/layout/orgChart1"/>
    <dgm:cxn modelId="{760662E2-90F1-4C39-81BA-CD9B0B31445A}" type="presParOf" srcId="{49B4D09F-87CB-41E4-AC8A-BCFDBBAF01AA}" destId="{B9B9A192-3C16-4D95-868B-CF662124F029}" srcOrd="2" destOrd="0" presId="urn:microsoft.com/office/officeart/2005/8/layout/orgChart1"/>
    <dgm:cxn modelId="{145F15EF-FFCA-432A-8AED-3E1956BBDE4E}" type="presParOf" srcId="{B232C7D7-97F5-4178-A6D7-91DBAE4C1938}" destId="{527C3CB1-84A3-45C2-B613-3A00CB4AFFE5}" srcOrd="2" destOrd="0" presId="urn:microsoft.com/office/officeart/2005/8/layout/orgChart1"/>
    <dgm:cxn modelId="{5DEB62DE-FA90-4084-925C-9D743BB17BA2}" type="presParOf" srcId="{B232C7D7-97F5-4178-A6D7-91DBAE4C1938}" destId="{3A91D6B0-8BF3-4E3E-B02B-7472EC49A9D5}" srcOrd="3" destOrd="0" presId="urn:microsoft.com/office/officeart/2005/8/layout/orgChart1"/>
    <dgm:cxn modelId="{C65984C1-F15A-45E6-B5C7-3E4278E63054}" type="presParOf" srcId="{3A91D6B0-8BF3-4E3E-B02B-7472EC49A9D5}" destId="{7A826492-D1F4-4A00-B391-007C519D3A7E}" srcOrd="0" destOrd="0" presId="urn:microsoft.com/office/officeart/2005/8/layout/orgChart1"/>
    <dgm:cxn modelId="{9BB58569-DFEA-4C43-9760-A99A32AC81D6}" type="presParOf" srcId="{7A826492-D1F4-4A00-B391-007C519D3A7E}" destId="{03AA1C33-9AEA-445F-B620-18EF3DEE0AE8}" srcOrd="0" destOrd="0" presId="urn:microsoft.com/office/officeart/2005/8/layout/orgChart1"/>
    <dgm:cxn modelId="{1EB0DC3B-3FBE-4FA7-BE62-75F7050AD347}" type="presParOf" srcId="{7A826492-D1F4-4A00-B391-007C519D3A7E}" destId="{66BB7409-30F1-4F0E-9548-EDE7C1272883}" srcOrd="1" destOrd="0" presId="urn:microsoft.com/office/officeart/2005/8/layout/orgChart1"/>
    <dgm:cxn modelId="{27F57104-6321-43DF-AE02-D24CE9F628CB}" type="presParOf" srcId="{3A91D6B0-8BF3-4E3E-B02B-7472EC49A9D5}" destId="{FE7C9F7F-9866-48E8-8A0F-360B39F06413}" srcOrd="1" destOrd="0" presId="urn:microsoft.com/office/officeart/2005/8/layout/orgChart1"/>
    <dgm:cxn modelId="{EAD354CC-C5F9-4BFA-AC06-BFE160CE6B51}" type="presParOf" srcId="{3A91D6B0-8BF3-4E3E-B02B-7472EC49A9D5}" destId="{E4636B14-A6AF-4655-A531-02D2369A6343}" srcOrd="2" destOrd="0" presId="urn:microsoft.com/office/officeart/2005/8/layout/orgChart1"/>
    <dgm:cxn modelId="{119A9A08-A41F-4849-9DBF-CC84441A7F4D}" type="presParOf" srcId="{B232C7D7-97F5-4178-A6D7-91DBAE4C1938}" destId="{78E9BA22-0E05-44DB-A875-DA4150B8F014}" srcOrd="4" destOrd="0" presId="urn:microsoft.com/office/officeart/2005/8/layout/orgChart1"/>
    <dgm:cxn modelId="{722B95F2-8DEF-4BD2-9098-BB52F21F3A63}" type="presParOf" srcId="{B232C7D7-97F5-4178-A6D7-91DBAE4C1938}" destId="{E9366055-EC47-4481-ADBE-B37AEB658385}" srcOrd="5" destOrd="0" presId="urn:microsoft.com/office/officeart/2005/8/layout/orgChart1"/>
    <dgm:cxn modelId="{D151030D-66F7-4447-8DBD-A73E2B33A1D1}" type="presParOf" srcId="{E9366055-EC47-4481-ADBE-B37AEB658385}" destId="{F772D020-992C-4637-BBD4-B3EFE2A97B69}" srcOrd="0" destOrd="0" presId="urn:microsoft.com/office/officeart/2005/8/layout/orgChart1"/>
    <dgm:cxn modelId="{4F44AB19-0E83-4BF5-A28B-C08E17855E89}" type="presParOf" srcId="{F772D020-992C-4637-BBD4-B3EFE2A97B69}" destId="{1E554CE5-3B43-49C3-95BF-C2987AD68446}" srcOrd="0" destOrd="0" presId="urn:microsoft.com/office/officeart/2005/8/layout/orgChart1"/>
    <dgm:cxn modelId="{20C1F10E-6F2A-499C-A0DA-22EBB28AABF2}" type="presParOf" srcId="{F772D020-992C-4637-BBD4-B3EFE2A97B69}" destId="{2E1A6A45-18DA-4A73-AE53-E2C4936E2A56}" srcOrd="1" destOrd="0" presId="urn:microsoft.com/office/officeart/2005/8/layout/orgChart1"/>
    <dgm:cxn modelId="{7509443D-B3FD-4D1B-9FA1-57CD0B11D5A2}" type="presParOf" srcId="{E9366055-EC47-4481-ADBE-B37AEB658385}" destId="{B93258AC-0591-4D9B-987B-6D510DABB049}" srcOrd="1" destOrd="0" presId="urn:microsoft.com/office/officeart/2005/8/layout/orgChart1"/>
    <dgm:cxn modelId="{722A6443-039D-49DF-B784-5020ACBA27E2}" type="presParOf" srcId="{E9366055-EC47-4481-ADBE-B37AEB658385}" destId="{DD1583CA-49BF-4BF8-B270-8ABAA95DB6AD}" srcOrd="2" destOrd="0" presId="urn:microsoft.com/office/officeart/2005/8/layout/orgChart1"/>
    <dgm:cxn modelId="{547340C3-556A-4A88-A23B-40CB5BA83BAD}" type="presParOf" srcId="{BA164332-6377-43D1-80B7-CADC8A495A47}" destId="{185EDB08-0A3E-4319-86F9-948393B076C6}" srcOrd="2" destOrd="0" presId="urn:microsoft.com/office/officeart/2005/8/layout/orgChart1"/>
    <dgm:cxn modelId="{C3846D4D-6704-4FE4-BFB3-B682E4D34912}" type="presParOf" srcId="{185EDB08-0A3E-4319-86F9-948393B076C6}" destId="{358204AD-2DE5-44BD-A01A-F93ACB0B57C9}" srcOrd="0" destOrd="0" presId="urn:microsoft.com/office/officeart/2005/8/layout/orgChart1"/>
    <dgm:cxn modelId="{E66E90E5-CDFC-40A4-8A7E-2D87DD0F09C9}" type="presParOf" srcId="{185EDB08-0A3E-4319-86F9-948393B076C6}" destId="{E814DEB1-5652-4F6C-9EC3-EF0A61037989}" srcOrd="1" destOrd="0" presId="urn:microsoft.com/office/officeart/2005/8/layout/orgChart1"/>
    <dgm:cxn modelId="{6F1EDCA4-E9EF-4B76-82DF-0272FB13FD6C}" type="presParOf" srcId="{E814DEB1-5652-4F6C-9EC3-EF0A61037989}" destId="{2CB7F95C-A837-4125-B3A1-ABD55357182E}" srcOrd="0" destOrd="0" presId="urn:microsoft.com/office/officeart/2005/8/layout/orgChart1"/>
    <dgm:cxn modelId="{B31E50B7-58EE-4239-9AFB-C122DDA555DD}" type="presParOf" srcId="{2CB7F95C-A837-4125-B3A1-ABD55357182E}" destId="{08115A64-E5B7-444A-AA84-DC6638787AB3}" srcOrd="0" destOrd="0" presId="urn:microsoft.com/office/officeart/2005/8/layout/orgChart1"/>
    <dgm:cxn modelId="{AF5AD7E3-9E39-46EC-A449-B20DC3F1ADBB}" type="presParOf" srcId="{2CB7F95C-A837-4125-B3A1-ABD55357182E}" destId="{BBD19F4F-CDAF-4892-855E-6D088DCCC4CB}" srcOrd="1" destOrd="0" presId="urn:microsoft.com/office/officeart/2005/8/layout/orgChart1"/>
    <dgm:cxn modelId="{96D856F0-1FD1-49AB-857E-FC455804BCE3}" type="presParOf" srcId="{E814DEB1-5652-4F6C-9EC3-EF0A61037989}" destId="{D9E0F13C-3018-413C-9DC6-98F90D4A45EA}" srcOrd="1" destOrd="0" presId="urn:microsoft.com/office/officeart/2005/8/layout/orgChart1"/>
    <dgm:cxn modelId="{12F2A87C-0A02-4C92-81E0-F5633B24C603}" type="presParOf" srcId="{E814DEB1-5652-4F6C-9EC3-EF0A61037989}" destId="{1D64DF97-FCD3-4370-9425-A9F58286D135}" srcOrd="2" destOrd="0" presId="urn:microsoft.com/office/officeart/2005/8/layout/orgChart1"/>
    <dgm:cxn modelId="{ED125CAA-0BA5-42C5-8DED-B57F8954399C}" type="presParOf" srcId="{185EDB08-0A3E-4319-86F9-948393B076C6}" destId="{AADC0C7F-3A8F-409B-8C0E-D718A835E881}" srcOrd="2" destOrd="0" presId="urn:microsoft.com/office/officeart/2005/8/layout/orgChart1"/>
    <dgm:cxn modelId="{4390EB71-DEC7-48D7-910C-3A83FA00A5F0}" type="presParOf" srcId="{185EDB08-0A3E-4319-86F9-948393B076C6}" destId="{DF13E402-5176-4117-880D-26DF65A89992}" srcOrd="3" destOrd="0" presId="urn:microsoft.com/office/officeart/2005/8/layout/orgChart1"/>
    <dgm:cxn modelId="{5C24F717-AFE8-4685-9248-3D92DDAB46AC}" type="presParOf" srcId="{DF13E402-5176-4117-880D-26DF65A89992}" destId="{3577B007-ABDE-42EB-88B4-8F7622715825}" srcOrd="0" destOrd="0" presId="urn:microsoft.com/office/officeart/2005/8/layout/orgChart1"/>
    <dgm:cxn modelId="{B93FE396-421F-4A59-8564-755C567C6ED9}" type="presParOf" srcId="{3577B007-ABDE-42EB-88B4-8F7622715825}" destId="{FE373049-6182-4E86-9118-5E66470D59DF}" srcOrd="0" destOrd="0" presId="urn:microsoft.com/office/officeart/2005/8/layout/orgChart1"/>
    <dgm:cxn modelId="{45BAB5BD-7B4C-4F05-A73A-840810DCD0E7}" type="presParOf" srcId="{3577B007-ABDE-42EB-88B4-8F7622715825}" destId="{F1AFCA2D-C3E9-4495-B8A9-90CE9AB5D7C2}" srcOrd="1" destOrd="0" presId="urn:microsoft.com/office/officeart/2005/8/layout/orgChart1"/>
    <dgm:cxn modelId="{B1D2BBF9-51AB-4074-A1D7-0DAE05C52F52}" type="presParOf" srcId="{DF13E402-5176-4117-880D-26DF65A89992}" destId="{6BE36C22-07DE-4199-80D8-FB8EBAAA7BE6}" srcOrd="1" destOrd="0" presId="urn:microsoft.com/office/officeart/2005/8/layout/orgChart1"/>
    <dgm:cxn modelId="{E7015350-115E-4496-8DF6-03717FD09D17}" type="presParOf" srcId="{DF13E402-5176-4117-880D-26DF65A89992}" destId="{C03E9DC5-20A5-419F-999F-81E3B75C7C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C90CD5-5C6A-405C-ACCB-1EEE7F89AC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C8459-F4A2-4C10-AEF9-A7A080FBFC3D}">
      <dgm:prSet phldrT="[Текст]"/>
      <dgm:spPr>
        <a:solidFill>
          <a:schemeClr val="tx2">
            <a:lumMod val="40000"/>
            <a:lumOff val="60000"/>
          </a:schemeClr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8FF7C5A-C134-4B97-85FF-897B151A463A}" type="parTrans" cxnId="{858092BF-928D-4182-8F63-1CABEE81F41D}">
      <dgm:prSet/>
      <dgm:spPr/>
      <dgm:t>
        <a:bodyPr/>
        <a:lstStyle/>
        <a:p>
          <a:endParaRPr lang="ru-RU"/>
        </a:p>
      </dgm:t>
    </dgm:pt>
    <dgm:pt modelId="{CEF3CD05-04B1-4442-8AC7-2FF7224395F4}" type="sibTrans" cxnId="{858092BF-928D-4182-8F63-1CABEE81F41D}">
      <dgm:prSet/>
      <dgm:spPr/>
      <dgm:t>
        <a:bodyPr/>
        <a:lstStyle/>
        <a:p>
          <a:endParaRPr lang="ru-RU"/>
        </a:p>
      </dgm:t>
    </dgm:pt>
    <dgm:pt modelId="{676FA2DE-35FD-43EE-A8B0-1297D87618C0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ru-RU" sz="16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Порядок заполнения Реестра сведений, необходимых для назначения и выплаты пособий по временной нетрудоспособности, по беременности и родам, единовременного пособия женщинам, вставшим на учет в медицинских учреждениях в ранние сроки беременности </a:t>
          </a:r>
          <a:r>
            <a:rPr lang="ru-RU" sz="16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– приложение № 2</a:t>
          </a:r>
          <a:endParaRPr lang="ru-RU" sz="1600" i="1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BABDA3-EB98-41F0-B28A-1B1DE97EF9FA}" type="parTrans" cxnId="{6FFE387B-5167-47AE-A3E2-BB950FC072D6}">
      <dgm:prSet/>
      <dgm:spPr/>
      <dgm:t>
        <a:bodyPr/>
        <a:lstStyle/>
        <a:p>
          <a:endParaRPr lang="ru-RU"/>
        </a:p>
      </dgm:t>
    </dgm:pt>
    <dgm:pt modelId="{E0B5D8A7-F6D6-47DE-9051-721EC2A8EDFA}" type="sibTrans" cxnId="{6FFE387B-5167-47AE-A3E2-BB950FC072D6}">
      <dgm:prSet/>
      <dgm:spPr/>
      <dgm:t>
        <a:bodyPr/>
        <a:lstStyle/>
        <a:p>
          <a:endParaRPr lang="ru-RU"/>
        </a:p>
      </dgm:t>
    </dgm:pt>
    <dgm:pt modelId="{4ED4EBA9-E5BD-4BA7-BFCE-E64BA2D976F3}">
      <dgm:prSet phldrT="[Текст]"/>
      <dgm:spPr>
        <a:solidFill>
          <a:srgbClr val="40E719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7D53CE6-6845-482E-9ED0-E5B12F24D139}" type="parTrans" cxnId="{2C2CDB75-93A6-40DA-AC37-C950C473F47A}">
      <dgm:prSet/>
      <dgm:spPr/>
      <dgm:t>
        <a:bodyPr/>
        <a:lstStyle/>
        <a:p>
          <a:endParaRPr lang="ru-RU"/>
        </a:p>
      </dgm:t>
    </dgm:pt>
    <dgm:pt modelId="{EAE146BC-D7FB-4F65-9165-A71EBFD0130C}" type="sibTrans" cxnId="{2C2CDB75-93A6-40DA-AC37-C950C473F47A}">
      <dgm:prSet/>
      <dgm:spPr/>
      <dgm:t>
        <a:bodyPr/>
        <a:lstStyle/>
        <a:p>
          <a:endParaRPr lang="ru-RU"/>
        </a:p>
      </dgm:t>
    </dgm:pt>
    <dgm:pt modelId="{BCB58909-A587-4BBF-A436-2C5EB32EADC5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r>
            <a:rPr lang="ru-RU" sz="18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Порядок заполнения Реестра сведений, необходимых для назначения и выплаты единовременного пособия при рождении ребенка – </a:t>
          </a:r>
          <a:r>
            <a:rPr lang="ru-RU" sz="16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приложение № 4</a:t>
          </a:r>
          <a:endParaRPr lang="ru-RU" sz="1600" i="1" dirty="0">
            <a:solidFill>
              <a:srgbClr val="C00000"/>
            </a:solidFill>
          </a:endParaRPr>
        </a:p>
      </dgm:t>
    </dgm:pt>
    <dgm:pt modelId="{D7B0871C-8C12-4356-8525-08F21D9C5249}" type="parTrans" cxnId="{25A2CA41-C520-4163-9516-D4F377FB8187}">
      <dgm:prSet/>
      <dgm:spPr/>
      <dgm:t>
        <a:bodyPr/>
        <a:lstStyle/>
        <a:p>
          <a:endParaRPr lang="ru-RU"/>
        </a:p>
      </dgm:t>
    </dgm:pt>
    <dgm:pt modelId="{7EBFCFEA-F006-4B93-B5E0-0CBCED86EB44}" type="sibTrans" cxnId="{25A2CA41-C520-4163-9516-D4F377FB8187}">
      <dgm:prSet/>
      <dgm:spPr/>
      <dgm:t>
        <a:bodyPr/>
        <a:lstStyle/>
        <a:p>
          <a:endParaRPr lang="ru-RU"/>
        </a:p>
      </dgm:t>
    </dgm:pt>
    <dgm:pt modelId="{1B6B68AB-D717-4A69-B464-10B5C37A88B3}">
      <dgm:prSet phldrT="[Текст]"/>
      <dgm:spPr>
        <a:solidFill>
          <a:srgbClr val="FFFF0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83A2779-F8BF-44E1-9662-EBAE45C08DCA}" type="parTrans" cxnId="{5CE70F4C-8F02-447B-B7B9-DD9775D6C487}">
      <dgm:prSet/>
      <dgm:spPr/>
      <dgm:t>
        <a:bodyPr/>
        <a:lstStyle/>
        <a:p>
          <a:endParaRPr lang="ru-RU"/>
        </a:p>
      </dgm:t>
    </dgm:pt>
    <dgm:pt modelId="{5B3913FC-2972-447B-A7B0-5C6234A4A2BC}" type="sibTrans" cxnId="{5CE70F4C-8F02-447B-B7B9-DD9775D6C487}">
      <dgm:prSet/>
      <dgm:spPr/>
      <dgm:t>
        <a:bodyPr/>
        <a:lstStyle/>
        <a:p>
          <a:endParaRPr lang="ru-RU"/>
        </a:p>
      </dgm:t>
    </dgm:pt>
    <dgm:pt modelId="{DCCD2CD6-7DDC-4017-9D06-AC7CD9A87D05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ru-RU" sz="18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Порядок заполнения Реестра сведений, необходимых для назначения и выплаты ежемесячного пособия по уходу за ребенком – </a:t>
          </a:r>
          <a:r>
            <a:rPr lang="ru-RU" sz="16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приложение № 6</a:t>
          </a:r>
          <a:endParaRPr lang="ru-RU" sz="1600" i="1" dirty="0">
            <a:solidFill>
              <a:srgbClr val="C00000"/>
            </a:solidFill>
          </a:endParaRPr>
        </a:p>
      </dgm:t>
    </dgm:pt>
    <dgm:pt modelId="{7F83EBC2-744A-4ED6-8015-6258E0FBA695}" type="parTrans" cxnId="{E3B2A364-C9B9-4CD6-9B76-974BAB25473D}">
      <dgm:prSet/>
      <dgm:spPr/>
      <dgm:t>
        <a:bodyPr/>
        <a:lstStyle/>
        <a:p>
          <a:endParaRPr lang="ru-RU"/>
        </a:p>
      </dgm:t>
    </dgm:pt>
    <dgm:pt modelId="{056C2E79-0324-416B-9372-CBDC52D9A500}" type="sibTrans" cxnId="{E3B2A364-C9B9-4CD6-9B76-974BAB25473D}">
      <dgm:prSet/>
      <dgm:spPr/>
      <dgm:t>
        <a:bodyPr/>
        <a:lstStyle/>
        <a:p>
          <a:endParaRPr lang="ru-RU"/>
        </a:p>
      </dgm:t>
    </dgm:pt>
    <dgm:pt modelId="{541E63DA-1073-4AF0-8F80-C169A1249A28}" type="pres">
      <dgm:prSet presAssocID="{9EC90CD5-5C6A-405C-ACCB-1EEE7F89A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24CDB-EC13-4AF0-A18F-02D784A371F3}" type="pres">
      <dgm:prSet presAssocID="{D77C8459-F4A2-4C10-AEF9-A7A080FBFC3D}" presName="composite" presStyleCnt="0"/>
      <dgm:spPr/>
    </dgm:pt>
    <dgm:pt modelId="{258C1EA8-91AE-4726-9D29-BE2C584A0640}" type="pres">
      <dgm:prSet presAssocID="{D77C8459-F4A2-4C10-AEF9-A7A080FBFC3D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2EC02B8-3416-4B05-8D63-2602D4D92E3A}" type="pres">
      <dgm:prSet presAssocID="{D77C8459-F4A2-4C10-AEF9-A7A080FBFC3D}" presName="descendantText" presStyleLbl="alignAcc1" presStyleIdx="0" presStyleCnt="3" custLinFactNeighborX="0" custLinFactNeighborY="-64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367A43-9712-42D1-9D0A-3B99F4BCF523}" type="pres">
      <dgm:prSet presAssocID="{CEF3CD05-04B1-4442-8AC7-2FF7224395F4}" presName="sp" presStyleCnt="0"/>
      <dgm:spPr/>
    </dgm:pt>
    <dgm:pt modelId="{A8B1DED1-FF40-4852-BA14-FA1FB2283911}" type="pres">
      <dgm:prSet presAssocID="{4ED4EBA9-E5BD-4BA7-BFCE-E64BA2D976F3}" presName="composite" presStyleCnt="0"/>
      <dgm:spPr/>
    </dgm:pt>
    <dgm:pt modelId="{12B5C9C3-E8CB-49A2-8E11-C6930328E118}" type="pres">
      <dgm:prSet presAssocID="{4ED4EBA9-E5BD-4BA7-BFCE-E64BA2D976F3}" presName="parentText" presStyleLbl="alignNode1" presStyleIdx="1" presStyleCnt="3" custLinFactNeighborX="-4314" custLinFactNeighborY="-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DAF34-9137-4AD4-B6AB-EAC0AA28445C}" type="pres">
      <dgm:prSet presAssocID="{4ED4EBA9-E5BD-4BA7-BFCE-E64BA2D976F3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2B2C464-69A4-4E86-B6A7-D503851615D7}" type="pres">
      <dgm:prSet presAssocID="{EAE146BC-D7FB-4F65-9165-A71EBFD0130C}" presName="sp" presStyleCnt="0"/>
      <dgm:spPr/>
    </dgm:pt>
    <dgm:pt modelId="{F72228AF-CAA9-47F7-A832-F3A0C04C85EF}" type="pres">
      <dgm:prSet presAssocID="{1B6B68AB-D717-4A69-B464-10B5C37A88B3}" presName="composite" presStyleCnt="0"/>
      <dgm:spPr/>
    </dgm:pt>
    <dgm:pt modelId="{A7F6562F-49F5-4D49-9E91-4F832D41D99C}" type="pres">
      <dgm:prSet presAssocID="{1B6B68AB-D717-4A69-B464-10B5C37A88B3}" presName="parentText" presStyleLbl="alignNode1" presStyleIdx="2" presStyleCnt="3" custLinFactNeighborX="-17361" custLinFactNeighborY="27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8DF94-B58D-465D-B24A-5CE6A1EBCED3}" type="pres">
      <dgm:prSet presAssocID="{1B6B68AB-D717-4A69-B464-10B5C37A88B3}" presName="descendantText" presStyleLbl="alignAcc1" presStyleIdx="2" presStyleCnt="3" custLinFactNeighborX="-385" custLinFactNeighborY="-1286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DDEB24D-2052-4A0E-B263-B5BEB4A2B37F}" type="presOf" srcId="{676FA2DE-35FD-43EE-A8B0-1297D87618C0}" destId="{A2EC02B8-3416-4B05-8D63-2602D4D92E3A}" srcOrd="0" destOrd="0" presId="urn:microsoft.com/office/officeart/2005/8/layout/chevron2"/>
    <dgm:cxn modelId="{E3B2A364-C9B9-4CD6-9B76-974BAB25473D}" srcId="{1B6B68AB-D717-4A69-B464-10B5C37A88B3}" destId="{DCCD2CD6-7DDC-4017-9D06-AC7CD9A87D05}" srcOrd="0" destOrd="0" parTransId="{7F83EBC2-744A-4ED6-8015-6258E0FBA695}" sibTransId="{056C2E79-0324-416B-9372-CBDC52D9A500}"/>
    <dgm:cxn modelId="{7EA57318-0484-4A0A-8A33-C772AA74594E}" type="presOf" srcId="{4ED4EBA9-E5BD-4BA7-BFCE-E64BA2D976F3}" destId="{12B5C9C3-E8CB-49A2-8E11-C6930328E118}" srcOrd="0" destOrd="0" presId="urn:microsoft.com/office/officeart/2005/8/layout/chevron2"/>
    <dgm:cxn modelId="{6FFE387B-5167-47AE-A3E2-BB950FC072D6}" srcId="{D77C8459-F4A2-4C10-AEF9-A7A080FBFC3D}" destId="{676FA2DE-35FD-43EE-A8B0-1297D87618C0}" srcOrd="0" destOrd="0" parTransId="{8EBABDA3-EB98-41F0-B28A-1B1DE97EF9FA}" sibTransId="{E0B5D8A7-F6D6-47DE-9051-721EC2A8EDFA}"/>
    <dgm:cxn modelId="{A24CC69A-8549-4F11-9226-A6A669ACB2AA}" type="presOf" srcId="{9EC90CD5-5C6A-405C-ACCB-1EEE7F89AC99}" destId="{541E63DA-1073-4AF0-8F80-C169A1249A28}" srcOrd="0" destOrd="0" presId="urn:microsoft.com/office/officeart/2005/8/layout/chevron2"/>
    <dgm:cxn modelId="{25A2CA41-C520-4163-9516-D4F377FB8187}" srcId="{4ED4EBA9-E5BD-4BA7-BFCE-E64BA2D976F3}" destId="{BCB58909-A587-4BBF-A436-2C5EB32EADC5}" srcOrd="0" destOrd="0" parTransId="{D7B0871C-8C12-4356-8525-08F21D9C5249}" sibTransId="{7EBFCFEA-F006-4B93-B5E0-0CBCED86EB44}"/>
    <dgm:cxn modelId="{AB74E0A2-42AC-43B0-93BD-2B8E32FEEEF0}" type="presOf" srcId="{1B6B68AB-D717-4A69-B464-10B5C37A88B3}" destId="{A7F6562F-49F5-4D49-9E91-4F832D41D99C}" srcOrd="0" destOrd="0" presId="urn:microsoft.com/office/officeart/2005/8/layout/chevron2"/>
    <dgm:cxn modelId="{51863E52-ADDE-4536-9CC2-8BEA3CA6A66F}" type="presOf" srcId="{BCB58909-A587-4BBF-A436-2C5EB32EADC5}" destId="{8BEDAF34-9137-4AD4-B6AB-EAC0AA28445C}" srcOrd="0" destOrd="0" presId="urn:microsoft.com/office/officeart/2005/8/layout/chevron2"/>
    <dgm:cxn modelId="{2C2CDB75-93A6-40DA-AC37-C950C473F47A}" srcId="{9EC90CD5-5C6A-405C-ACCB-1EEE7F89AC99}" destId="{4ED4EBA9-E5BD-4BA7-BFCE-E64BA2D976F3}" srcOrd="1" destOrd="0" parTransId="{77D53CE6-6845-482E-9ED0-E5B12F24D139}" sibTransId="{EAE146BC-D7FB-4F65-9165-A71EBFD0130C}"/>
    <dgm:cxn modelId="{5CE70F4C-8F02-447B-B7B9-DD9775D6C487}" srcId="{9EC90CD5-5C6A-405C-ACCB-1EEE7F89AC99}" destId="{1B6B68AB-D717-4A69-B464-10B5C37A88B3}" srcOrd="2" destOrd="0" parTransId="{283A2779-F8BF-44E1-9662-EBAE45C08DCA}" sibTransId="{5B3913FC-2972-447B-A7B0-5C6234A4A2BC}"/>
    <dgm:cxn modelId="{12C8993C-8001-4AA5-A19C-055F0ADDD697}" type="presOf" srcId="{D77C8459-F4A2-4C10-AEF9-A7A080FBFC3D}" destId="{258C1EA8-91AE-4726-9D29-BE2C584A0640}" srcOrd="0" destOrd="0" presId="urn:microsoft.com/office/officeart/2005/8/layout/chevron2"/>
    <dgm:cxn modelId="{9AF0EFD9-36D5-4C79-841F-4FDF76FE77D6}" type="presOf" srcId="{DCCD2CD6-7DDC-4017-9D06-AC7CD9A87D05}" destId="{D458DF94-B58D-465D-B24A-5CE6A1EBCED3}" srcOrd="0" destOrd="0" presId="urn:microsoft.com/office/officeart/2005/8/layout/chevron2"/>
    <dgm:cxn modelId="{858092BF-928D-4182-8F63-1CABEE81F41D}" srcId="{9EC90CD5-5C6A-405C-ACCB-1EEE7F89AC99}" destId="{D77C8459-F4A2-4C10-AEF9-A7A080FBFC3D}" srcOrd="0" destOrd="0" parTransId="{18FF7C5A-C134-4B97-85FF-897B151A463A}" sibTransId="{CEF3CD05-04B1-4442-8AC7-2FF7224395F4}"/>
    <dgm:cxn modelId="{CE703E25-B0F2-4A70-BA3F-20FF477E93A8}" type="presParOf" srcId="{541E63DA-1073-4AF0-8F80-C169A1249A28}" destId="{4D324CDB-EC13-4AF0-A18F-02D784A371F3}" srcOrd="0" destOrd="0" presId="urn:microsoft.com/office/officeart/2005/8/layout/chevron2"/>
    <dgm:cxn modelId="{F8CFAE47-1DE9-4887-974E-10D3F55C4198}" type="presParOf" srcId="{4D324CDB-EC13-4AF0-A18F-02D784A371F3}" destId="{258C1EA8-91AE-4726-9D29-BE2C584A0640}" srcOrd="0" destOrd="0" presId="urn:microsoft.com/office/officeart/2005/8/layout/chevron2"/>
    <dgm:cxn modelId="{EBE88A92-263C-47A1-8937-AA60BBEE2A06}" type="presParOf" srcId="{4D324CDB-EC13-4AF0-A18F-02D784A371F3}" destId="{A2EC02B8-3416-4B05-8D63-2602D4D92E3A}" srcOrd="1" destOrd="0" presId="urn:microsoft.com/office/officeart/2005/8/layout/chevron2"/>
    <dgm:cxn modelId="{926F4848-6572-40A8-9D0D-05D8E2C7B2D2}" type="presParOf" srcId="{541E63DA-1073-4AF0-8F80-C169A1249A28}" destId="{82367A43-9712-42D1-9D0A-3B99F4BCF523}" srcOrd="1" destOrd="0" presId="urn:microsoft.com/office/officeart/2005/8/layout/chevron2"/>
    <dgm:cxn modelId="{29146612-2B8B-407E-AA9F-DEBCD94B4C75}" type="presParOf" srcId="{541E63DA-1073-4AF0-8F80-C169A1249A28}" destId="{A8B1DED1-FF40-4852-BA14-FA1FB2283911}" srcOrd="2" destOrd="0" presId="urn:microsoft.com/office/officeart/2005/8/layout/chevron2"/>
    <dgm:cxn modelId="{4FE6F9D5-37C9-45D0-B475-52CA1BE96D6E}" type="presParOf" srcId="{A8B1DED1-FF40-4852-BA14-FA1FB2283911}" destId="{12B5C9C3-E8CB-49A2-8E11-C6930328E118}" srcOrd="0" destOrd="0" presId="urn:microsoft.com/office/officeart/2005/8/layout/chevron2"/>
    <dgm:cxn modelId="{CB62CAC2-11F4-4F60-BC9A-B304C07D4308}" type="presParOf" srcId="{A8B1DED1-FF40-4852-BA14-FA1FB2283911}" destId="{8BEDAF34-9137-4AD4-B6AB-EAC0AA28445C}" srcOrd="1" destOrd="0" presId="urn:microsoft.com/office/officeart/2005/8/layout/chevron2"/>
    <dgm:cxn modelId="{2782CBAB-1BA5-4FBA-8ADC-32C8B10A539D}" type="presParOf" srcId="{541E63DA-1073-4AF0-8F80-C169A1249A28}" destId="{42B2C464-69A4-4E86-B6A7-D503851615D7}" srcOrd="3" destOrd="0" presId="urn:microsoft.com/office/officeart/2005/8/layout/chevron2"/>
    <dgm:cxn modelId="{B2CE341C-B4F9-474F-8862-8D79CBE9EB77}" type="presParOf" srcId="{541E63DA-1073-4AF0-8F80-C169A1249A28}" destId="{F72228AF-CAA9-47F7-A832-F3A0C04C85EF}" srcOrd="4" destOrd="0" presId="urn:microsoft.com/office/officeart/2005/8/layout/chevron2"/>
    <dgm:cxn modelId="{CAC1F66E-FFB3-427F-A41C-A6FE1D748860}" type="presParOf" srcId="{F72228AF-CAA9-47F7-A832-F3A0C04C85EF}" destId="{A7F6562F-49F5-4D49-9E91-4F832D41D99C}" srcOrd="0" destOrd="0" presId="urn:microsoft.com/office/officeart/2005/8/layout/chevron2"/>
    <dgm:cxn modelId="{4EB2C9AE-0F5F-41C3-9426-76D15C2E8425}" type="presParOf" srcId="{F72228AF-CAA9-47F7-A832-F3A0C04C85EF}" destId="{D458DF94-B58D-465D-B24A-5CE6A1EBCE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2CC271-8271-4BD6-B752-3790DE341F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C0469-DFF1-46E2-8FB0-8FE84691AC58}">
      <dgm:prSet phldrT="[Текст]"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i="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Оплата</a:t>
          </a:r>
          <a:r>
            <a:rPr lang="ru-RU" sz="1600" b="1" i="0" baseline="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4-х дополнительных дней одному из родителей (опекуну, попечителю) для ухода за детьми - инвалидами</a:t>
          </a:r>
          <a:endParaRPr lang="ru-RU" sz="1600" b="1" i="0" dirty="0">
            <a:solidFill>
              <a:schemeClr val="accen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0270DB-4B1A-4F74-8280-078FEBC97D7C}" type="parTrans" cxnId="{944FE19C-737E-48D4-9F25-A11A8383A4E0}">
      <dgm:prSet/>
      <dgm:spPr/>
      <dgm:t>
        <a:bodyPr/>
        <a:lstStyle/>
        <a:p>
          <a:endParaRPr lang="ru-RU"/>
        </a:p>
      </dgm:t>
    </dgm:pt>
    <dgm:pt modelId="{D16E2422-275B-4E7E-B8D3-AB4EA6D4A0A4}" type="sibTrans" cxnId="{944FE19C-737E-48D4-9F25-A11A8383A4E0}">
      <dgm:prSet/>
      <dgm:spPr/>
      <dgm:t>
        <a:bodyPr/>
        <a:lstStyle/>
        <a:p>
          <a:endParaRPr lang="ru-RU"/>
        </a:p>
      </dgm:t>
    </dgm:pt>
    <dgm:pt modelId="{C2937230-5B21-4398-A844-42C1B32CC70B}">
      <dgm:prSet phldrT="[Текст]"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Социальное пособие на погребение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D56894-EA59-47ED-AB01-285074B7E32B}" type="parTrans" cxnId="{7E6511D4-2E19-4AE7-BA8F-C04AD7DD856E}">
      <dgm:prSet/>
      <dgm:spPr/>
      <dgm:t>
        <a:bodyPr/>
        <a:lstStyle/>
        <a:p>
          <a:endParaRPr lang="ru-RU"/>
        </a:p>
      </dgm:t>
    </dgm:pt>
    <dgm:pt modelId="{8163F33A-34DA-4E9E-A81F-03AFFBA8A68E}" type="sibTrans" cxnId="{7E6511D4-2E19-4AE7-BA8F-C04AD7DD856E}">
      <dgm:prSet/>
      <dgm:spPr/>
      <dgm:t>
        <a:bodyPr/>
        <a:lstStyle/>
        <a:p>
          <a:endParaRPr lang="ru-RU"/>
        </a:p>
      </dgm:t>
    </dgm:pt>
    <dgm:pt modelId="{53BFFB0D-8F58-4EE6-9156-61952BBE2AF8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Расходы на предупредительные меры в рамках программы ФПМ</a:t>
          </a:r>
          <a:endParaRPr lang="ru-RU" sz="1600" b="1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903B91-ADC9-4971-A215-08F46F8CAF26}" type="parTrans" cxnId="{CF06EE06-06FC-4305-AAF8-9E9F86271F0A}">
      <dgm:prSet/>
      <dgm:spPr/>
      <dgm:t>
        <a:bodyPr/>
        <a:lstStyle/>
        <a:p>
          <a:endParaRPr lang="ru-RU"/>
        </a:p>
      </dgm:t>
    </dgm:pt>
    <dgm:pt modelId="{9B2B9824-B359-4AE4-9EFF-DF4EC1E6DA49}" type="sibTrans" cxnId="{CF06EE06-06FC-4305-AAF8-9E9F86271F0A}">
      <dgm:prSet/>
      <dgm:spPr/>
      <dgm:t>
        <a:bodyPr/>
        <a:lstStyle/>
        <a:p>
          <a:endParaRPr lang="ru-RU"/>
        </a:p>
      </dgm:t>
    </dgm:pt>
    <dgm:pt modelId="{BD03700B-A349-48D2-AB1D-43FD140EE6B4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Расходы на выплату пособия по временной нетрудоспособности за счет средств Федерального бюджета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D376DAC-0A32-478B-B141-E23AD73DD95A}" type="parTrans" cxnId="{DB9D5DEC-D8BE-4AC5-98B8-E731D18C552B}">
      <dgm:prSet/>
      <dgm:spPr/>
      <dgm:t>
        <a:bodyPr/>
        <a:lstStyle/>
        <a:p>
          <a:endParaRPr lang="ru-RU"/>
        </a:p>
      </dgm:t>
    </dgm:pt>
    <dgm:pt modelId="{25495B3F-CDED-42ED-A7BA-54AEAB059BDF}" type="sibTrans" cxnId="{DB9D5DEC-D8BE-4AC5-98B8-E731D18C552B}">
      <dgm:prSet/>
      <dgm:spPr/>
      <dgm:t>
        <a:bodyPr/>
        <a:lstStyle/>
        <a:p>
          <a:endParaRPr lang="ru-RU"/>
        </a:p>
      </dgm:t>
    </dgm:pt>
    <dgm:pt modelId="{FF91E36E-3579-4942-8B27-40B9CA40FA87}" type="pres">
      <dgm:prSet presAssocID="{4F2CC271-8271-4BD6-B752-3790DE341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6DC4B-0D15-48E5-B2DB-DCF6121FEF29}" type="pres">
      <dgm:prSet presAssocID="{45AC0469-DFF1-46E2-8FB0-8FE84691AC58}" presName="parentText" presStyleLbl="node1" presStyleIdx="0" presStyleCnt="4" custLinFactNeighborX="-4157" custLinFactNeighborY="-24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EBD263D-AD9E-4125-A036-1AF577B96961}" type="pres">
      <dgm:prSet presAssocID="{D16E2422-275B-4E7E-B8D3-AB4EA6D4A0A4}" presName="spacer" presStyleCnt="0"/>
      <dgm:spPr/>
    </dgm:pt>
    <dgm:pt modelId="{DFB2E431-6204-47C1-B283-E0BE3C016657}" type="pres">
      <dgm:prSet presAssocID="{C2937230-5B21-4398-A844-42C1B32CC70B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1F3F53-A735-4672-84BF-58371857E350}" type="pres">
      <dgm:prSet presAssocID="{8163F33A-34DA-4E9E-A81F-03AFFBA8A68E}" presName="spacer" presStyleCnt="0"/>
      <dgm:spPr/>
    </dgm:pt>
    <dgm:pt modelId="{5BD3435D-9B77-475D-99D4-BDEAAF1D6A31}" type="pres">
      <dgm:prSet presAssocID="{53BFFB0D-8F58-4EE6-9156-61952BBE2AF8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A7FE687-8992-4C25-8386-54D939417945}" type="pres">
      <dgm:prSet presAssocID="{9B2B9824-B359-4AE4-9EFF-DF4EC1E6DA49}" presName="spacer" presStyleCnt="0"/>
      <dgm:spPr/>
    </dgm:pt>
    <dgm:pt modelId="{DF4E1883-D8DA-4630-B990-F4CF307B2898}" type="pres">
      <dgm:prSet presAssocID="{BD03700B-A349-48D2-AB1D-43FD140EE6B4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E82784E-1B35-4AF8-8ED3-5E8997F0CC4A}" type="presOf" srcId="{4F2CC271-8271-4BD6-B752-3790DE341F5F}" destId="{FF91E36E-3579-4942-8B27-40B9CA40FA87}" srcOrd="0" destOrd="0" presId="urn:microsoft.com/office/officeart/2005/8/layout/vList2"/>
    <dgm:cxn modelId="{CF06EE06-06FC-4305-AAF8-9E9F86271F0A}" srcId="{4F2CC271-8271-4BD6-B752-3790DE341F5F}" destId="{53BFFB0D-8F58-4EE6-9156-61952BBE2AF8}" srcOrd="2" destOrd="0" parTransId="{4D903B91-ADC9-4971-A215-08F46F8CAF26}" sibTransId="{9B2B9824-B359-4AE4-9EFF-DF4EC1E6DA49}"/>
    <dgm:cxn modelId="{7E6511D4-2E19-4AE7-BA8F-C04AD7DD856E}" srcId="{4F2CC271-8271-4BD6-B752-3790DE341F5F}" destId="{C2937230-5B21-4398-A844-42C1B32CC70B}" srcOrd="1" destOrd="0" parTransId="{ABD56894-EA59-47ED-AB01-285074B7E32B}" sibTransId="{8163F33A-34DA-4E9E-A81F-03AFFBA8A68E}"/>
    <dgm:cxn modelId="{EF875CE9-B5FB-4D82-895A-5179ED252933}" type="presOf" srcId="{BD03700B-A349-48D2-AB1D-43FD140EE6B4}" destId="{DF4E1883-D8DA-4630-B990-F4CF307B2898}" srcOrd="0" destOrd="0" presId="urn:microsoft.com/office/officeart/2005/8/layout/vList2"/>
    <dgm:cxn modelId="{DB9D5DEC-D8BE-4AC5-98B8-E731D18C552B}" srcId="{4F2CC271-8271-4BD6-B752-3790DE341F5F}" destId="{BD03700B-A349-48D2-AB1D-43FD140EE6B4}" srcOrd="3" destOrd="0" parTransId="{1D376DAC-0A32-478B-B141-E23AD73DD95A}" sibTransId="{25495B3F-CDED-42ED-A7BA-54AEAB059BDF}"/>
    <dgm:cxn modelId="{0E792F12-956C-42A3-8A60-2B2F5A77C947}" type="presOf" srcId="{53BFFB0D-8F58-4EE6-9156-61952BBE2AF8}" destId="{5BD3435D-9B77-475D-99D4-BDEAAF1D6A31}" srcOrd="0" destOrd="0" presId="urn:microsoft.com/office/officeart/2005/8/layout/vList2"/>
    <dgm:cxn modelId="{FC37ABAB-B02C-4DE6-83E4-D0EF988D29C6}" type="presOf" srcId="{45AC0469-DFF1-46E2-8FB0-8FE84691AC58}" destId="{7AD6DC4B-0D15-48E5-B2DB-DCF6121FEF29}" srcOrd="0" destOrd="0" presId="urn:microsoft.com/office/officeart/2005/8/layout/vList2"/>
    <dgm:cxn modelId="{944FE19C-737E-48D4-9F25-A11A8383A4E0}" srcId="{4F2CC271-8271-4BD6-B752-3790DE341F5F}" destId="{45AC0469-DFF1-46E2-8FB0-8FE84691AC58}" srcOrd="0" destOrd="0" parTransId="{4D0270DB-4B1A-4F74-8280-078FEBC97D7C}" sibTransId="{D16E2422-275B-4E7E-B8D3-AB4EA6D4A0A4}"/>
    <dgm:cxn modelId="{E040AC8C-2F69-4798-9212-F1271AD953C4}" type="presOf" srcId="{C2937230-5B21-4398-A844-42C1B32CC70B}" destId="{DFB2E431-6204-47C1-B283-E0BE3C016657}" srcOrd="0" destOrd="0" presId="urn:microsoft.com/office/officeart/2005/8/layout/vList2"/>
    <dgm:cxn modelId="{7F37C5D1-F9B1-4A0F-9A7D-D7F0035B4DDD}" type="presParOf" srcId="{FF91E36E-3579-4942-8B27-40B9CA40FA87}" destId="{7AD6DC4B-0D15-48E5-B2DB-DCF6121FEF29}" srcOrd="0" destOrd="0" presId="urn:microsoft.com/office/officeart/2005/8/layout/vList2"/>
    <dgm:cxn modelId="{A1B4431C-583F-4402-98A9-7C35FED3A84B}" type="presParOf" srcId="{FF91E36E-3579-4942-8B27-40B9CA40FA87}" destId="{2EBD263D-AD9E-4125-A036-1AF577B96961}" srcOrd="1" destOrd="0" presId="urn:microsoft.com/office/officeart/2005/8/layout/vList2"/>
    <dgm:cxn modelId="{8CEB5264-CE48-40AF-84CB-952F287D3779}" type="presParOf" srcId="{FF91E36E-3579-4942-8B27-40B9CA40FA87}" destId="{DFB2E431-6204-47C1-B283-E0BE3C016657}" srcOrd="2" destOrd="0" presId="urn:microsoft.com/office/officeart/2005/8/layout/vList2"/>
    <dgm:cxn modelId="{EEFF2072-1AC8-45E0-8CF2-AA9D1AA0795E}" type="presParOf" srcId="{FF91E36E-3579-4942-8B27-40B9CA40FA87}" destId="{0D1F3F53-A735-4672-84BF-58371857E350}" srcOrd="3" destOrd="0" presId="urn:microsoft.com/office/officeart/2005/8/layout/vList2"/>
    <dgm:cxn modelId="{AC796A02-82C4-4928-B713-A62306182E36}" type="presParOf" srcId="{FF91E36E-3579-4942-8B27-40B9CA40FA87}" destId="{5BD3435D-9B77-475D-99D4-BDEAAF1D6A31}" srcOrd="4" destOrd="0" presId="urn:microsoft.com/office/officeart/2005/8/layout/vList2"/>
    <dgm:cxn modelId="{AB052809-09E3-4702-9508-62552112F63E}" type="presParOf" srcId="{FF91E36E-3579-4942-8B27-40B9CA40FA87}" destId="{BA7FE687-8992-4C25-8386-54D939417945}" srcOrd="5" destOrd="0" presId="urn:microsoft.com/office/officeart/2005/8/layout/vList2"/>
    <dgm:cxn modelId="{DA0554CF-974F-46E1-B8AF-02D9B34A26D1}" type="presParOf" srcId="{FF91E36E-3579-4942-8B27-40B9CA40FA87}" destId="{DF4E1883-D8DA-4630-B990-F4CF307B28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C1EA8-91AE-4726-9D29-BE2C584A0640}">
      <dsp:nvSpPr>
        <dsp:cNvPr id="0" name=""/>
        <dsp:cNvSpPr/>
      </dsp:nvSpPr>
      <dsp:spPr>
        <a:xfrm rot="5400000">
          <a:off x="-288228" y="462069"/>
          <a:ext cx="1921522" cy="1345066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endParaRPr lang="ru-RU" sz="3700" kern="1200" dirty="0"/>
        </a:p>
      </dsp:txBody>
      <dsp:txXfrm rot="-5400000">
        <a:off x="0" y="846374"/>
        <a:ext cx="1345066" cy="576456"/>
      </dsp:txXfrm>
    </dsp:sp>
    <dsp:sp modelId="{A2EC02B8-3416-4B05-8D63-2602D4D92E3A}">
      <dsp:nvSpPr>
        <dsp:cNvPr id="0" name=""/>
        <dsp:cNvSpPr/>
      </dsp:nvSpPr>
      <dsp:spPr>
        <a:xfrm rot="5400000">
          <a:off x="3880998" y="-2535932"/>
          <a:ext cx="1591825" cy="6663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Пособия работающим гражданам будут рассчитываться и выплачиваться не бухгалтерией работодателя (за исключением первых 3-х дней нетрудоспособности), а региональным отделением Фонда социального страхования Российской Федерации</a:t>
          </a:r>
          <a:endParaRPr lang="ru-RU" sz="1600" b="1" kern="1200" dirty="0"/>
        </a:p>
      </dsp:txBody>
      <dsp:txXfrm rot="-5400000">
        <a:off x="1345066" y="0"/>
        <a:ext cx="6663689" cy="1591825"/>
      </dsp:txXfrm>
    </dsp:sp>
    <dsp:sp modelId="{A7F6562F-49F5-4D49-9E91-4F832D41D99C}">
      <dsp:nvSpPr>
        <dsp:cNvPr id="0" name=""/>
        <dsp:cNvSpPr/>
      </dsp:nvSpPr>
      <dsp:spPr>
        <a:xfrm rot="5400000">
          <a:off x="-288228" y="2111121"/>
          <a:ext cx="1921522" cy="1345066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endParaRPr lang="ru-RU" sz="3700" kern="1200" dirty="0"/>
        </a:p>
      </dsp:txBody>
      <dsp:txXfrm rot="-5400000">
        <a:off x="0" y="2495426"/>
        <a:ext cx="1345066" cy="576456"/>
      </dsp:txXfrm>
    </dsp:sp>
    <dsp:sp modelId="{D458DF94-B58D-465D-B24A-5CE6A1EBCED3}">
      <dsp:nvSpPr>
        <dsp:cNvPr id="0" name=""/>
        <dsp:cNvSpPr/>
      </dsp:nvSpPr>
      <dsp:spPr>
        <a:xfrm rot="5400000">
          <a:off x="4052416" y="-891914"/>
          <a:ext cx="1248989" cy="6663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Размер пособий и формула расчета пособий </a:t>
          </a:r>
          <a:r>
            <a:rPr lang="ru-RU" sz="1800" b="1" u="sng" kern="12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 меняются</a:t>
          </a:r>
          <a:endParaRPr lang="ru-RU" sz="1800" b="1" kern="1200" dirty="0">
            <a:solidFill>
              <a:srgbClr val="0070C0"/>
            </a:solidFill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Изменяется </a:t>
          </a:r>
          <a:r>
            <a:rPr lang="ru-RU" sz="1800" b="1" u="sng" kern="12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схема</a:t>
          </a:r>
          <a:r>
            <a:rPr lang="ru-RU" sz="1800" b="1" kern="12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взаимодействия отделения Фонда со страхователями и застрахованными лицами</a:t>
          </a:r>
          <a:endParaRPr lang="ru-RU" sz="1800" b="1" kern="1200" dirty="0">
            <a:solidFill>
              <a:srgbClr val="0070C0"/>
            </a:solidFill>
          </a:endParaRPr>
        </a:p>
      </dsp:txBody>
      <dsp:txXfrm rot="-5400000">
        <a:off x="1345066" y="1815436"/>
        <a:ext cx="6663689" cy="1248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6DC4B-0D15-48E5-B2DB-DCF6121FEF29}">
      <dsp:nvSpPr>
        <dsp:cNvPr id="0" name=""/>
        <dsp:cNvSpPr/>
      </dsp:nvSpPr>
      <dsp:spPr>
        <a:xfrm>
          <a:off x="0" y="14400"/>
          <a:ext cx="8388424" cy="6552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временной нетрудоспособности (в том числе, в связи с несчастным случаем на производстве и профзаболеванием)</a:t>
          </a:r>
          <a:endParaRPr lang="ru-RU" sz="1600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4400"/>
        <a:ext cx="8388424" cy="655200"/>
      </dsp:txXfrm>
    </dsp:sp>
    <dsp:sp modelId="{DFB2E431-6204-47C1-B283-E0BE3C016657}">
      <dsp:nvSpPr>
        <dsp:cNvPr id="0" name=""/>
        <dsp:cNvSpPr/>
      </dsp:nvSpPr>
      <dsp:spPr>
        <a:xfrm>
          <a:off x="0" y="770647"/>
          <a:ext cx="8388424" cy="655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беременности и родам</a:t>
          </a:r>
          <a:endParaRPr lang="ru-RU" sz="1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770647"/>
        <a:ext cx="8388424" cy="655200"/>
      </dsp:txXfrm>
    </dsp:sp>
    <dsp:sp modelId="{5BD3435D-9B77-475D-99D4-BDEAAF1D6A31}">
      <dsp:nvSpPr>
        <dsp:cNvPr id="0" name=""/>
        <dsp:cNvSpPr/>
      </dsp:nvSpPr>
      <dsp:spPr>
        <a:xfrm>
          <a:off x="0" y="1526648"/>
          <a:ext cx="8388424" cy="6552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постановке на учет в ранние сроки беременности</a:t>
          </a:r>
          <a:endParaRPr lang="ru-RU" sz="1600" b="1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526648"/>
        <a:ext cx="8388424" cy="655200"/>
      </dsp:txXfrm>
    </dsp:sp>
    <dsp:sp modelId="{DF4E1883-D8DA-4630-B990-F4CF307B2898}">
      <dsp:nvSpPr>
        <dsp:cNvPr id="0" name=""/>
        <dsp:cNvSpPr/>
      </dsp:nvSpPr>
      <dsp:spPr>
        <a:xfrm>
          <a:off x="0" y="2282648"/>
          <a:ext cx="8388424" cy="655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рождении ребенка</a:t>
          </a:r>
          <a:endParaRPr lang="ru-RU" sz="1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282648"/>
        <a:ext cx="8388424" cy="655200"/>
      </dsp:txXfrm>
    </dsp:sp>
    <dsp:sp modelId="{13726389-0A22-4DD3-A011-544222EBECF6}">
      <dsp:nvSpPr>
        <dsp:cNvPr id="0" name=""/>
        <dsp:cNvSpPr/>
      </dsp:nvSpPr>
      <dsp:spPr>
        <a:xfrm>
          <a:off x="0" y="3038648"/>
          <a:ext cx="8388424" cy="6552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ежемесячное пособие по уходу за ребенком</a:t>
          </a:r>
          <a:endParaRPr lang="ru-RU" sz="1600" b="1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038648"/>
        <a:ext cx="8388424" cy="655200"/>
      </dsp:txXfrm>
    </dsp:sp>
    <dsp:sp modelId="{BDE0F2BC-8453-40AC-8D75-F7C8567B31F1}">
      <dsp:nvSpPr>
        <dsp:cNvPr id="0" name=""/>
        <dsp:cNvSpPr/>
      </dsp:nvSpPr>
      <dsp:spPr>
        <a:xfrm>
          <a:off x="0" y="3794648"/>
          <a:ext cx="8388424" cy="655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оплата дополнительного отпуска пострадавшему на производстве</a:t>
          </a:r>
          <a:endParaRPr lang="ru-RU" sz="16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794648"/>
        <a:ext cx="8388424" cy="655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6DC4B-0D15-48E5-B2DB-DCF6121FEF29}">
      <dsp:nvSpPr>
        <dsp:cNvPr id="0" name=""/>
        <dsp:cNvSpPr/>
      </dsp:nvSpPr>
      <dsp:spPr>
        <a:xfrm>
          <a:off x="0" y="18592"/>
          <a:ext cx="8388424" cy="99216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Оплата</a:t>
          </a:r>
          <a:r>
            <a:rPr lang="ru-RU" sz="1600" b="1" i="0" kern="1200" baseline="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4-х дополнительных дней одному из родителей (опекуну, попечителю) для ухода за детьми - инвалидами</a:t>
          </a:r>
          <a:endParaRPr lang="ru-RU" sz="1600" b="1" i="0" kern="1200" dirty="0">
            <a:solidFill>
              <a:schemeClr val="accen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8592"/>
        <a:ext cx="8388424" cy="992160"/>
      </dsp:txXfrm>
    </dsp:sp>
    <dsp:sp modelId="{DFB2E431-6204-47C1-B283-E0BE3C016657}">
      <dsp:nvSpPr>
        <dsp:cNvPr id="0" name=""/>
        <dsp:cNvSpPr/>
      </dsp:nvSpPr>
      <dsp:spPr>
        <a:xfrm>
          <a:off x="0" y="1163768"/>
          <a:ext cx="8388424" cy="99216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Социальное пособие на погребение</a:t>
          </a:r>
          <a:endParaRPr lang="ru-RU" sz="1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163768"/>
        <a:ext cx="8388424" cy="992160"/>
      </dsp:txXfrm>
    </dsp:sp>
    <dsp:sp modelId="{5BD3435D-9B77-475D-99D4-BDEAAF1D6A31}">
      <dsp:nvSpPr>
        <dsp:cNvPr id="0" name=""/>
        <dsp:cNvSpPr/>
      </dsp:nvSpPr>
      <dsp:spPr>
        <a:xfrm>
          <a:off x="0" y="2308568"/>
          <a:ext cx="8388424" cy="99216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Расходы на предупредительные меры в рамках программы ФПМ</a:t>
          </a:r>
          <a:endParaRPr lang="ru-RU" sz="1600" b="1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308568"/>
        <a:ext cx="8388424" cy="992160"/>
      </dsp:txXfrm>
    </dsp:sp>
    <dsp:sp modelId="{DF4E1883-D8DA-4630-B990-F4CF307B2898}">
      <dsp:nvSpPr>
        <dsp:cNvPr id="0" name=""/>
        <dsp:cNvSpPr/>
      </dsp:nvSpPr>
      <dsp:spPr>
        <a:xfrm>
          <a:off x="0" y="3453368"/>
          <a:ext cx="8388424" cy="99216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Расходы на выплату пособия по временной нетрудоспособности за счет средств Федерального бюджета</a:t>
          </a:r>
          <a:endParaRPr lang="ru-RU" sz="1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453368"/>
        <a:ext cx="8388424" cy="992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C1EA8-91AE-4726-9D29-BE2C584A0640}">
      <dsp:nvSpPr>
        <dsp:cNvPr id="0" name=""/>
        <dsp:cNvSpPr/>
      </dsp:nvSpPr>
      <dsp:spPr>
        <a:xfrm rot="5400000">
          <a:off x="-266633" y="269033"/>
          <a:ext cx="1777555" cy="12442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624543"/>
        <a:ext cx="1244288" cy="533267"/>
      </dsp:txXfrm>
    </dsp:sp>
    <dsp:sp modelId="{A2EC02B8-3416-4B05-8D63-2602D4D92E3A}">
      <dsp:nvSpPr>
        <dsp:cNvPr id="0" name=""/>
        <dsp:cNvSpPr/>
      </dsp:nvSpPr>
      <dsp:spPr>
        <a:xfrm rot="5400000">
          <a:off x="4493951" y="-3249663"/>
          <a:ext cx="1155410" cy="7654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пособий по временной нетрудоспособности, по беременности и родам, единовременного пособия женщинам, вставшим на учет в медицинских учреждениях в ранние сроки беременности – </a:t>
          </a:r>
          <a:r>
            <a:rPr lang="ru-RU" sz="1400" i="1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приложение № 1</a:t>
          </a:r>
          <a:r>
            <a:rPr lang="en-US" sz="1400" i="1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ru-RU" sz="1400" i="1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244288" y="0"/>
        <a:ext cx="7654737" cy="1155410"/>
      </dsp:txXfrm>
    </dsp:sp>
    <dsp:sp modelId="{12B5C9C3-E8CB-49A2-8E11-C6930328E118}">
      <dsp:nvSpPr>
        <dsp:cNvPr id="0" name=""/>
        <dsp:cNvSpPr/>
      </dsp:nvSpPr>
      <dsp:spPr>
        <a:xfrm rot="5400000">
          <a:off x="-266633" y="1850803"/>
          <a:ext cx="1777555" cy="1244288"/>
        </a:xfrm>
        <a:prstGeom prst="chevron">
          <a:avLst/>
        </a:prstGeom>
        <a:solidFill>
          <a:srgbClr val="40E719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2206313"/>
        <a:ext cx="1244288" cy="533267"/>
      </dsp:txXfrm>
    </dsp:sp>
    <dsp:sp modelId="{8BEDAF34-9137-4AD4-B6AB-EAC0AA28445C}">
      <dsp:nvSpPr>
        <dsp:cNvPr id="0" name=""/>
        <dsp:cNvSpPr/>
      </dsp:nvSpPr>
      <dsp:spPr>
        <a:xfrm rot="5400000">
          <a:off x="4493951" y="-1661955"/>
          <a:ext cx="1155410" cy="7654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единовременного пособия при рождении ребенка – </a:t>
          </a:r>
          <a:r>
            <a:rPr lang="ru-RU" sz="1400" i="1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приложение №3</a:t>
          </a:r>
          <a:r>
            <a:rPr lang="en-US" sz="1400" i="1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ru-RU" sz="1400" i="1" kern="1200" dirty="0">
            <a:solidFill>
              <a:srgbClr val="C00000"/>
            </a:solidFill>
          </a:endParaRPr>
        </a:p>
      </dsp:txBody>
      <dsp:txXfrm rot="-5400000">
        <a:off x="1244288" y="1587708"/>
        <a:ext cx="7654737" cy="1155410"/>
      </dsp:txXfrm>
    </dsp:sp>
    <dsp:sp modelId="{A7F6562F-49F5-4D49-9E91-4F832D41D99C}">
      <dsp:nvSpPr>
        <dsp:cNvPr id="0" name=""/>
        <dsp:cNvSpPr/>
      </dsp:nvSpPr>
      <dsp:spPr>
        <a:xfrm rot="5400000">
          <a:off x="-266633" y="3442048"/>
          <a:ext cx="1777555" cy="1244288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3797558"/>
        <a:ext cx="1244288" cy="533267"/>
      </dsp:txXfrm>
    </dsp:sp>
    <dsp:sp modelId="{D458DF94-B58D-465D-B24A-5CE6A1EBCED3}">
      <dsp:nvSpPr>
        <dsp:cNvPr id="0" name=""/>
        <dsp:cNvSpPr/>
      </dsp:nvSpPr>
      <dsp:spPr>
        <a:xfrm rot="5400000">
          <a:off x="4493951" y="-81305"/>
          <a:ext cx="1155410" cy="7654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ежемесячного пособия по уходу за ребенком - </a:t>
          </a:r>
          <a:r>
            <a:rPr lang="ru-RU" sz="1400" i="1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приложение №5</a:t>
          </a:r>
          <a:r>
            <a:rPr lang="en-US" sz="1400" i="1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r>
            <a:rPr lang="ru-RU" sz="1400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ru-RU" sz="1400" kern="1200" dirty="0"/>
        </a:p>
      </dsp:txBody>
      <dsp:txXfrm rot="-5400000">
        <a:off x="1244288" y="3168358"/>
        <a:ext cx="7654737" cy="1155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C0C7F-3A8F-409B-8C0E-D718A835E881}">
      <dsp:nvSpPr>
        <dsp:cNvPr id="0" name=""/>
        <dsp:cNvSpPr/>
      </dsp:nvSpPr>
      <dsp:spPr>
        <a:xfrm>
          <a:off x="4571858" y="942912"/>
          <a:ext cx="197485" cy="865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175"/>
              </a:lnTo>
              <a:lnTo>
                <a:pt x="197485" y="86517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204AD-2DE5-44BD-A01A-F93ACB0B57C9}">
      <dsp:nvSpPr>
        <dsp:cNvPr id="0" name=""/>
        <dsp:cNvSpPr/>
      </dsp:nvSpPr>
      <dsp:spPr>
        <a:xfrm>
          <a:off x="4374373" y="942912"/>
          <a:ext cx="197485" cy="865175"/>
        </a:xfrm>
        <a:custGeom>
          <a:avLst/>
          <a:gdLst/>
          <a:ahLst/>
          <a:cxnLst/>
          <a:rect l="0" t="0" r="0" b="0"/>
          <a:pathLst>
            <a:path>
              <a:moveTo>
                <a:pt x="197485" y="0"/>
              </a:moveTo>
              <a:lnTo>
                <a:pt x="197485" y="865175"/>
              </a:lnTo>
              <a:lnTo>
                <a:pt x="0" y="86517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9BA22-0E05-44DB-A875-DA4150B8F014}">
      <dsp:nvSpPr>
        <dsp:cNvPr id="0" name=""/>
        <dsp:cNvSpPr/>
      </dsp:nvSpPr>
      <dsp:spPr>
        <a:xfrm>
          <a:off x="4571858" y="942912"/>
          <a:ext cx="2275786" cy="1730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864"/>
              </a:lnTo>
              <a:lnTo>
                <a:pt x="2275786" y="1532864"/>
              </a:lnTo>
              <a:lnTo>
                <a:pt x="2275786" y="173035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C3CB1-84A3-45C2-B613-3A00CB4AFFE5}">
      <dsp:nvSpPr>
        <dsp:cNvPr id="0" name=""/>
        <dsp:cNvSpPr/>
      </dsp:nvSpPr>
      <dsp:spPr>
        <a:xfrm>
          <a:off x="4526138" y="942912"/>
          <a:ext cx="91440" cy="17303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0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3D32D-83D0-46DC-907B-FF4BAF0FF7C4}">
      <dsp:nvSpPr>
        <dsp:cNvPr id="0" name=""/>
        <dsp:cNvSpPr/>
      </dsp:nvSpPr>
      <dsp:spPr>
        <a:xfrm>
          <a:off x="2296072" y="942912"/>
          <a:ext cx="2275786" cy="1730350"/>
        </a:xfrm>
        <a:custGeom>
          <a:avLst/>
          <a:gdLst/>
          <a:ahLst/>
          <a:cxnLst/>
          <a:rect l="0" t="0" r="0" b="0"/>
          <a:pathLst>
            <a:path>
              <a:moveTo>
                <a:pt x="2275786" y="0"/>
              </a:moveTo>
              <a:lnTo>
                <a:pt x="2275786" y="1532864"/>
              </a:lnTo>
              <a:lnTo>
                <a:pt x="0" y="1532864"/>
              </a:lnTo>
              <a:lnTo>
                <a:pt x="0" y="173035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6B06A-8D15-4892-847B-B8C0DDA762B6}">
      <dsp:nvSpPr>
        <dsp:cNvPr id="0" name=""/>
        <dsp:cNvSpPr/>
      </dsp:nvSpPr>
      <dsp:spPr>
        <a:xfrm>
          <a:off x="2627641" y="2504"/>
          <a:ext cx="3888435" cy="94040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Электронные реестры </a:t>
          </a:r>
          <a:r>
            <a:rPr lang="ru-RU" sz="18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направляются по     </a:t>
          </a:r>
          <a:r>
            <a:rPr lang="ru-RU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 видам пособий</a:t>
          </a:r>
          <a:r>
            <a:rPr lang="ru-RU" sz="18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endParaRPr lang="ru-RU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27641" y="2504"/>
        <a:ext cx="3888435" cy="940407"/>
      </dsp:txXfrm>
    </dsp:sp>
    <dsp:sp modelId="{CF55ED31-E1DC-4B96-A054-D6560666EBEC}">
      <dsp:nvSpPr>
        <dsp:cNvPr id="0" name=""/>
        <dsp:cNvSpPr/>
      </dsp:nvSpPr>
      <dsp:spPr>
        <a:xfrm>
          <a:off x="1355664" y="2673262"/>
          <a:ext cx="1880815" cy="94040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постановке на учет в ранние сроки беременности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1355664" y="2673262"/>
        <a:ext cx="1880815" cy="940407"/>
      </dsp:txXfrm>
    </dsp:sp>
    <dsp:sp modelId="{03AA1C33-9AEA-445F-B620-18EF3DEE0AE8}">
      <dsp:nvSpPr>
        <dsp:cNvPr id="0" name=""/>
        <dsp:cNvSpPr/>
      </dsp:nvSpPr>
      <dsp:spPr>
        <a:xfrm>
          <a:off x="3631451" y="2673262"/>
          <a:ext cx="1880815" cy="940407"/>
        </a:xfrm>
        <a:prstGeom prst="rect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рождении ребенка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3631451" y="2673262"/>
        <a:ext cx="1880815" cy="940407"/>
      </dsp:txXfrm>
    </dsp:sp>
    <dsp:sp modelId="{1E554CE5-3B43-49C3-95BF-C2987AD68446}">
      <dsp:nvSpPr>
        <dsp:cNvPr id="0" name=""/>
        <dsp:cNvSpPr/>
      </dsp:nvSpPr>
      <dsp:spPr>
        <a:xfrm>
          <a:off x="5907237" y="2673262"/>
          <a:ext cx="1880815" cy="940407"/>
        </a:xfrm>
        <a:prstGeom prst="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ежемесячное пособие по уходу за ребенком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5907237" y="2673262"/>
        <a:ext cx="1880815" cy="940407"/>
      </dsp:txXfrm>
    </dsp:sp>
    <dsp:sp modelId="{08115A64-E5B7-444A-AA84-DC6638787AB3}">
      <dsp:nvSpPr>
        <dsp:cNvPr id="0" name=""/>
        <dsp:cNvSpPr/>
      </dsp:nvSpPr>
      <dsp:spPr>
        <a:xfrm>
          <a:off x="321046" y="1337883"/>
          <a:ext cx="4053326" cy="94040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временной нетрудоспособности </a:t>
          </a:r>
        </a:p>
      </dsp:txBody>
      <dsp:txXfrm>
        <a:off x="321046" y="1337883"/>
        <a:ext cx="4053326" cy="940407"/>
      </dsp:txXfrm>
    </dsp:sp>
    <dsp:sp modelId="{FE373049-6182-4E86-9118-5E66470D59DF}">
      <dsp:nvSpPr>
        <dsp:cNvPr id="0" name=""/>
        <dsp:cNvSpPr/>
      </dsp:nvSpPr>
      <dsp:spPr>
        <a:xfrm>
          <a:off x="4769344" y="1337883"/>
          <a:ext cx="4053608" cy="94040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беременности и родам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4769344" y="1337883"/>
        <a:ext cx="4053608" cy="9404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73" cy="495936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119" y="2"/>
            <a:ext cx="2944972" cy="495936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53DA9A-AC7C-4E65-B7D9-2EE7019E7020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6" tIns="45848" rIns="91696" bIns="4584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10" y="4715352"/>
            <a:ext cx="5438456" cy="4466591"/>
          </a:xfrm>
          <a:prstGeom prst="rect">
            <a:avLst/>
          </a:prstGeom>
        </p:spPr>
        <p:txBody>
          <a:bodyPr vert="horz" lIns="91696" tIns="45848" rIns="91696" bIns="4584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18"/>
            <a:ext cx="2944973" cy="495935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119" y="9429118"/>
            <a:ext cx="2944972" cy="495935"/>
          </a:xfrm>
          <a:prstGeom prst="rect">
            <a:avLst/>
          </a:prstGeom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E622FA-C4E7-40E5-8AF1-80B97D384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6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14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70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3A10-3283-4E62-BA8F-8E30892AEF0D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50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5F4F-7AD1-40F2-8B94-4BAFD5D1511D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3D74-FD66-4ADF-8946-76BC326B4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47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08C5-2459-4511-AC29-932084C0F225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E53A-BA6D-4F9C-AFCE-B4AADA8179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8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6E4C-7C4C-4C0A-AEF3-A5FF7FFD7795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4CD9-E086-44A2-9FD0-17D771BCF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09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CAA8-9D3B-4D77-96EB-58FC12FDA53D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90F6-3BA7-409B-942E-5190A9D587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6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89E3-5819-488E-90A6-92B0F30AA23A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CE2E-D802-4482-8A93-F1C411FCB0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94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572E-FE6A-42F0-BAD9-247AD4B0422E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0B1B-B557-4084-AF50-475BB4A40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50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D1FF-9FDB-46CB-AE85-88DA5BB1427A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B004-0125-4E0C-AB48-47D92A9C3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4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3CE1-DD32-40CC-A6B6-EF3A364FF6FB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6D48-E0B8-4084-A8A2-2B6D254646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40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5587-C017-418F-9857-1C1C764A13A1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8A76-F7B0-434A-B4C7-5CC81A7149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9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E1DC2-391B-4CCE-98F9-3D3364BCBB44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D4A8-D58A-4180-9278-EC287A339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1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42DB-4540-45B8-AD6A-DA14A27855CB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046F-C2DD-4B4B-90E0-FC4E8BF824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9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5295B5-DB38-4264-AB30-FB7F5B8DD5A4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3DA5EC-521F-4CB3-9189-2833DAA5C5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47fs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5"/>
            <a:ext cx="2051050" cy="170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3292" y="31931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997946" y="2705725"/>
            <a:ext cx="71481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70C0"/>
                </a:solidFill>
                <a:latin typeface="Verdana" panose="020B0604030504040204" pitchFamily="34" charset="0"/>
              </a:rPr>
              <a:t>Пилотный проект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70C0"/>
                </a:solidFill>
                <a:latin typeface="Verdana" panose="020B0604030504040204" pitchFamily="34" charset="0"/>
              </a:rPr>
              <a:t>«Прямые выплаты</a:t>
            </a:r>
            <a:r>
              <a:rPr lang="ru-RU" altLang="ru-RU" sz="4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70C0"/>
                </a:solidFill>
                <a:latin typeface="Verdana" panose="020B0604030504040204" pitchFamily="34" charset="0"/>
              </a:rPr>
              <a:t>с</a:t>
            </a:r>
            <a:r>
              <a:rPr lang="ru-RU" altLang="ru-RU" sz="4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 1 июля 2020 года</a:t>
            </a:r>
            <a:endParaRPr lang="ru-RU" altLang="ru-RU" sz="4400" b="1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ятиугольник 18"/>
          <p:cNvSpPr/>
          <p:nvPr/>
        </p:nvSpPr>
        <p:spPr>
          <a:xfrm rot="10800000">
            <a:off x="107503" y="1080636"/>
            <a:ext cx="9036495" cy="7550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  <a:tileRect/>
          </a:gra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389453" y="2276872"/>
          <a:ext cx="83884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7" name="Прямоугольник 5"/>
          <p:cNvSpPr>
            <a:spLocks noChangeArrowheads="1"/>
          </p:cNvSpPr>
          <p:nvPr/>
        </p:nvSpPr>
        <p:spPr bwMode="auto">
          <a:xfrm>
            <a:off x="2074863" y="1135063"/>
            <a:ext cx="499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8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890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890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Выплаты, назначаемые застрахованному лицу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1697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ятиугольник 18"/>
          <p:cNvSpPr/>
          <p:nvPr/>
        </p:nvSpPr>
        <p:spPr>
          <a:xfrm rot="10800000">
            <a:off x="107503" y="1080636"/>
            <a:ext cx="9036495" cy="7550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  <a:tileRect/>
          </a:gra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379945" y="2060848"/>
          <a:ext cx="83884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7" name="Прямоугольник 5"/>
          <p:cNvSpPr>
            <a:spLocks noChangeArrowheads="1"/>
          </p:cNvSpPr>
          <p:nvPr/>
        </p:nvSpPr>
        <p:spPr bwMode="auto">
          <a:xfrm>
            <a:off x="611560" y="1135063"/>
            <a:ext cx="8424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8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890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890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Расходы, которые будут осуществляться работодателем с последующим возмещением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1697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48" y="887524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Перечень документов, необходимых для назначения и выплаты пособий, определяется в соответствии: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053" y="1464437"/>
            <a:ext cx="8064500" cy="104616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1.</a:t>
            </a: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Федеральный закон РФ от 29.12.2006 № 255-ФЗ «Об обязательном социальном страховании на случай временной нетрудоспособности и в связи с материнством»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5053" y="2629050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2. Федеральный закон РФ от 24.07.1998 № 125-ФЗ «Об обязательном социальном страховании от несчастных случаев на производстве и профессиональных заболеваний»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2398" y="3787231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3. Постановление Правительства РФ от 15.06.2007 №375 «Об утверждении положения об особенностях порядка исчисления пособий…»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6480" y="37112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053" y="4926902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4</a:t>
            </a:r>
            <a:r>
              <a:rPr lang="ru-RU" altLang="ru-RU" sz="1600" b="1" dirty="0">
                <a:solidFill>
                  <a:srgbClr val="0070C0"/>
                </a:solidFill>
                <a:latin typeface="Verdana" pitchFamily="34" charset="0"/>
              </a:rPr>
              <a:t>. Приказ </a:t>
            </a:r>
            <a:r>
              <a:rPr lang="ru-RU" altLang="ru-RU" sz="1600" b="1" dirty="0" err="1">
                <a:solidFill>
                  <a:srgbClr val="0070C0"/>
                </a:solidFill>
                <a:latin typeface="Verdana" pitchFamily="34" charset="0"/>
              </a:rPr>
              <a:t>Минздравсоцразвития</a:t>
            </a:r>
            <a:r>
              <a:rPr lang="ru-RU" altLang="ru-RU" sz="1600" b="1" dirty="0">
                <a:solidFill>
                  <a:srgbClr val="0070C0"/>
                </a:solidFill>
                <a:latin typeface="Verdana" pitchFamily="34" charset="0"/>
              </a:rPr>
              <a:t> Россия от 23.12.2009 №1012н «Об утверждении порядка и условий назначения и выплаты государственных пособий гражданам, имеющим детей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»</a:t>
            </a:r>
            <a:endParaRPr lang="ru-RU" altLang="ru-RU" sz="1600" b="1" dirty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1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16" y="734424"/>
            <a:ext cx="8582884" cy="656047"/>
          </a:xfrm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ОСОБЕННОСТИ НАЗНАЧЕНИЯ И ВЫПЛАТЫ СТРАХОВОГО ОБЕСПЕЧЕНИЯ ПО ОСС НА СЛУЧАЙ ВРЕМЕННОЙ НЕТРУДОСПОСОБНОСТИ И В СВЯЗИ С МАТЕРИНСТВОМ</a:t>
            </a:r>
            <a:endParaRPr lang="ru-R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42900"/>
            <a:ext cx="9036496" cy="4504506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sz="428" dirty="0">
                <a:solidFill>
                  <a:schemeClr val="accent1"/>
                </a:solidFill>
              </a:rPr>
              <a:t>,</a:t>
            </a:r>
          </a:p>
        </p:txBody>
      </p:sp>
      <p:sp>
        <p:nvSpPr>
          <p:cNvPr id="5136" name="AutoShape 25"/>
          <p:cNvSpPr>
            <a:spLocks noChangeArrowheads="1"/>
          </p:cNvSpPr>
          <p:nvPr/>
        </p:nvSpPr>
        <p:spPr bwMode="auto">
          <a:xfrm>
            <a:off x="2705230" y="6129173"/>
            <a:ext cx="2430576" cy="502446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72" b="1" dirty="0">
                <a:latin typeface="Arial Narrow" panose="020B0606020202030204" pitchFamily="34" charset="0"/>
              </a:rPr>
              <a:t>Отделение ФСС РФ в течение 10 календ. дней принимает решение</a:t>
            </a:r>
          </a:p>
        </p:txBody>
      </p:sp>
      <p:sp>
        <p:nvSpPr>
          <p:cNvPr id="5137" name="AutoShape 26"/>
          <p:cNvSpPr>
            <a:spLocks noChangeArrowheads="1"/>
          </p:cNvSpPr>
          <p:nvPr/>
        </p:nvSpPr>
        <p:spPr bwMode="auto">
          <a:xfrm>
            <a:off x="3499597" y="4816503"/>
            <a:ext cx="2391455" cy="1170835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72" dirty="0">
                <a:latin typeface="Arial Narrow" panose="020B0606020202030204" pitchFamily="34" charset="0"/>
              </a:rPr>
              <a:t>С численностью свыше </a:t>
            </a:r>
            <a:r>
              <a:rPr lang="ru-RU" altLang="ru-RU" sz="1072" b="1" dirty="0">
                <a:latin typeface="Arial Narrow" panose="020B0606020202030204" pitchFamily="34" charset="0"/>
              </a:rPr>
              <a:t>25</a:t>
            </a:r>
            <a:r>
              <a:rPr lang="ru-RU" altLang="ru-RU" sz="1072" dirty="0">
                <a:latin typeface="Arial Narrow" panose="020B0606020202030204" pitchFamily="34" charset="0"/>
              </a:rPr>
              <a:t> человек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72" dirty="0">
                <a:latin typeface="Arial Narrow" panose="020B0606020202030204" pitchFamily="34" charset="0"/>
              </a:rPr>
              <a:t>Реестр в электронном виде предоставляет не позднее пяти календарных дней с даты подачи заявления застрахованным лицом</a:t>
            </a:r>
          </a:p>
        </p:txBody>
      </p:sp>
      <p:sp>
        <p:nvSpPr>
          <p:cNvPr id="5138" name="AutoShape 27"/>
          <p:cNvSpPr>
            <a:spLocks noChangeArrowheads="1"/>
          </p:cNvSpPr>
          <p:nvPr/>
        </p:nvSpPr>
        <p:spPr bwMode="auto">
          <a:xfrm>
            <a:off x="6353694" y="5201756"/>
            <a:ext cx="1350510" cy="656545"/>
          </a:xfrm>
          <a:prstGeom prst="flowChartProcess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9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72" dirty="0">
                <a:latin typeface="Arial Narrow" panose="020B0606020202030204" pitchFamily="34" charset="0"/>
              </a:rPr>
              <a:t>Заявления на возмещение расходов и документы</a:t>
            </a:r>
          </a:p>
        </p:txBody>
      </p:sp>
      <p:sp>
        <p:nvSpPr>
          <p:cNvPr id="5139" name="Line 29"/>
          <p:cNvSpPr>
            <a:spLocks noChangeShapeType="1"/>
          </p:cNvSpPr>
          <p:nvPr/>
        </p:nvSpPr>
        <p:spPr bwMode="auto">
          <a:xfrm>
            <a:off x="1897503" y="2191095"/>
            <a:ext cx="54394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40" name="Line 31"/>
          <p:cNvSpPr>
            <a:spLocks noChangeShapeType="1"/>
          </p:cNvSpPr>
          <p:nvPr/>
        </p:nvSpPr>
        <p:spPr bwMode="auto">
          <a:xfrm flipH="1">
            <a:off x="1871833" y="2187372"/>
            <a:ext cx="0" cy="1768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41" name="Line 32"/>
          <p:cNvSpPr>
            <a:spLocks noChangeShapeType="1"/>
          </p:cNvSpPr>
          <p:nvPr/>
        </p:nvSpPr>
        <p:spPr bwMode="auto">
          <a:xfrm>
            <a:off x="2758848" y="2232196"/>
            <a:ext cx="0" cy="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42" name="Line 33"/>
          <p:cNvSpPr>
            <a:spLocks noChangeShapeType="1"/>
          </p:cNvSpPr>
          <p:nvPr/>
        </p:nvSpPr>
        <p:spPr bwMode="auto">
          <a:xfrm>
            <a:off x="3838915" y="2270465"/>
            <a:ext cx="0" cy="773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43" name="Line 34"/>
          <p:cNvSpPr>
            <a:spLocks noChangeShapeType="1"/>
          </p:cNvSpPr>
          <p:nvPr/>
        </p:nvSpPr>
        <p:spPr bwMode="auto">
          <a:xfrm>
            <a:off x="4842442" y="2232196"/>
            <a:ext cx="0" cy="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44" name="Line 35"/>
          <p:cNvSpPr>
            <a:spLocks noChangeShapeType="1"/>
          </p:cNvSpPr>
          <p:nvPr/>
        </p:nvSpPr>
        <p:spPr bwMode="auto">
          <a:xfrm>
            <a:off x="5767728" y="2232194"/>
            <a:ext cx="0" cy="116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45" name="Line 36"/>
          <p:cNvSpPr>
            <a:spLocks noChangeShapeType="1"/>
          </p:cNvSpPr>
          <p:nvPr/>
        </p:nvSpPr>
        <p:spPr bwMode="auto">
          <a:xfrm>
            <a:off x="6539082" y="2309586"/>
            <a:ext cx="0" cy="391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46" name="Line 37"/>
          <p:cNvSpPr>
            <a:spLocks noChangeShapeType="1"/>
          </p:cNvSpPr>
          <p:nvPr/>
        </p:nvSpPr>
        <p:spPr bwMode="auto">
          <a:xfrm>
            <a:off x="7336958" y="2187372"/>
            <a:ext cx="4875" cy="182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47" name="Line 40"/>
          <p:cNvSpPr>
            <a:spLocks noChangeShapeType="1"/>
          </p:cNvSpPr>
          <p:nvPr/>
        </p:nvSpPr>
        <p:spPr bwMode="auto">
          <a:xfrm>
            <a:off x="3800646" y="2695917"/>
            <a:ext cx="0" cy="153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48" name="Line 41"/>
          <p:cNvSpPr>
            <a:spLocks noChangeShapeType="1"/>
          </p:cNvSpPr>
          <p:nvPr/>
        </p:nvSpPr>
        <p:spPr bwMode="auto">
          <a:xfrm>
            <a:off x="4842442" y="2695917"/>
            <a:ext cx="0" cy="153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49" name="Line 42"/>
          <p:cNvSpPr>
            <a:spLocks noChangeShapeType="1"/>
          </p:cNvSpPr>
          <p:nvPr/>
        </p:nvSpPr>
        <p:spPr bwMode="auto">
          <a:xfrm>
            <a:off x="5767728" y="2695917"/>
            <a:ext cx="0" cy="153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50" name="Line 43"/>
          <p:cNvSpPr>
            <a:spLocks noChangeShapeType="1"/>
          </p:cNvSpPr>
          <p:nvPr/>
        </p:nvSpPr>
        <p:spPr bwMode="auto">
          <a:xfrm>
            <a:off x="2913630" y="2695917"/>
            <a:ext cx="0" cy="153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51" name="Line 44"/>
          <p:cNvSpPr>
            <a:spLocks noChangeShapeType="1"/>
          </p:cNvSpPr>
          <p:nvPr/>
        </p:nvSpPr>
        <p:spPr bwMode="auto">
          <a:xfrm>
            <a:off x="1871833" y="3360225"/>
            <a:ext cx="771354" cy="231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52" name="Line 45"/>
          <p:cNvSpPr>
            <a:spLocks noChangeShapeType="1"/>
          </p:cNvSpPr>
          <p:nvPr/>
        </p:nvSpPr>
        <p:spPr bwMode="auto">
          <a:xfrm flipH="1">
            <a:off x="6192101" y="3407114"/>
            <a:ext cx="386103" cy="193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53" name="Line 46"/>
          <p:cNvSpPr>
            <a:spLocks noChangeShapeType="1"/>
          </p:cNvSpPr>
          <p:nvPr/>
        </p:nvSpPr>
        <p:spPr bwMode="auto">
          <a:xfrm flipH="1">
            <a:off x="6220097" y="3430938"/>
            <a:ext cx="1080918" cy="246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54" name="Line 56"/>
          <p:cNvSpPr>
            <a:spLocks noChangeShapeType="1"/>
          </p:cNvSpPr>
          <p:nvPr/>
        </p:nvSpPr>
        <p:spPr bwMode="auto">
          <a:xfrm>
            <a:off x="7886191" y="3771954"/>
            <a:ext cx="1070" cy="7949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55" name="Line 58"/>
          <p:cNvSpPr>
            <a:spLocks noChangeShapeType="1"/>
          </p:cNvSpPr>
          <p:nvPr/>
        </p:nvSpPr>
        <p:spPr bwMode="auto">
          <a:xfrm flipH="1" flipV="1">
            <a:off x="6192099" y="3754094"/>
            <a:ext cx="1683138" cy="20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57" name="Line 61"/>
          <p:cNvSpPr>
            <a:spLocks noChangeShapeType="1"/>
          </p:cNvSpPr>
          <p:nvPr/>
        </p:nvSpPr>
        <p:spPr bwMode="auto">
          <a:xfrm>
            <a:off x="6230372" y="4555996"/>
            <a:ext cx="2704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58" name="Line 62"/>
          <p:cNvSpPr>
            <a:spLocks noChangeShapeType="1"/>
          </p:cNvSpPr>
          <p:nvPr/>
        </p:nvSpPr>
        <p:spPr bwMode="auto">
          <a:xfrm>
            <a:off x="7705165" y="4563767"/>
            <a:ext cx="19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59" name="Line 63"/>
          <p:cNvSpPr>
            <a:spLocks noChangeShapeType="1"/>
          </p:cNvSpPr>
          <p:nvPr/>
        </p:nvSpPr>
        <p:spPr bwMode="auto">
          <a:xfrm>
            <a:off x="2257085" y="4046425"/>
            <a:ext cx="0" cy="153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60" name="Line 64"/>
          <p:cNvSpPr>
            <a:spLocks noChangeShapeType="1"/>
          </p:cNvSpPr>
          <p:nvPr/>
        </p:nvSpPr>
        <p:spPr bwMode="auto">
          <a:xfrm>
            <a:off x="4533730" y="4046424"/>
            <a:ext cx="0" cy="115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61" name="Line 75"/>
          <p:cNvSpPr>
            <a:spLocks noChangeShapeType="1"/>
          </p:cNvSpPr>
          <p:nvPr/>
        </p:nvSpPr>
        <p:spPr bwMode="auto">
          <a:xfrm>
            <a:off x="1292678" y="3638480"/>
            <a:ext cx="0" cy="2700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62" name="Line 76"/>
          <p:cNvSpPr>
            <a:spLocks noChangeShapeType="1"/>
          </p:cNvSpPr>
          <p:nvPr/>
        </p:nvSpPr>
        <p:spPr bwMode="auto">
          <a:xfrm>
            <a:off x="1292679" y="3630666"/>
            <a:ext cx="13887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63" name="AutoShape 81"/>
          <p:cNvSpPr>
            <a:spLocks noChangeArrowheads="1"/>
          </p:cNvSpPr>
          <p:nvPr/>
        </p:nvSpPr>
        <p:spPr bwMode="auto">
          <a:xfrm>
            <a:off x="1516435" y="6185808"/>
            <a:ext cx="1038526" cy="426335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72" dirty="0"/>
              <a:t>выплачивает</a:t>
            </a:r>
          </a:p>
        </p:txBody>
      </p:sp>
      <p:sp>
        <p:nvSpPr>
          <p:cNvPr id="5164" name="AutoShape 82"/>
          <p:cNvSpPr>
            <a:spLocks noChangeArrowheads="1"/>
          </p:cNvSpPr>
          <p:nvPr/>
        </p:nvSpPr>
        <p:spPr bwMode="auto">
          <a:xfrm>
            <a:off x="6817299" y="6185808"/>
            <a:ext cx="926136" cy="394076"/>
          </a:xfrm>
          <a:prstGeom prst="flowChartProcess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9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72"/>
              <a:t>возмещает</a:t>
            </a:r>
          </a:p>
        </p:txBody>
      </p:sp>
      <p:sp>
        <p:nvSpPr>
          <p:cNvPr id="5165" name="Line 84"/>
          <p:cNvSpPr>
            <a:spLocks noChangeShapeType="1"/>
          </p:cNvSpPr>
          <p:nvPr/>
        </p:nvSpPr>
        <p:spPr bwMode="auto">
          <a:xfrm>
            <a:off x="1292679" y="6346464"/>
            <a:ext cx="2321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66" name="Line 86"/>
          <p:cNvSpPr>
            <a:spLocks noChangeShapeType="1"/>
          </p:cNvSpPr>
          <p:nvPr/>
        </p:nvSpPr>
        <p:spPr bwMode="auto">
          <a:xfrm>
            <a:off x="7754796" y="6369103"/>
            <a:ext cx="965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67" name="Line 87"/>
          <p:cNvSpPr>
            <a:spLocks noChangeShapeType="1"/>
          </p:cNvSpPr>
          <p:nvPr/>
        </p:nvSpPr>
        <p:spPr bwMode="auto">
          <a:xfrm>
            <a:off x="7869071" y="4743131"/>
            <a:ext cx="0" cy="16299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68" name="Line 90"/>
          <p:cNvSpPr>
            <a:spLocks noChangeShapeType="1"/>
          </p:cNvSpPr>
          <p:nvPr/>
        </p:nvSpPr>
        <p:spPr bwMode="auto">
          <a:xfrm>
            <a:off x="4533730" y="2010821"/>
            <a:ext cx="0" cy="1765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69" name="Line 91"/>
          <p:cNvSpPr>
            <a:spLocks noChangeShapeType="1"/>
          </p:cNvSpPr>
          <p:nvPr/>
        </p:nvSpPr>
        <p:spPr bwMode="auto">
          <a:xfrm>
            <a:off x="4301558" y="3120289"/>
            <a:ext cx="0" cy="154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70" name="Line 92"/>
          <p:cNvSpPr>
            <a:spLocks noChangeShapeType="1"/>
          </p:cNvSpPr>
          <p:nvPr/>
        </p:nvSpPr>
        <p:spPr bwMode="auto">
          <a:xfrm>
            <a:off x="4301558" y="3660322"/>
            <a:ext cx="0" cy="115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71" name="Text Box 93"/>
          <p:cNvSpPr txBox="1">
            <a:spLocks noChangeArrowheads="1"/>
          </p:cNvSpPr>
          <p:nvPr/>
        </p:nvSpPr>
        <p:spPr bwMode="auto">
          <a:xfrm>
            <a:off x="5690339" y="5550865"/>
            <a:ext cx="810475" cy="2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39"/>
          </a:p>
        </p:txBody>
      </p:sp>
      <p:sp>
        <p:nvSpPr>
          <p:cNvPr id="5172" name="Rectangle 94"/>
          <p:cNvSpPr>
            <a:spLocks noChangeArrowheads="1"/>
          </p:cNvSpPr>
          <p:nvPr/>
        </p:nvSpPr>
        <p:spPr bwMode="auto">
          <a:xfrm>
            <a:off x="5213195" y="6148649"/>
            <a:ext cx="1466170" cy="46349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65" b="1" dirty="0">
                <a:latin typeface="Arial Narrow" panose="020B0606020202030204" pitchFamily="34" charset="0"/>
              </a:rPr>
              <a:t>Отделение ФСС РФ</a:t>
            </a:r>
            <a:r>
              <a:rPr lang="ru-RU" altLang="ru-RU" sz="858" b="1" dirty="0">
                <a:latin typeface="Arial Narrow" panose="020B0606020202030204" pitchFamily="34" charset="0"/>
              </a:rPr>
              <a:t> </a:t>
            </a:r>
            <a:r>
              <a:rPr lang="ru-RU" altLang="ru-RU" sz="965" b="1" dirty="0">
                <a:latin typeface="Arial Narrow" panose="020B0606020202030204" pitchFamily="34" charset="0"/>
              </a:rPr>
              <a:t>принимает</a:t>
            </a:r>
            <a:r>
              <a:rPr lang="ru-RU" altLang="ru-RU" sz="858" b="1" dirty="0">
                <a:latin typeface="Arial Narrow" panose="020B0606020202030204" pitchFamily="34" charset="0"/>
              </a:rPr>
              <a:t> </a:t>
            </a:r>
            <a:r>
              <a:rPr lang="ru-RU" altLang="ru-RU" sz="965" b="1" dirty="0">
                <a:latin typeface="Arial Narrow" panose="020B0606020202030204" pitchFamily="34" charset="0"/>
              </a:rPr>
              <a:t>решение</a:t>
            </a:r>
            <a:r>
              <a:rPr lang="ru-RU" altLang="ru-RU" sz="858" b="1" dirty="0">
                <a:latin typeface="Arial Narrow" panose="020B0606020202030204" pitchFamily="34" charset="0"/>
              </a:rPr>
              <a:t> </a:t>
            </a:r>
            <a:r>
              <a:rPr lang="ru-RU" altLang="ru-RU" sz="965" b="1" dirty="0">
                <a:latin typeface="Arial Narrow" panose="020B0606020202030204" pitchFamily="34" charset="0"/>
              </a:rPr>
              <a:t>в течение 10 раб. дней</a:t>
            </a:r>
          </a:p>
        </p:txBody>
      </p:sp>
      <p:sp>
        <p:nvSpPr>
          <p:cNvPr id="5173" name="Line 99"/>
          <p:cNvSpPr>
            <a:spLocks noChangeShapeType="1"/>
          </p:cNvSpPr>
          <p:nvPr/>
        </p:nvSpPr>
        <p:spPr bwMode="auto">
          <a:xfrm flipH="1">
            <a:off x="2574421" y="6369103"/>
            <a:ext cx="1156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74" name="Line 100"/>
          <p:cNvSpPr>
            <a:spLocks noChangeShapeType="1"/>
          </p:cNvSpPr>
          <p:nvPr/>
        </p:nvSpPr>
        <p:spPr bwMode="auto">
          <a:xfrm>
            <a:off x="2553899" y="526483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75" name="Line 101"/>
          <p:cNvSpPr>
            <a:spLocks noChangeShapeType="1"/>
          </p:cNvSpPr>
          <p:nvPr/>
        </p:nvSpPr>
        <p:spPr bwMode="auto">
          <a:xfrm>
            <a:off x="3142696" y="6022125"/>
            <a:ext cx="264262" cy="460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76" name="Line 102"/>
          <p:cNvSpPr>
            <a:spLocks noChangeShapeType="1"/>
          </p:cNvSpPr>
          <p:nvPr/>
        </p:nvSpPr>
        <p:spPr bwMode="auto">
          <a:xfrm>
            <a:off x="4649391" y="5949791"/>
            <a:ext cx="0" cy="153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77" name="Line 103"/>
          <p:cNvSpPr>
            <a:spLocks noChangeShapeType="1"/>
          </p:cNvSpPr>
          <p:nvPr/>
        </p:nvSpPr>
        <p:spPr bwMode="auto">
          <a:xfrm flipH="1">
            <a:off x="6220097" y="5868193"/>
            <a:ext cx="358106" cy="2609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78" name="Line 104"/>
          <p:cNvSpPr>
            <a:spLocks noChangeShapeType="1"/>
          </p:cNvSpPr>
          <p:nvPr/>
        </p:nvSpPr>
        <p:spPr bwMode="auto">
          <a:xfrm>
            <a:off x="6114711" y="4753024"/>
            <a:ext cx="509237" cy="429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80" name="Line 106"/>
          <p:cNvSpPr>
            <a:spLocks noChangeShapeType="1"/>
          </p:cNvSpPr>
          <p:nvPr/>
        </p:nvSpPr>
        <p:spPr bwMode="auto">
          <a:xfrm flipH="1" flipV="1">
            <a:off x="6114711" y="4046425"/>
            <a:ext cx="386103" cy="153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81" name="Line 108"/>
          <p:cNvSpPr>
            <a:spLocks noChangeShapeType="1"/>
          </p:cNvSpPr>
          <p:nvPr/>
        </p:nvSpPr>
        <p:spPr bwMode="auto">
          <a:xfrm>
            <a:off x="6663369" y="6362088"/>
            <a:ext cx="1539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68" name="AutoShape 11"/>
          <p:cNvSpPr>
            <a:spLocks noChangeArrowheads="1"/>
          </p:cNvSpPr>
          <p:nvPr/>
        </p:nvSpPr>
        <p:spPr bwMode="auto">
          <a:xfrm>
            <a:off x="6305596" y="2410649"/>
            <a:ext cx="601981" cy="957230"/>
          </a:xfrm>
          <a:prstGeom prst="flowChartProcess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9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Arial Narrow" panose="020B0606020202030204" pitchFamily="34" charset="0"/>
              </a:rPr>
              <a:t>Погребение</a:t>
            </a:r>
            <a:endParaRPr lang="ru-RU" altLang="ru-RU" sz="1200" dirty="0">
              <a:latin typeface="Arial Narrow" panose="020B0606020202030204" pitchFamily="34" charset="0"/>
            </a:endParaRPr>
          </a:p>
        </p:txBody>
      </p:sp>
      <p:sp>
        <p:nvSpPr>
          <p:cNvPr id="69" name="AutoShape 12"/>
          <p:cNvSpPr>
            <a:spLocks noChangeArrowheads="1"/>
          </p:cNvSpPr>
          <p:nvPr/>
        </p:nvSpPr>
        <p:spPr bwMode="auto">
          <a:xfrm>
            <a:off x="6976645" y="2394522"/>
            <a:ext cx="909546" cy="1001731"/>
          </a:xfrm>
          <a:prstGeom prst="flowChartProcess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9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4 дня по уходу за детьми -инвалидами</a:t>
            </a:r>
          </a:p>
        </p:txBody>
      </p:sp>
      <p:sp>
        <p:nvSpPr>
          <p:cNvPr id="70" name="AutoShape 13"/>
          <p:cNvSpPr>
            <a:spLocks noChangeArrowheads="1"/>
          </p:cNvSpPr>
          <p:nvPr/>
        </p:nvSpPr>
        <p:spPr bwMode="auto">
          <a:xfrm>
            <a:off x="2678057" y="3416907"/>
            <a:ext cx="3510642" cy="365657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Застрахованное лицо</a:t>
            </a:r>
          </a:p>
        </p:txBody>
      </p:sp>
      <p:sp>
        <p:nvSpPr>
          <p:cNvPr id="71" name="AutoShape 14"/>
          <p:cNvSpPr>
            <a:spLocks noChangeArrowheads="1"/>
          </p:cNvSpPr>
          <p:nvPr/>
        </p:nvSpPr>
        <p:spPr bwMode="auto">
          <a:xfrm>
            <a:off x="1350934" y="3895766"/>
            <a:ext cx="6403862" cy="418551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72" dirty="0">
                <a:latin typeface="Arial Narrow" panose="020B0606020202030204" pitchFamily="34" charset="0"/>
              </a:rPr>
              <a:t>не позднее 6 месяцев со дня окончания страхового случая подает заявление и предоставляет необходимые документы для назначения и выплаты пособий </a:t>
            </a:r>
            <a:r>
              <a:rPr lang="ru-RU" altLang="ru-RU" sz="1072" dirty="0" smtClean="0">
                <a:latin typeface="Arial Narrow" panose="020B0606020202030204" pitchFamily="34" charset="0"/>
              </a:rPr>
              <a:t> по месту работы</a:t>
            </a:r>
            <a:endParaRPr lang="ru-RU" altLang="ru-RU" sz="1072" dirty="0">
              <a:latin typeface="Arial Narrow" panose="020B0606020202030204" pitchFamily="34" charset="0"/>
            </a:endParaRPr>
          </a:p>
        </p:txBody>
      </p:sp>
      <p:sp>
        <p:nvSpPr>
          <p:cNvPr id="72" name="AutoShape 23"/>
          <p:cNvSpPr>
            <a:spLocks noChangeArrowheads="1"/>
          </p:cNvSpPr>
          <p:nvPr/>
        </p:nvSpPr>
        <p:spPr bwMode="auto">
          <a:xfrm>
            <a:off x="1416004" y="4449962"/>
            <a:ext cx="4860301" cy="293170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</a:t>
            </a: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auto">
          <a:xfrm>
            <a:off x="2543176" y="1464202"/>
            <a:ext cx="4108508" cy="528863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случаи</a:t>
            </a:r>
          </a:p>
        </p:txBody>
      </p:sp>
      <p:sp>
        <p:nvSpPr>
          <p:cNvPr id="74" name="AutoShape 5"/>
          <p:cNvSpPr>
            <a:spLocks noChangeArrowheads="1"/>
          </p:cNvSpPr>
          <p:nvPr/>
        </p:nvSpPr>
        <p:spPr bwMode="auto">
          <a:xfrm>
            <a:off x="1435563" y="2394949"/>
            <a:ext cx="952500" cy="961561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72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Временная  нетрудоспособность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39" dirty="0"/>
              <a:t> </a:t>
            </a:r>
          </a:p>
        </p:txBody>
      </p:sp>
      <p:sp>
        <p:nvSpPr>
          <p:cNvPr id="75" name="AutoShape 7"/>
          <p:cNvSpPr>
            <a:spLocks noChangeArrowheads="1"/>
          </p:cNvSpPr>
          <p:nvPr/>
        </p:nvSpPr>
        <p:spPr bwMode="auto">
          <a:xfrm>
            <a:off x="4500909" y="2394948"/>
            <a:ext cx="883105" cy="961561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Рождение ребенка</a:t>
            </a:r>
          </a:p>
        </p:txBody>
      </p:sp>
      <p:sp>
        <p:nvSpPr>
          <p:cNvPr id="76" name="AutoShape 8"/>
          <p:cNvSpPr>
            <a:spLocks noChangeArrowheads="1"/>
          </p:cNvSpPr>
          <p:nvPr/>
        </p:nvSpPr>
        <p:spPr bwMode="auto">
          <a:xfrm>
            <a:off x="2474398" y="2385145"/>
            <a:ext cx="800249" cy="961561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Беременность и роды</a:t>
            </a:r>
          </a:p>
        </p:txBody>
      </p:sp>
      <p:sp>
        <p:nvSpPr>
          <p:cNvPr id="77" name="AutoShape 9"/>
          <p:cNvSpPr>
            <a:spLocks noChangeArrowheads="1"/>
          </p:cNvSpPr>
          <p:nvPr/>
        </p:nvSpPr>
        <p:spPr bwMode="auto">
          <a:xfrm>
            <a:off x="3360982" y="2385145"/>
            <a:ext cx="1017535" cy="961561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Постановка на учет в ранние сроки беременности </a:t>
            </a:r>
          </a:p>
        </p:txBody>
      </p:sp>
      <p:sp>
        <p:nvSpPr>
          <p:cNvPr id="78" name="AutoShape 10"/>
          <p:cNvSpPr>
            <a:spLocks noChangeArrowheads="1"/>
          </p:cNvSpPr>
          <p:nvPr/>
        </p:nvSpPr>
        <p:spPr bwMode="auto">
          <a:xfrm>
            <a:off x="5447119" y="2394949"/>
            <a:ext cx="784534" cy="961561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Уход за ребенком</a:t>
            </a:r>
          </a:p>
        </p:txBody>
      </p:sp>
      <p:sp>
        <p:nvSpPr>
          <p:cNvPr id="5135" name="AutoShape 24"/>
          <p:cNvSpPr>
            <a:spLocks noChangeArrowheads="1"/>
          </p:cNvSpPr>
          <p:nvPr/>
        </p:nvSpPr>
        <p:spPr bwMode="auto">
          <a:xfrm>
            <a:off x="1407568" y="4857298"/>
            <a:ext cx="1890542" cy="1129350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72" dirty="0">
                <a:latin typeface="Arial Narrow" panose="020B0606020202030204" pitchFamily="34" charset="0"/>
              </a:rPr>
              <a:t>Заявления и документы с описью предоставляет не позднее</a:t>
            </a:r>
            <a:r>
              <a:rPr lang="ru-RU" altLang="ru-RU" sz="1072" b="1" dirty="0">
                <a:latin typeface="Arial Narrow" panose="020B0606020202030204" pitchFamily="34" charset="0"/>
              </a:rPr>
              <a:t> 5</a:t>
            </a:r>
            <a:r>
              <a:rPr lang="ru-RU" altLang="ru-RU" sz="1072" dirty="0">
                <a:latin typeface="Arial Narrow" panose="020B0606020202030204" pitchFamily="34" charset="0"/>
              </a:rPr>
              <a:t> календарных дней с даты подачи заявления застрахованным лицом</a:t>
            </a:r>
          </a:p>
        </p:txBody>
      </p:sp>
      <p:sp>
        <p:nvSpPr>
          <p:cNvPr id="63" name="Line 104"/>
          <p:cNvSpPr>
            <a:spLocks noChangeShapeType="1"/>
          </p:cNvSpPr>
          <p:nvPr/>
        </p:nvSpPr>
        <p:spPr bwMode="auto">
          <a:xfrm flipH="1" flipV="1">
            <a:off x="6307760" y="4743130"/>
            <a:ext cx="1543561" cy="11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5156" name="AutoShape 59"/>
          <p:cNvSpPr>
            <a:spLocks noChangeArrowheads="1"/>
          </p:cNvSpPr>
          <p:nvPr/>
        </p:nvSpPr>
        <p:spPr bwMode="auto">
          <a:xfrm>
            <a:off x="6537585" y="4484272"/>
            <a:ext cx="1157458" cy="270442"/>
          </a:xfrm>
          <a:prstGeom prst="flowChartProcess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9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72" dirty="0">
                <a:latin typeface="Arial Narrow" panose="020B0606020202030204" pitchFamily="34" charset="0"/>
              </a:rPr>
              <a:t>выплачивает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58216" y="15393"/>
            <a:ext cx="7568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5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16" descr="C:\Users\Irina\Desktop\Прямые выплаты\Картинки для презентаций\cobranding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2" y="1152444"/>
            <a:ext cx="1471506" cy="117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50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91" y="843867"/>
            <a:ext cx="9144000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Приказом ФСС РФ от 24.11.2017 г. № 578 «Об утверждении форм документов, применяемых для выплаты…» утверждены следующие формы документов:</a:t>
            </a:r>
            <a:endParaRPr lang="ru-RU" altLang="ru-RU" sz="16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238" y="1844675"/>
            <a:ext cx="8899525" cy="522194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1. Форма заявления о выплате (перерасчете) пособия (оплате отпуска)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№1)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2. Форма описи заявлений и документов, необходимых для назначения и выплаты застрахованным лицам соответствующих видов пособий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№2)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3. Форма заявления о возмещении расходов на выплату пособия по временной нетрудоспособности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№3)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4. Форма извещения о представлении недостающих документов или сведений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№4)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5. Форма решения об отказе в назначении и выплате пособия по временной нетрудоспособности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№5)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6. Форма заявления о возмещении расходов на выплату социального пособия на погребение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№6)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7. Форма заявления о возмещении расходов на оплату четырех дополнительных выходных дней одному из родителей (опекуну, попечителю) для ухода за детьми-инвалидами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№7)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8. Форма заявления о возмещении стоимости гарантированного перечня услуг по погребению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№8)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9. Форма решения об отказе в рассмотрении документов 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№9)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10. Форма справки – расчета размера оплаты отпуска (сверх ежегодно оплачиваемого отпуска) на весь период лечения и проезда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№10)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.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08050"/>
            <a:ext cx="9144000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Приказом ФСС РФ от 24.11.2017г. № 579 «Об утверждении форм реестров сведений, необходимых для назначения и выплаты соответствующего вида пособия, и порядков их заполнения» утверждены формы реестров:</a:t>
            </a:r>
            <a:endParaRPr lang="ru-RU" altLang="ru-RU" sz="16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16445590"/>
              </p:ext>
            </p:extLst>
          </p:nvPr>
        </p:nvGraphicFramePr>
        <p:xfrm>
          <a:off x="107505" y="1844824"/>
          <a:ext cx="8899026" cy="495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-1660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81075"/>
            <a:ext cx="9144000" cy="7572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91385" tIns="45695" rIns="91385" bIns="45695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ru-RU" altLang="ru-RU" sz="1700" b="1" dirty="0" smtClean="0">
                <a:solidFill>
                  <a:srgbClr val="C00000"/>
                </a:solidFill>
                <a:latin typeface="Verdana" pitchFamily="34" charset="0"/>
              </a:rPr>
              <a:t>Порядок обращения за выплатами и алгоритм действий субъектов обязательного социального страхования</a:t>
            </a:r>
          </a:p>
          <a:p>
            <a:pPr algn="ctr">
              <a:lnSpc>
                <a:spcPct val="110000"/>
              </a:lnSpc>
              <a:defRPr/>
            </a:pPr>
            <a:endParaRPr lang="ru-RU" altLang="ru-RU" sz="17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0" y="5157788"/>
            <a:ext cx="57943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500" dirty="0">
                <a:solidFill>
                  <a:srgbClr val="0070C0"/>
                </a:solidFill>
                <a:latin typeface="Minion Pro Cond" pitchFamily="18" charset="0"/>
              </a:rPr>
              <a:t>!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00013" y="5556250"/>
            <a:ext cx="9151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buClr>
                <a:srgbClr val="E46C0A"/>
              </a:buClr>
              <a:buSzPct val="75000"/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Verdana" panose="020B0604030504040204" pitchFamily="34" charset="0"/>
              </a:rPr>
              <a:t>Для выплаты</a:t>
            </a:r>
            <a:r>
              <a:rPr lang="ru-RU" altLang="ru-RU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600" dirty="0">
                <a:solidFill>
                  <a:srgbClr val="C00000"/>
                </a:solidFill>
                <a:latin typeface="Verdana" panose="020B0604030504040204" pitchFamily="34" charset="0"/>
              </a:rPr>
              <a:t>пособия по временной нетрудоспособности в связи с несчастным случаем на </a:t>
            </a:r>
            <a:r>
              <a:rPr lang="ru-RU" altLang="ru-RU" sz="16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производстве и </a:t>
            </a:r>
            <a:r>
              <a:rPr lang="ru-RU" altLang="ru-RU" sz="1600" dirty="0">
                <a:solidFill>
                  <a:srgbClr val="C00000"/>
                </a:solidFill>
                <a:latin typeface="Verdana" panose="020B0604030504040204" pitchFamily="34" charset="0"/>
              </a:rPr>
              <a:t>оплаты отпуска пострадавшему представляются </a:t>
            </a:r>
            <a:r>
              <a:rPr lang="ru-RU" altLang="ru-RU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только комплекты документов с описью на бумажном </a:t>
            </a:r>
            <a:r>
              <a:rPr lang="ru-RU" altLang="ru-RU" sz="16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носителе, </a:t>
            </a:r>
            <a:r>
              <a:rPr lang="ru-RU" altLang="ru-RU" sz="1600" b="1" u="sng" dirty="0" smtClean="0">
                <a:solidFill>
                  <a:srgbClr val="C00000"/>
                </a:solidFill>
                <a:latin typeface="Verdana" panose="020B0604030504040204" pitchFamily="34" charset="0"/>
              </a:rPr>
              <a:t>электронные </a:t>
            </a:r>
            <a:r>
              <a:rPr lang="ru-RU" altLang="ru-RU" sz="1600" b="1" u="sng" dirty="0">
                <a:solidFill>
                  <a:srgbClr val="C00000"/>
                </a:solidFill>
                <a:latin typeface="Verdana" panose="020B0604030504040204" pitchFamily="34" charset="0"/>
              </a:rPr>
              <a:t>реестры не предусмотрены. 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319346335"/>
              </p:ext>
            </p:extLst>
          </p:nvPr>
        </p:nvGraphicFramePr>
        <p:xfrm>
          <a:off x="0" y="1844824"/>
          <a:ext cx="9144000" cy="361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33409"/>
            <a:ext cx="69204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6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9140"/>
            <a:ext cx="9144000" cy="5907066"/>
          </a:xfrm>
          <a:prstGeom prst="rect">
            <a:avLst/>
          </a:prstGeom>
          <a:noFill/>
        </p:spPr>
      </p:pic>
      <p:pic>
        <p:nvPicPr>
          <p:cNvPr id="4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8216" y="15393"/>
            <a:ext cx="7568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63" y="864297"/>
            <a:ext cx="8629650" cy="2630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13" y="3707704"/>
            <a:ext cx="8610600" cy="2646612"/>
          </a:xfrm>
          <a:prstGeom prst="rect">
            <a:avLst/>
          </a:prstGeom>
        </p:spPr>
      </p:pic>
      <p:pic>
        <p:nvPicPr>
          <p:cNvPr id="4" name="Picture 2" descr="D:\Gorshkova_AA\Desktop\fss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8216" y="15393"/>
            <a:ext cx="7568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2492896"/>
            <a:ext cx="8640960" cy="4125232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Порядок выдачи и заполнения листка нетрудоспособности регламентирован приказом Министерства здравоохранения и социального развития Российской Федерации от 29.06.2011 № 624н </a:t>
            </a:r>
            <a:r>
              <a:rPr lang="ru-RU" altLang="ru-RU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(коды причин нетрудоспособности, родственных связей, о нарушении режима указаны в п. 58 Порядка);</a:t>
            </a:r>
          </a:p>
          <a:p>
            <a:pPr>
              <a:lnSpc>
                <a:spcPct val="107000"/>
              </a:lnSpc>
            </a:pPr>
            <a:endParaRPr lang="ru-RU" altLang="ru-RU" i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Перечень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уважительных причин пропуска срока обращения за пособием по временной нетрудоспособности, по беременности и родам, ежемесячным пособием по уходу за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ребенком«, утвержден Приказом </a:t>
            </a:r>
            <a:r>
              <a:rPr lang="ru-RU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Минздравсоцразвития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РФ от 31.01.2007 N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74 (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ред. от 05.10.2009)</a:t>
            </a:r>
          </a:p>
          <a:p>
            <a:endParaRPr lang="ru-RU" dirty="0"/>
          </a:p>
          <a:p>
            <a:pPr>
              <a:lnSpc>
                <a:spcPct val="107000"/>
              </a:lnSpc>
            </a:pPr>
            <a:endParaRPr lang="ru-RU" alt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-1660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814388"/>
            <a:ext cx="8280920" cy="1678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Заполнение Реестра </a:t>
            </a:r>
            <a:r>
              <a:rPr lang="ru-R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сведений, необходимых для назначения и выплаты пособий по временной нетрудоспособности, по беременности и родам, единовременного пособия женщинам, вставшим на учет в медицинских учреждениях в ранние сроки </a:t>
            </a:r>
            <a:r>
              <a:rPr lang="ru-RU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беременности осуществляется в соответствии с листком нетрудоспособности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Развернутая стрелка 40992"/>
          <p:cNvSpPr/>
          <p:nvPr/>
        </p:nvSpPr>
        <p:spPr>
          <a:xfrm rot="10800000">
            <a:off x="678365" y="2846312"/>
            <a:ext cx="2862550" cy="16771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221" name="Group 4"/>
          <p:cNvGrpSpPr>
            <a:grpSpLocks/>
          </p:cNvGrpSpPr>
          <p:nvPr/>
        </p:nvGrpSpPr>
        <p:grpSpPr bwMode="auto">
          <a:xfrm>
            <a:off x="-19050" y="0"/>
            <a:ext cx="9163050" cy="6864350"/>
            <a:chOff x="-12" y="0"/>
            <a:chExt cx="5772" cy="4324"/>
          </a:xfrm>
        </p:grpSpPr>
        <p:grpSp>
          <p:nvGrpSpPr>
            <p:cNvPr id="9237" name="Rectangle 3"/>
            <p:cNvGrpSpPr>
              <a:grpSpLocks/>
            </p:cNvGrpSpPr>
            <p:nvPr/>
          </p:nvGrpSpPr>
          <p:grpSpPr bwMode="auto">
            <a:xfrm>
              <a:off x="0" y="0"/>
              <a:ext cx="235" cy="4324"/>
              <a:chOff x="-8" y="0"/>
              <a:chExt cx="235" cy="4324"/>
            </a:xfrm>
          </p:grpSpPr>
          <p:pic>
            <p:nvPicPr>
              <p:cNvPr id="9249" name="Rectangl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" y="0"/>
                <a:ext cx="235" cy="4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0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-5" y="4"/>
                <a:ext cx="227" cy="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239" name="Rectangle 3"/>
            <p:cNvGrpSpPr>
              <a:grpSpLocks/>
            </p:cNvGrpSpPr>
            <p:nvPr/>
          </p:nvGrpSpPr>
          <p:grpSpPr bwMode="auto">
            <a:xfrm>
              <a:off x="-12" y="0"/>
              <a:ext cx="5772" cy="235"/>
              <a:chOff x="-8" y="-8"/>
              <a:chExt cx="5772" cy="235"/>
            </a:xfrm>
          </p:grpSpPr>
          <p:pic>
            <p:nvPicPr>
              <p:cNvPr id="9247" name="Rectangle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" y="-8"/>
                <a:ext cx="577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8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2764" y="-2774"/>
                <a:ext cx="227" cy="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922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68" y="3708195"/>
            <a:ext cx="1176617" cy="119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280606" y="4962042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FF"/>
                </a:solidFill>
              </a:rPr>
              <a:t>ЛПУ</a:t>
            </a:r>
          </a:p>
        </p:txBody>
      </p:sp>
      <p:sp>
        <p:nvSpPr>
          <p:cNvPr id="9224" name="TextBox 6"/>
          <p:cNvSpPr txBox="1">
            <a:spLocks noChangeArrowheads="1"/>
          </p:cNvSpPr>
          <p:nvPr/>
        </p:nvSpPr>
        <p:spPr bwMode="auto">
          <a:xfrm rot="-5400000">
            <a:off x="-1244618" y="2636775"/>
            <a:ext cx="2822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ЛН либо ЭЛН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429821" y="2468578"/>
            <a:ext cx="1679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FF"/>
                </a:solidFill>
              </a:rPr>
              <a:t>Застрахованное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FF"/>
                </a:solidFill>
              </a:rPr>
              <a:t>лицо</a:t>
            </a:r>
          </a:p>
        </p:txBody>
      </p:sp>
      <p:sp>
        <p:nvSpPr>
          <p:cNvPr id="9227" name="TextBox 14"/>
          <p:cNvSpPr txBox="1">
            <a:spLocks noChangeArrowheads="1"/>
          </p:cNvSpPr>
          <p:nvPr/>
        </p:nvSpPr>
        <p:spPr bwMode="auto">
          <a:xfrm>
            <a:off x="2871903" y="2564566"/>
            <a:ext cx="14346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FF"/>
                </a:solidFill>
              </a:rPr>
              <a:t>Работодатель</a:t>
            </a:r>
          </a:p>
        </p:txBody>
      </p:sp>
      <p:sp>
        <p:nvSpPr>
          <p:cNvPr id="9228" name="TextBox 17"/>
          <p:cNvSpPr txBox="1">
            <a:spLocks noChangeArrowheads="1"/>
          </p:cNvSpPr>
          <p:nvPr/>
        </p:nvSpPr>
        <p:spPr bwMode="auto">
          <a:xfrm>
            <a:off x="1497078" y="1804916"/>
            <a:ext cx="1985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ЛН, заявление, документы</a:t>
            </a:r>
            <a:endParaRPr lang="ru-RU" altLang="ru-RU" sz="1800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1570206" y="1996346"/>
            <a:ext cx="284648" cy="119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230" name="TextBox 40988"/>
          <p:cNvSpPr txBox="1">
            <a:spLocks noChangeArrowheads="1"/>
          </p:cNvSpPr>
          <p:nvPr/>
        </p:nvSpPr>
        <p:spPr bwMode="auto">
          <a:xfrm>
            <a:off x="4508909" y="2214793"/>
            <a:ext cx="4628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</a:rPr>
              <a:t>2. Выплачивает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 i="1" dirty="0" smtClean="0">
                <a:solidFill>
                  <a:srgbClr val="0000FF"/>
                </a:solidFill>
              </a:rPr>
              <a:t>(в ближайший после назначения пособий день, установленный для выплаты заработной платы)</a:t>
            </a:r>
            <a:endParaRPr lang="ru-RU" altLang="ru-RU" sz="1300" i="1" dirty="0">
              <a:solidFill>
                <a:srgbClr val="0000FF"/>
              </a:solidFill>
            </a:endParaRPr>
          </a:p>
        </p:txBody>
      </p:sp>
      <p:sp>
        <p:nvSpPr>
          <p:cNvPr id="9233" name="TextBox 40997"/>
          <p:cNvSpPr txBox="1">
            <a:spLocks noChangeArrowheads="1"/>
          </p:cNvSpPr>
          <p:nvPr/>
        </p:nvSpPr>
        <p:spPr bwMode="auto">
          <a:xfrm>
            <a:off x="3680335" y="3829245"/>
            <a:ext cx="3642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FF3300"/>
                </a:solidFill>
              </a:rPr>
              <a:t>3. Представляет Расчет с отражением произведенных расходов</a:t>
            </a:r>
          </a:p>
        </p:txBody>
      </p:sp>
      <p:sp>
        <p:nvSpPr>
          <p:cNvPr id="40999" name="Стрелка углом 40998"/>
          <p:cNvSpPr/>
          <p:nvPr/>
        </p:nvSpPr>
        <p:spPr>
          <a:xfrm>
            <a:off x="414259" y="2041067"/>
            <a:ext cx="154170" cy="15607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35" name="TextBox 41002"/>
          <p:cNvSpPr txBox="1">
            <a:spLocks noChangeArrowheads="1"/>
          </p:cNvSpPr>
          <p:nvPr/>
        </p:nvSpPr>
        <p:spPr bwMode="auto">
          <a:xfrm>
            <a:off x="3650852" y="4402801"/>
            <a:ext cx="3469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FF3300"/>
                </a:solidFill>
              </a:rPr>
              <a:t>4. Заявление и документы на возмещение расходов</a:t>
            </a:r>
            <a:endParaRPr lang="ru-RU" altLang="ru-RU" sz="1400" b="1" dirty="0">
              <a:solidFill>
                <a:srgbClr val="FF3300"/>
              </a:solidFill>
            </a:endParaRPr>
          </a:p>
        </p:txBody>
      </p:sp>
      <p:sp>
        <p:nvSpPr>
          <p:cNvPr id="9236" name="TextBox 3"/>
          <p:cNvSpPr txBox="1">
            <a:spLocks noChangeArrowheads="1"/>
          </p:cNvSpPr>
          <p:nvPr/>
        </p:nvSpPr>
        <p:spPr bwMode="auto">
          <a:xfrm>
            <a:off x="103876" y="695950"/>
            <a:ext cx="90337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выплаты пособий </a:t>
            </a:r>
            <a:endParaRPr lang="ru-RU" altLang="ru-RU" sz="20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применении «зачетного механизма</a:t>
            </a:r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(до 01.07.2020)</a:t>
            </a:r>
            <a:endParaRPr lang="ru-RU" altLang="ru-RU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Picture 2" descr="D:\Gorshkova_AA\Desktop\fss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040" y="24607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691680" y="6085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4" y="1362089"/>
            <a:ext cx="1384801" cy="117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69" y="1492150"/>
            <a:ext cx="1441296" cy="11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Стрелка вправо 38"/>
          <p:cNvSpPr/>
          <p:nvPr/>
        </p:nvSpPr>
        <p:spPr>
          <a:xfrm>
            <a:off x="4142732" y="1996346"/>
            <a:ext cx="327589" cy="162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4483293" y="1517100"/>
            <a:ext cx="465435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 algn="ctr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400" b="1" dirty="0" smtClean="0">
                <a:solidFill>
                  <a:srgbClr val="FF0000"/>
                </a:solidFill>
              </a:rPr>
              <a:t>Начисляет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200" i="1" dirty="0" smtClean="0">
                <a:solidFill>
                  <a:srgbClr val="0000FF"/>
                </a:solidFill>
              </a:rPr>
              <a:t>(в течение 10 календарных дней со дня обращения застрахованного лица за его назначением)</a:t>
            </a:r>
            <a:endParaRPr lang="ru-RU" altLang="ru-RU" sz="1800" i="1" dirty="0">
              <a:solidFill>
                <a:srgbClr val="0000FF"/>
              </a:solidFill>
            </a:endParaRPr>
          </a:p>
        </p:txBody>
      </p:sp>
      <p:pic>
        <p:nvPicPr>
          <p:cNvPr id="41" name="Picture 2" descr="D:\Gorshkova_AA\Desktop\презентация прямые выплаты 2\ПВ\фсс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97" y="3095319"/>
            <a:ext cx="1870590" cy="18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0997"/>
          <p:cNvSpPr txBox="1">
            <a:spLocks noChangeArrowheads="1"/>
          </p:cNvSpPr>
          <p:nvPr/>
        </p:nvSpPr>
        <p:spPr bwMode="auto">
          <a:xfrm>
            <a:off x="351336" y="5970848"/>
            <a:ext cx="8786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Уплата </a:t>
            </a:r>
            <a:r>
              <a:rPr lang="ru-RU" altLang="ru-RU" sz="2000" b="1" dirty="0">
                <a:solidFill>
                  <a:srgbClr val="FF0000"/>
                </a:solidFill>
              </a:rPr>
              <a:t>страховых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взносов по </a:t>
            </a:r>
            <a:r>
              <a:rPr lang="ru-RU" altLang="ru-RU" sz="2000" b="1" dirty="0">
                <a:solidFill>
                  <a:srgbClr val="FF0000"/>
                </a:solidFill>
              </a:rPr>
              <a:t>двум видам ОСС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(</a:t>
            </a:r>
            <a:r>
              <a:rPr lang="ru-RU" altLang="ru-RU" sz="2000" b="1" dirty="0">
                <a:solidFill>
                  <a:srgbClr val="FF0000"/>
                </a:solidFill>
              </a:rPr>
              <a:t>с учетом переплаты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или </a:t>
            </a:r>
            <a:r>
              <a:rPr lang="ru-RU" altLang="ru-RU" sz="2000" b="1" dirty="0">
                <a:solidFill>
                  <a:srgbClr val="FF0000"/>
                </a:solidFill>
              </a:rPr>
              <a:t>перерасхода)</a:t>
            </a:r>
          </a:p>
        </p:txBody>
      </p:sp>
      <p:sp>
        <p:nvSpPr>
          <p:cNvPr id="44" name="Стрелка вправо 43"/>
          <p:cNvSpPr/>
          <p:nvPr/>
        </p:nvSpPr>
        <p:spPr>
          <a:xfrm rot="5400000" flipV="1">
            <a:off x="3397816" y="3326924"/>
            <a:ext cx="915023" cy="129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TextBox 41002"/>
          <p:cNvSpPr txBox="1">
            <a:spLocks noChangeArrowheads="1"/>
          </p:cNvSpPr>
          <p:nvPr/>
        </p:nvSpPr>
        <p:spPr bwMode="auto">
          <a:xfrm>
            <a:off x="3650852" y="5315379"/>
            <a:ext cx="4199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FF3300"/>
                </a:solidFill>
              </a:rPr>
              <a:t>5. Перерасход </a:t>
            </a:r>
            <a:r>
              <a:rPr lang="ru-RU" altLang="ru-RU" sz="1400" b="1" dirty="0">
                <a:solidFill>
                  <a:srgbClr val="FF3300"/>
                </a:solidFill>
              </a:rPr>
              <a:t>или переплата </a:t>
            </a:r>
            <a:r>
              <a:rPr lang="ru-RU" altLang="ru-RU" sz="1400" b="1" dirty="0" smtClean="0">
                <a:solidFill>
                  <a:srgbClr val="FF3300"/>
                </a:solidFill>
              </a:rPr>
              <a:t>возвращается </a:t>
            </a:r>
            <a:r>
              <a:rPr lang="ru-RU" altLang="ru-RU" sz="1400" b="1" dirty="0">
                <a:solidFill>
                  <a:srgbClr val="FF3300"/>
                </a:solidFill>
              </a:rPr>
              <a:t>на л/с </a:t>
            </a:r>
            <a:r>
              <a:rPr lang="ru-RU" altLang="ru-RU" sz="1400" b="1" dirty="0" smtClean="0">
                <a:solidFill>
                  <a:srgbClr val="FF3300"/>
                </a:solidFill>
              </a:rPr>
              <a:t>работодателя</a:t>
            </a:r>
            <a:endParaRPr lang="ru-RU" altLang="ru-RU" sz="1400" b="1" dirty="0">
              <a:solidFill>
                <a:srgbClr val="FF3300"/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7242788" y="4471608"/>
            <a:ext cx="327589" cy="162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9" name="Развернутая стрелка 48"/>
          <p:cNvSpPr/>
          <p:nvPr/>
        </p:nvSpPr>
        <p:spPr>
          <a:xfrm rot="10800000">
            <a:off x="3590045" y="4986865"/>
            <a:ext cx="4913069" cy="19626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16200000" flipV="1">
            <a:off x="2606448" y="3906278"/>
            <a:ext cx="2064186" cy="96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08050"/>
            <a:ext cx="9144000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Приказом ФСС РФ от 24.11.2017г. № 579 «Об утверждении форм реестров сведений, необходимых для назначения и выплаты соответствующего вида пособия, и порядков их заполнения»</a:t>
            </a:r>
            <a:endParaRPr lang="ru-RU" altLang="ru-RU" sz="16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77752445"/>
              </p:ext>
            </p:extLst>
          </p:nvPr>
        </p:nvGraphicFramePr>
        <p:xfrm>
          <a:off x="107505" y="1844824"/>
          <a:ext cx="8899026" cy="495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-1660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2203" y="969016"/>
            <a:ext cx="9036496" cy="6258316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Устаревшие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паспортные данные (20 и 45 лет)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ФИО застрахованного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Указаны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чужие реквизиты для перечисления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указывается причина нетрудоспособности(графа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19).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проставляется через запятую код, дополнительный код, а также код изменения – в случае изменения причины временной нетрудоспособности, указанный в соответствующих ячейках листка нетрудоспособности.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</a:p>
          <a:p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«01» – заболевание,  «02» – травма;  «03» - карантин;  «05» – отпуск по беременности и родам,</a:t>
            </a:r>
          </a:p>
          <a:p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«09» – уход за больным членом семьи; «13» – ребенок инвалид и т.д.</a:t>
            </a:r>
          </a:p>
          <a:p>
            <a:endParaRPr lang="ru-RU" alt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заполняется графа 25 «Заключение бюро МСЭ» – </a:t>
            </a:r>
            <a:r>
              <a:rPr lang="ru-RU" alt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проставляется значение «да» – если есть группа инвалидности получателя пособия по временной нетрудоспособности. В иных случаях – проставляется прочерк.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заполняется графа 28 «Нарушение режима» - </a:t>
            </a:r>
            <a:r>
              <a:rPr lang="ru-RU" alt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проставляется код, число, месяц и год, указанные соответственно в строках «Отметки о нарушении режима» и «Дата листка нетрудоспособности». </a:t>
            </a:r>
            <a:r>
              <a:rPr lang="ru-RU" altLang="ru-RU" sz="1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наличии уважительных причин </a:t>
            </a:r>
            <a:r>
              <a:rPr lang="ru-RU" alt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 скобках дополнительно указывается уважительная причина и документ, ее подтверждающий. В иных случаях – проставляется прочерк</a:t>
            </a:r>
            <a:endParaRPr lang="ru-RU" alt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altLang="ru-RU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A7CD85-035F-498D-81EB-88611C3F4840}"/>
              </a:ext>
            </a:extLst>
          </p:cNvPr>
          <p:cNvSpPr/>
          <p:nvPr/>
        </p:nvSpPr>
        <p:spPr>
          <a:xfrm>
            <a:off x="1256741" y="440531"/>
            <a:ext cx="7535102" cy="1300010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ru-RU" sz="2000" b="1" dirty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Ошибки при заполнении персональных данных </a:t>
            </a:r>
            <a:r>
              <a:rPr lang="ru-RU" sz="2000" b="1" dirty="0" smtClean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получателя в </a:t>
            </a: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Реестрах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сведений, необходимых для назначения и выплаты пособий </a:t>
            </a:r>
            <a:r>
              <a:rPr lang="ru-RU" sz="2000" b="1" dirty="0" smtClean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ln w="3175">
                <a:noFill/>
                <a:miter lim="800000"/>
              </a:ln>
              <a:solidFill>
                <a:srgbClr val="C00000"/>
              </a:solidFill>
              <a:effectLst>
                <a:glow rad="863600">
                  <a:schemeClr val="bg1">
                    <a:alpha val="16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-1660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2203" y="969016"/>
            <a:ext cx="9036496" cy="5904373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заполняется графа 32 </a:t>
            </a: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«Условия исчисления пособий»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проставляется код (при необходимости несколько кодов).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«43» </a:t>
            </a: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получатель пособия имеет право на льготы при назначении и исчислении пособия( граждане, подвергшиеся радиации вследствие аварии на ПО «Маяк», катастрофы на Чернобыльской АЭС, ядерных испытаний на Семипалатинском полигоне); </a:t>
            </a: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«45» – если получатель пособия имеет группу инвалидности; </a:t>
            </a: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«47» – если заболевание или травма у получателя наступили в течение 30 календарных дней после прекращения работы по трудовому договору;</a:t>
            </a: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48» - при уважительной причине нарушения режима;</a:t>
            </a: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«49» – в случае, если продолжительность заболевания превышает 4 мес. подряд;</a:t>
            </a: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«50» – в </a:t>
            </a: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случае, если продолжительность заболевания превышает </a:t>
            </a:r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мес. в календарном году и т.д.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графе «Ставка» указано меньше 1, а в графе «Условия исчисления пособий» не указан код «51» (</a:t>
            </a:r>
            <a:r>
              <a:rPr lang="ru-RU" alt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 условиях неполного рабочего времени);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оплаты указывается с учетом 3-х дней, оплата за которые осуществляется работодателем.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A7CD85-035F-498D-81EB-88611C3F4840}"/>
              </a:ext>
            </a:extLst>
          </p:cNvPr>
          <p:cNvSpPr/>
          <p:nvPr/>
        </p:nvSpPr>
        <p:spPr>
          <a:xfrm>
            <a:off x="1256741" y="440531"/>
            <a:ext cx="7535102" cy="1300010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ru-RU" sz="2000" b="1" dirty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Ошибки при заполнении персональных данных </a:t>
            </a:r>
            <a:r>
              <a:rPr lang="ru-RU" sz="2000" b="1" dirty="0" smtClean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получателя в </a:t>
            </a: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Реестрах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сведений, необходимых для назначения и выплаты пособий </a:t>
            </a:r>
            <a:r>
              <a:rPr lang="ru-RU" sz="2000" b="1" dirty="0" smtClean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90000"/>
              </a:lnSpc>
            </a:pPr>
            <a:endParaRPr lang="ru-RU" sz="2000" b="1" dirty="0">
              <a:ln w="3175">
                <a:noFill/>
                <a:miter lim="800000"/>
              </a:ln>
              <a:solidFill>
                <a:srgbClr val="C00000"/>
              </a:solidFill>
              <a:effectLst>
                <a:glow rad="863600">
                  <a:schemeClr val="bg1">
                    <a:alpha val="16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-1660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948267"/>
            <a:ext cx="8596147" cy="937643"/>
          </a:xfr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Ошибки </a:t>
            </a:r>
            <a:r>
              <a:rPr lang="ru-RU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 пособиям по уходу </a:t>
            </a:r>
            <a:r>
              <a:rPr lang="ru-RU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 </a:t>
            </a:r>
            <a:r>
              <a:rPr lang="ru-RU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больным членом семьи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996859"/>
            <a:ext cx="8928992" cy="415498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указано отчество ребёнка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указана родственная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связь (столб.20) – </a:t>
            </a:r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указывается фамилия и инициалы больного члена семьи, за которым осуществляется уход, его возраст, родственные связи, в соответствии с листком нетрудоспособности. </a:t>
            </a: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«38» – мать,</a:t>
            </a: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«39» – отец,</a:t>
            </a: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«40» – опекун,</a:t>
            </a: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«41» – попечитель,</a:t>
            </a:r>
          </a:p>
          <a:p>
            <a:r>
              <a:rPr lang="ru-RU" alt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«42» – иной родственник, фактически осуществляющий уход за больным членом семьи</a:t>
            </a:r>
            <a:endParaRPr lang="ru-RU" alt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(лет/месяцев) – количество месяцев указывается только по уходу за ребёнком до 1 года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расчёте по уходу за больным членом семьи 3 дня относят за счёт работодателя</a:t>
            </a:r>
          </a:p>
        </p:txBody>
      </p:sp>
      <p:pic>
        <p:nvPicPr>
          <p:cNvPr id="4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-1660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A7CD85-035F-498D-81EB-88611C3F4840}"/>
              </a:ext>
            </a:extLst>
          </p:cNvPr>
          <p:cNvSpPr/>
          <p:nvPr/>
        </p:nvSpPr>
        <p:spPr>
          <a:xfrm>
            <a:off x="1256741" y="440531"/>
            <a:ext cx="7535102" cy="1300010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ru-RU" sz="2000" b="1" dirty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Ошибки при заполнении персональных данных </a:t>
            </a:r>
            <a:r>
              <a:rPr lang="ru-RU" sz="2000" b="1" dirty="0" smtClean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получателя в </a:t>
            </a: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Реестрах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сведений, необходимых для назначения и выплаты пособий </a:t>
            </a:r>
            <a:r>
              <a:rPr lang="ru-RU" sz="2000" b="1" dirty="0" smtClean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ln w="3175">
                <a:noFill/>
                <a:miter lim="800000"/>
              </a:ln>
              <a:solidFill>
                <a:srgbClr val="C00000"/>
              </a:solidFill>
              <a:effectLst>
                <a:glow rad="863600">
                  <a:schemeClr val="bg1">
                    <a:alpha val="16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19" y="980728"/>
            <a:ext cx="9252519" cy="1287148"/>
          </a:xfr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z="2000" b="1" dirty="0" smtClean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Ошибки </a:t>
            </a:r>
            <a:r>
              <a:rPr lang="ru-RU" sz="2000" b="1" dirty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 заполнении персональных данных получателя в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Реестрах сведений, необходимых для назначения и выплаты пособий </a:t>
            </a:r>
            <a:r>
              <a:rPr lang="ru-RU" sz="2000" b="1" dirty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br>
              <a:rPr lang="ru-RU" sz="2000" b="1" dirty="0">
                <a:ln w="3175">
                  <a:noFill/>
                  <a:miter lim="800000"/>
                </a:ln>
                <a:solidFill>
                  <a:srgbClr val="C00000"/>
                </a:solidFill>
                <a:effectLst>
                  <a:glow rad="863600">
                    <a:schemeClr val="bg1">
                      <a:alpha val="1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Ошибки по пособиям  по беременности и родам:</a:t>
            </a:r>
            <a:endParaRPr lang="ru-RU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89976" y="2590755"/>
            <a:ext cx="813967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исключаемые периоды использованы не в полном объёме,  что приводит к уменьшению среднедневного размера пособия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alt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исключаемые периоды использованы не обосновано, что приводит к необоснованному увеличению среднедневного размера пособия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alt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произведена замена лет, которая не ведёт к увеличению размера пособия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alt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произведена замена лет без оснований</a:t>
            </a:r>
          </a:p>
        </p:txBody>
      </p:sp>
      <p:pic>
        <p:nvPicPr>
          <p:cNvPr id="4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67226"/>
            <a:ext cx="6919560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60185"/>
            <a:ext cx="8244408" cy="863815"/>
          </a:xfr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Ошибки, допускаемые при заполнении Реестра </a:t>
            </a:r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сведений, необходимых для назначения и выплаты ежемесячного пособия по уходу за ребенком </a:t>
            </a:r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6267" y="1694407"/>
            <a:ext cx="8850079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отсутствуют сведения о неполучении пособия от второго родителя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окончания отпуска не включён день исполнения ребёнку 1,5 лет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исключаемые периоды использованы не в полном объёме, что приводит к уменьшению среднедневного размера пособия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исключаемые периоды использованы не обосновано, что приводит к необоснованному увеличению среднедневного размера пособия (переплаты)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указывать фактический фонд оплаты труда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непредставление сведении (несвоевременное представление) о преждевременном выходе получателя пособий из отпуска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неверно указана очерёдность рождения детей </a:t>
            </a:r>
            <a:endParaRPr lang="en-US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n-US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указании очередности рождения больше 1 не стоит отметка о наличии документов на другого (других) детей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осуществлении одновременного ухода за несколькими детьми не стоит соответствующая отметка и не указан среднемесячный заработок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-1660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67" y="-22289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597" y="805223"/>
            <a:ext cx="9144000" cy="584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Подготовка и отправка в региональное отделение Фонда реестра сведений о выплате пособий застрахованным в электронном виде</a:t>
            </a:r>
            <a:endParaRPr lang="ru-R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520825" y="2463800"/>
            <a:ext cx="2160588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57738" y="2420938"/>
            <a:ext cx="177006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488" name="Группа 81"/>
          <p:cNvGrpSpPr>
            <a:grpSpLocks/>
          </p:cNvGrpSpPr>
          <p:nvPr/>
        </p:nvGrpSpPr>
        <p:grpSpPr bwMode="auto">
          <a:xfrm>
            <a:off x="292805" y="1805844"/>
            <a:ext cx="8715646" cy="2908117"/>
            <a:chOff x="31830" y="1636620"/>
            <a:chExt cx="8715234" cy="2908040"/>
          </a:xfrm>
        </p:grpSpPr>
        <p:pic>
          <p:nvPicPr>
            <p:cNvPr id="20496" name="Рисунок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54" y="2032286"/>
              <a:ext cx="1008112" cy="102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Рисунок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206" y="2079572"/>
              <a:ext cx="1228579" cy="954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Прямоугольник 5"/>
            <p:cNvSpPr>
              <a:spLocks noChangeArrowheads="1"/>
            </p:cNvSpPr>
            <p:nvPr/>
          </p:nvSpPr>
          <p:spPr bwMode="auto">
            <a:xfrm>
              <a:off x="31830" y="1638513"/>
              <a:ext cx="16561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РАБОТОДАТЕЛЬ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(страхователь)</a:t>
              </a:r>
            </a:p>
          </p:txBody>
        </p:sp>
        <p:sp>
          <p:nvSpPr>
            <p:cNvPr id="20499" name="Прямоугольник 6"/>
            <p:cNvSpPr>
              <a:spLocks noChangeArrowheads="1"/>
            </p:cNvSpPr>
            <p:nvPr/>
          </p:nvSpPr>
          <p:spPr bwMode="auto">
            <a:xfrm>
              <a:off x="3247609" y="1636620"/>
              <a:ext cx="17099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электронный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реестр сведений</a:t>
              </a:r>
              <a:endParaRPr lang="ru-RU" altLang="ru-RU" sz="1200">
                <a:solidFill>
                  <a:srgbClr val="0070C0"/>
                </a:solidFill>
              </a:endParaRPr>
            </a:p>
          </p:txBody>
        </p:sp>
        <p:grpSp>
          <p:nvGrpSpPr>
            <p:cNvPr id="20500" name="Группа 44"/>
            <p:cNvGrpSpPr>
              <a:grpSpLocks/>
            </p:cNvGrpSpPr>
            <p:nvPr/>
          </p:nvGrpSpPr>
          <p:grpSpPr bwMode="auto">
            <a:xfrm>
              <a:off x="3563888" y="2822764"/>
              <a:ext cx="5183176" cy="1721896"/>
              <a:chOff x="1606994" y="2764879"/>
              <a:chExt cx="5183176" cy="1721896"/>
            </a:xfrm>
          </p:grpSpPr>
          <p:pic>
            <p:nvPicPr>
              <p:cNvPr id="20513" name="Рисунок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651" y="2764879"/>
                <a:ext cx="1444214" cy="1444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4" name="Рисунок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4865" y="3175603"/>
                <a:ext cx="752613" cy="75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5" name="Picture 2" descr="D:\Gorshkova_AA\Desktop\fss_logo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613" y="3212976"/>
                <a:ext cx="1024960" cy="852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6" name="TextBox 8"/>
              <p:cNvSpPr txBox="1">
                <a:spLocks noChangeArrowheads="1"/>
              </p:cNvSpPr>
              <p:nvPr/>
            </p:nvSpPr>
            <p:spPr bwMode="auto">
              <a:xfrm>
                <a:off x="1606994" y="4055888"/>
                <a:ext cx="160219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АРМ подготовки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расчетов ФСС </a:t>
                </a:r>
              </a:p>
            </p:txBody>
          </p:sp>
          <p:pic>
            <p:nvPicPr>
              <p:cNvPr id="20517" name="Рисунок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3212976"/>
                <a:ext cx="772640" cy="772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8" name="Прямоугольник 13"/>
              <p:cNvSpPr>
                <a:spLocks noChangeArrowheads="1"/>
              </p:cNvSpPr>
              <p:nvPr/>
            </p:nvSpPr>
            <p:spPr bwMode="auto">
              <a:xfrm>
                <a:off x="3536215" y="4015633"/>
                <a:ext cx="13773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1С, СБиС,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 Контур и т.д.</a:t>
                </a:r>
                <a:endParaRPr lang="ru-RU" altLang="ru-RU" sz="1200" b="1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519" name="Рисунок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9014" y="3182681"/>
                <a:ext cx="832952" cy="832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20" name="Прямоугольник 15"/>
              <p:cNvSpPr>
                <a:spLocks noChangeArrowheads="1"/>
              </p:cNvSpPr>
              <p:nvPr/>
            </p:nvSpPr>
            <p:spPr bwMode="auto">
              <a:xfrm>
                <a:off x="5380810" y="4025110"/>
                <a:ext cx="14093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Собственные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программы</a:t>
                </a: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607227" y="3109045"/>
                <a:ext cx="5125796" cy="1377914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0501" name="TextBox 62"/>
            <p:cNvSpPr txBox="1">
              <a:spLocks noChangeArrowheads="1"/>
            </p:cNvSpPr>
            <p:nvPr/>
          </p:nvSpPr>
          <p:spPr bwMode="auto">
            <a:xfrm>
              <a:off x="1412647" y="2463802"/>
              <a:ext cx="1593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подготавливает</a:t>
              </a:r>
            </a:p>
          </p:txBody>
        </p:sp>
        <p:sp>
          <p:nvSpPr>
            <p:cNvPr id="20502" name="TextBox 63"/>
            <p:cNvSpPr txBox="1">
              <a:spLocks noChangeArrowheads="1"/>
            </p:cNvSpPr>
            <p:nvPr/>
          </p:nvSpPr>
          <p:spPr bwMode="auto">
            <a:xfrm>
              <a:off x="4885463" y="2420888"/>
              <a:ext cx="1186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с помощью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70253" y="3370124"/>
              <a:ext cx="185729" cy="276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flipH="1">
            <a:off x="6510338" y="2387600"/>
            <a:ext cx="12700" cy="661988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51391" y="-51517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487" y="5009902"/>
            <a:ext cx="8214940" cy="683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Реестр данных, передаваемых страхователем в ФСС РФ, представлен в виде файла формата </a:t>
            </a:r>
            <a:r>
              <a:rPr lang="en-US" dirty="0" smtClean="0"/>
              <a:t>XML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825030" y="5781638"/>
            <a:ext cx="319088" cy="198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56869" y="6020095"/>
            <a:ext cx="8214940" cy="683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одному из представленных вариантов взаимодействия: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5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597" y="805223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Варианты взаимодействия при создании Реестра сведений</a:t>
            </a:r>
            <a:endParaRPr lang="ru-R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0484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32" y="5296105"/>
            <a:ext cx="6858836" cy="15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18"/>
          <p:cNvSpPr>
            <a:spLocks noChangeArrowheads="1"/>
          </p:cNvSpPr>
          <p:nvPr/>
        </p:nvSpPr>
        <p:spPr bwMode="auto">
          <a:xfrm>
            <a:off x="3556011" y="5386519"/>
            <a:ext cx="39387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70C0"/>
                </a:solidFill>
                <a:latin typeface="Verdana" panose="020B0604030504040204" pitchFamily="34" charset="0"/>
              </a:rPr>
              <a:t>шлюз </a:t>
            </a:r>
            <a:r>
              <a:rPr lang="ru-RU" altLang="ru-RU" sz="12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приема документов </a:t>
            </a:r>
            <a:r>
              <a:rPr lang="ru-RU" altLang="ru-RU" sz="1200" b="1" dirty="0">
                <a:solidFill>
                  <a:srgbClr val="0070C0"/>
                </a:solidFill>
                <a:latin typeface="Verdana" panose="020B0604030504040204" pitchFamily="34" charset="0"/>
              </a:rPr>
              <a:t>с </a:t>
            </a:r>
            <a:r>
              <a:rPr lang="ru-RU" altLang="ru-RU" sz="12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ЭЦП </a:t>
            </a:r>
            <a:r>
              <a:rPr lang="ru-RU" altLang="ru-RU" sz="11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- </a:t>
            </a:r>
            <a:endParaRPr lang="ru-RU" altLang="ru-RU" sz="1100" b="1" dirty="0">
              <a:solidFill>
                <a:srgbClr val="0070C0"/>
              </a:solidFill>
            </a:endParaRPr>
          </a:p>
        </p:txBody>
      </p:sp>
      <p:grpSp>
        <p:nvGrpSpPr>
          <p:cNvPr id="20488" name="Группа 81"/>
          <p:cNvGrpSpPr>
            <a:grpSpLocks/>
          </p:cNvGrpSpPr>
          <p:nvPr/>
        </p:nvGrpSpPr>
        <p:grpSpPr bwMode="auto">
          <a:xfrm>
            <a:off x="150125" y="1034208"/>
            <a:ext cx="8814363" cy="4600787"/>
            <a:chOff x="770253" y="2822764"/>
            <a:chExt cx="7976811" cy="4600665"/>
          </a:xfrm>
        </p:grpSpPr>
        <p:grpSp>
          <p:nvGrpSpPr>
            <p:cNvPr id="20500" name="Группа 44"/>
            <p:cNvGrpSpPr>
              <a:grpSpLocks/>
            </p:cNvGrpSpPr>
            <p:nvPr/>
          </p:nvGrpSpPr>
          <p:grpSpPr bwMode="auto">
            <a:xfrm>
              <a:off x="3563888" y="2822764"/>
              <a:ext cx="5183176" cy="1722079"/>
              <a:chOff x="1606994" y="2764879"/>
              <a:chExt cx="5183176" cy="1722079"/>
            </a:xfrm>
          </p:grpSpPr>
          <p:pic>
            <p:nvPicPr>
              <p:cNvPr id="205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651" y="2764879"/>
                <a:ext cx="1444214" cy="1444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4" name="Рисунок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4865" y="3175603"/>
                <a:ext cx="752613" cy="75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5" name="Picture 2" descr="D:\Gorshkova_AA\Desktop\fss_logo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613" y="3212976"/>
                <a:ext cx="1024960" cy="852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6" name="TextBox 8"/>
              <p:cNvSpPr txBox="1">
                <a:spLocks noChangeArrowheads="1"/>
              </p:cNvSpPr>
              <p:nvPr/>
            </p:nvSpPr>
            <p:spPr bwMode="auto">
              <a:xfrm>
                <a:off x="1606994" y="4055888"/>
                <a:ext cx="160219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АРМ подготовки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расчетов ФСС </a:t>
                </a:r>
              </a:p>
            </p:txBody>
          </p:sp>
          <p:pic>
            <p:nvPicPr>
              <p:cNvPr id="20517" name="Рисунок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3212976"/>
                <a:ext cx="772640" cy="772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8" name="Прямоугольник 13"/>
              <p:cNvSpPr>
                <a:spLocks noChangeArrowheads="1"/>
              </p:cNvSpPr>
              <p:nvPr/>
            </p:nvSpPr>
            <p:spPr bwMode="auto">
              <a:xfrm>
                <a:off x="3536215" y="4015633"/>
                <a:ext cx="13773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1С, СБиС,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 Контур и т.д.</a:t>
                </a:r>
                <a:endParaRPr lang="ru-RU" altLang="ru-RU" sz="1200" b="1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519" name="Рисунок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9014" y="3182681"/>
                <a:ext cx="832952" cy="832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20" name="Прямоугольник 15"/>
              <p:cNvSpPr>
                <a:spLocks noChangeArrowheads="1"/>
              </p:cNvSpPr>
              <p:nvPr/>
            </p:nvSpPr>
            <p:spPr bwMode="auto">
              <a:xfrm>
                <a:off x="5380810" y="4025110"/>
                <a:ext cx="14093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Собственные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программы</a:t>
                </a: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607227" y="3109045"/>
                <a:ext cx="5125795" cy="1377913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0503" name="TextBox 65"/>
            <p:cNvSpPr txBox="1">
              <a:spLocks noChangeArrowheads="1"/>
            </p:cNvSpPr>
            <p:nvPr/>
          </p:nvSpPr>
          <p:spPr bwMode="auto">
            <a:xfrm>
              <a:off x="3457853" y="6173870"/>
              <a:ext cx="11945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отправляет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70253" y="3370124"/>
              <a:ext cx="185729" cy="276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518608" y="7115462"/>
              <a:ext cx="1271527" cy="307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docs.fss.ru</a:t>
              </a:r>
              <a:endPara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51391" y="-51517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0" y="1202850"/>
            <a:ext cx="2598873" cy="2226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1. Создание реестра при помощи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578528" y="1882325"/>
            <a:ext cx="4187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130614" y="3331077"/>
            <a:ext cx="484632" cy="178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83068" y="3569600"/>
            <a:ext cx="5781420" cy="1431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Подписание реестра ЭЦП при помощи программного обеспечения ФСС РФ – АРМ ФСС, АРМ страхователя (либо иное программное обеспечение, соответствующее спецификации, утвержденной Фондом социального страхования РФ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6166429" y="5113169"/>
            <a:ext cx="484632" cy="161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54303" y="3003658"/>
            <a:ext cx="5152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C00000"/>
                </a:solidFill>
              </a:rPr>
              <a:t>http</a:t>
            </a:r>
            <a:r>
              <a:rPr lang="ru-RU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://</a:t>
            </a:r>
            <a:r>
              <a:rPr lang="en-US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www.fss.ru</a:t>
            </a:r>
            <a:r>
              <a:rPr lang="ru-RU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sz="1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ru</a:t>
            </a:r>
            <a:r>
              <a:rPr lang="ru-RU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fund</a:t>
            </a:r>
            <a:r>
              <a:rPr lang="ru-RU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download</a:t>
            </a:r>
            <a:r>
              <a:rPr lang="ru-RU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index.shtm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l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3779911" y="2873924"/>
            <a:ext cx="484632" cy="181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 bwMode="auto">
          <a:xfrm>
            <a:off x="3465983" y="5776586"/>
            <a:ext cx="5474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4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Шифрование файла и его передача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4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Просмотр квитанций по переданным данным </a:t>
            </a:r>
            <a:endParaRPr lang="ru-RU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9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59790" y="820009"/>
            <a:ext cx="6624736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Программа «Подготовка расчетов для ФСС»(альтернативный вариант)</a:t>
            </a:r>
            <a:endParaRPr lang="ru-R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1391" y="-51517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1841292"/>
            <a:ext cx="7776864" cy="36039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Функции программы: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Заполнение расчетов «Форма 4-ФСС»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Печать расчетов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Выгрузка расчетов в файлы </a:t>
            </a:r>
            <a:r>
              <a:rPr lang="en-US" b="1" dirty="0" smtClean="0">
                <a:solidFill>
                  <a:srgbClr val="002060"/>
                </a:solidFill>
              </a:rPr>
              <a:t>XML </a:t>
            </a:r>
            <a:r>
              <a:rPr lang="ru-RU" b="1" dirty="0" smtClean="0">
                <a:solidFill>
                  <a:srgbClr val="002060"/>
                </a:solidFill>
              </a:rPr>
              <a:t>их передача через шлюз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Просмотр квитанций по переданным расчетам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Формирование электронных реестров для выплат пособий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Включает в себя программу «Подписание и шифрование электронных документов»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1315322"/>
            <a:ext cx="5152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http</a:t>
            </a:r>
            <a:r>
              <a:rPr lang="ru-RU" b="1" dirty="0">
                <a:solidFill>
                  <a:srgbClr val="C00000"/>
                </a:solidFill>
                <a:sym typeface="Wingdings" panose="05000000000000000000" pitchFamily="2" charset="2"/>
              </a:rPr>
              <a:t>://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www.fss.ru</a:t>
            </a:r>
            <a:r>
              <a:rPr lang="ru-RU" b="1" dirty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b="1" dirty="0" err="1">
                <a:solidFill>
                  <a:srgbClr val="C00000"/>
                </a:solidFill>
                <a:sym typeface="Wingdings" panose="05000000000000000000" pitchFamily="2" charset="2"/>
              </a:rPr>
              <a:t>ru</a:t>
            </a:r>
            <a:r>
              <a:rPr lang="ru-RU" b="1" dirty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fund</a:t>
            </a:r>
            <a:r>
              <a:rPr lang="ru-RU" b="1" dirty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download</a:t>
            </a:r>
            <a:r>
              <a:rPr lang="ru-RU" b="1" dirty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index.shtml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597" y="805223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Варианты взаимодействия при создании Реестра сведений</a:t>
            </a:r>
            <a:endParaRPr lang="ru-R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0484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73" y="5547828"/>
            <a:ext cx="6671724" cy="11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Группа 81"/>
          <p:cNvGrpSpPr>
            <a:grpSpLocks/>
          </p:cNvGrpSpPr>
          <p:nvPr/>
        </p:nvGrpSpPr>
        <p:grpSpPr bwMode="auto">
          <a:xfrm>
            <a:off x="21680" y="1395042"/>
            <a:ext cx="8856131" cy="4878579"/>
            <a:chOff x="770253" y="3166930"/>
            <a:chExt cx="8014612" cy="4878450"/>
          </a:xfrm>
        </p:grpSpPr>
        <p:grpSp>
          <p:nvGrpSpPr>
            <p:cNvPr id="20500" name="Группа 44"/>
            <p:cNvGrpSpPr>
              <a:grpSpLocks/>
            </p:cNvGrpSpPr>
            <p:nvPr/>
          </p:nvGrpSpPr>
          <p:grpSpPr bwMode="auto">
            <a:xfrm>
              <a:off x="3564121" y="3166930"/>
              <a:ext cx="5220744" cy="1377913"/>
              <a:chOff x="1607227" y="3109045"/>
              <a:chExt cx="5220744" cy="1377913"/>
            </a:xfrm>
          </p:grpSpPr>
          <p:pic>
            <p:nvPicPr>
              <p:cNvPr id="20519" name="Рисунок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625" y="3310840"/>
                <a:ext cx="832952" cy="832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20" name="Прямоугольник 15"/>
              <p:cNvSpPr>
                <a:spLocks noChangeArrowheads="1"/>
              </p:cNvSpPr>
              <p:nvPr/>
            </p:nvSpPr>
            <p:spPr bwMode="auto">
              <a:xfrm>
                <a:off x="2644667" y="3266749"/>
                <a:ext cx="3901178" cy="738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П</a:t>
                </a:r>
                <a:r>
                  <a:rPr lang="ru-RU" altLang="ru-RU" sz="1400" b="1" dirty="0" smtClean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рограммного обеспечения сторонних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dirty="0" smtClean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производителей </a:t>
                </a:r>
                <a:r>
                  <a:rPr lang="ru-RU" altLang="ru-RU" sz="1400" b="1" u="sng" dirty="0" smtClean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без встроенной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u="sng" dirty="0" smtClean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возможности подписания ЭЦП  </a:t>
                </a:r>
                <a:endParaRPr lang="ru-RU" altLang="ru-RU" sz="1400" b="1" u="sng" dirty="0">
                  <a:solidFill>
                    <a:srgbClr val="C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607227" y="3109045"/>
                <a:ext cx="5220744" cy="1377913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770253" y="3370124"/>
              <a:ext cx="185729" cy="276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82582" y="7522174"/>
              <a:ext cx="3193120" cy="52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Отправка реестра через </a:t>
              </a:r>
              <a:r>
                <a:rPr lang="en-US" sz="1400" b="1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docs.fss.ru</a:t>
              </a:r>
              <a:endParaRPr lang="ru-RU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51391" y="-51517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0" y="1202850"/>
            <a:ext cx="2598873" cy="2226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2. Создание реестра при помощи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578528" y="1882325"/>
            <a:ext cx="4187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645676" y="2515642"/>
            <a:ext cx="484632" cy="132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6391" y="2854661"/>
            <a:ext cx="5781420" cy="1431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Подписание реестра ЭЦП при помощи программного обеспечения ФСС РФ «Подписание и шифрование электронных документов</a:t>
            </a: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http</a:t>
            </a:r>
            <a:r>
              <a:rPr lang="ru-RU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://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www.fss.ru</a:t>
            </a:r>
            <a:r>
              <a:rPr lang="ru-RU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sz="20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ru</a:t>
            </a:r>
            <a:r>
              <a:rPr lang="ru-RU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fund</a:t>
            </a:r>
            <a:r>
              <a:rPr lang="ru-RU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download</a:t>
            </a:r>
            <a:r>
              <a:rPr lang="ru-RU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index.shtml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5645676" y="4344352"/>
            <a:ext cx="484632" cy="126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731044"/>
            <a:ext cx="3338493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Тестовый шлюз: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://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docs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test.fss.ru</a:t>
            </a:r>
            <a:endParaRPr lang="ru-RU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154051" y="4507864"/>
            <a:ext cx="5781420" cy="8616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Шифрование файла и его передача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Просмотр квитанций по переданным данным 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5744785" y="5406702"/>
            <a:ext cx="484632" cy="126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814388"/>
            <a:ext cx="8964488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22225" cmpd="dbl"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Обстоятельства, при наличии которых выплата </a:t>
            </a:r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пособий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применении «зачетного механизма</a:t>
            </a:r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осуществляется территориальным органом страховщика:</a:t>
            </a:r>
            <a:endParaRPr lang="ru-RU" altLang="ru-RU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6085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3"/>
            <a:ext cx="8892480" cy="5061458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ru-RU" altLang="ru-RU" b="1" dirty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ru-RU" altLang="ru-RU" i="1" dirty="0" smtClean="0">
                <a:solidFill>
                  <a:srgbClr val="0070C0"/>
                </a:solidFill>
                <a:latin typeface="Verdana" pitchFamily="34" charset="0"/>
              </a:rPr>
              <a:t>п.4 ст.13 Федерального закона от 29.12.2006 №255-ФЗ «Об обязательном социальном страховании на случай временной нетрудоспособности и в связи с материнством»:</a:t>
            </a:r>
          </a:p>
          <a:p>
            <a:pPr algn="just" eaLnBrk="1" hangingPunct="1">
              <a:defRPr/>
            </a:pPr>
            <a:endParaRPr lang="ru-RU" altLang="ru-RU" i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ru-RU" altLang="ru-RU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 smtClean="0">
                <a:solidFill>
                  <a:srgbClr val="C00000"/>
                </a:solidFill>
                <a:latin typeface="Verdana" pitchFamily="34" charset="0"/>
              </a:rPr>
              <a:t>1.</a:t>
            </a: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деятельности страхователем на день обращения застрахованного лица за пособиями;</a:t>
            </a: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возможности выплаты страхователем в связи с недостаточностью денежных средств на счетах в кредитных организациях и применением очередности списания денежных средств со счета, предусмотренной ГК РФ;</a:t>
            </a: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возможности установить местонахождение страхователя и его имущества, на которое может быть обращено взыскание, при наличии вступившего в законную силу решения суда об установлении факта невыплаты пособий;</a:t>
            </a: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день обращения застрахованного лица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страхователя проводятся процедуры, применяемые в деле о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банкротстве.</a:t>
            </a:r>
            <a:endParaRPr lang="ru-RU" alt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37" y="964068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ПОДГОТОВКА ДОКУМЕНТОВ</a:t>
            </a:r>
          </a:p>
        </p:txBody>
      </p:sp>
      <p:grpSp>
        <p:nvGrpSpPr>
          <p:cNvPr id="25604" name="Группа 12"/>
          <p:cNvGrpSpPr>
            <a:grpSpLocks/>
          </p:cNvGrpSpPr>
          <p:nvPr/>
        </p:nvGrpSpPr>
        <p:grpSpPr bwMode="auto">
          <a:xfrm>
            <a:off x="-377825" y="2193925"/>
            <a:ext cx="9716691" cy="3385809"/>
            <a:chOff x="-377043" y="1973991"/>
            <a:chExt cx="9715529" cy="3385901"/>
          </a:xfrm>
        </p:grpSpPr>
        <p:pic>
          <p:nvPicPr>
            <p:cNvPr id="25606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438" y="2799512"/>
              <a:ext cx="1778562" cy="179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2" descr="D:\Gorshkova_AA\Desktop\презентация прямые выплаты 2\ПВ\фсс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7043" y="1973991"/>
              <a:ext cx="3385025" cy="267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Box 18"/>
            <p:cNvSpPr txBox="1">
              <a:spLocks noChangeArrowheads="1"/>
            </p:cNvSpPr>
            <p:nvPr/>
          </p:nvSpPr>
          <p:spPr bwMode="auto">
            <a:xfrm>
              <a:off x="2690644" y="2158031"/>
              <a:ext cx="4545652" cy="1846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Если страхователем документы представлены </a:t>
              </a:r>
              <a:r>
                <a:rPr lang="ru-RU" altLang="ru-RU" sz="16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не в полном объеме, то</a:t>
              </a:r>
              <a:r>
                <a:rPr lang="en-US" altLang="ru-RU" sz="16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 </a:t>
              </a:r>
              <a:r>
                <a:rPr lang="ru-RU" altLang="ru-RU" sz="16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в течение 5 рабочих дней </a:t>
              </a: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со дня их получения ФСС РФ направляет </a:t>
              </a:r>
              <a:r>
                <a:rPr lang="ru-RU" altLang="ru-RU" sz="1800" b="1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ИЗВЕЩЕНИЕ</a:t>
              </a:r>
              <a:r>
                <a:rPr lang="en-US" altLang="ru-RU" sz="1600" dirty="0" smtClean="0">
                  <a:solidFill>
                    <a:srgbClr val="0070C0"/>
                  </a:solidFill>
                  <a:latin typeface="Verdana" panose="020B0604030504040204" pitchFamily="34" charset="0"/>
                </a:rPr>
                <a:t> </a:t>
              </a:r>
              <a:endParaRPr lang="ru-RU" altLang="ru-RU" sz="1600" dirty="0" smtClean="0">
                <a:solidFill>
                  <a:srgbClr val="0070C0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70C0"/>
                  </a:solidFill>
                  <a:latin typeface="Verdana" panose="020B0604030504040204" pitchFamily="34" charset="0"/>
                </a:rPr>
                <a:t>о </a:t>
              </a: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представлении недостающих документов или сведений</a:t>
              </a:r>
              <a:endParaRPr lang="ru-RU" altLang="ru-RU" sz="1600" b="1" dirty="0">
                <a:solidFill>
                  <a:srgbClr val="0070C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5609" name="TextBox 19"/>
            <p:cNvSpPr txBox="1">
              <a:spLocks noChangeArrowheads="1"/>
            </p:cNvSpPr>
            <p:nvPr/>
          </p:nvSpPr>
          <p:spPr bwMode="auto">
            <a:xfrm>
              <a:off x="2791227" y="4221088"/>
              <a:ext cx="4445069" cy="1138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Страхователем документы должны быть представлены</a:t>
              </a:r>
              <a:r>
                <a:rPr lang="en-US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 </a:t>
              </a: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в течение </a:t>
              </a:r>
              <a:endParaRPr lang="ru-RU" altLang="ru-RU" sz="1600" dirty="0" smtClean="0">
                <a:solidFill>
                  <a:srgbClr val="0070C0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 smtClean="0">
                  <a:solidFill>
                    <a:srgbClr val="0070C0"/>
                  </a:solidFill>
                  <a:latin typeface="Verdana" panose="020B0604030504040204" pitchFamily="34" charset="0"/>
                </a:rPr>
                <a:t>5 </a:t>
              </a:r>
              <a:r>
                <a:rPr lang="ru-RU" altLang="ru-RU" sz="20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рабочих дней </a:t>
              </a:r>
              <a:endParaRPr lang="ru-RU" altLang="ru-RU" sz="2000" b="1" dirty="0" smtClean="0">
                <a:solidFill>
                  <a:srgbClr val="0070C0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70C0"/>
                  </a:solidFill>
                  <a:latin typeface="Verdana" panose="020B0604030504040204" pitchFamily="34" charset="0"/>
                </a:rPr>
                <a:t>с </a:t>
              </a: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даты получения извещения</a:t>
              </a:r>
            </a:p>
          </p:txBody>
        </p:sp>
        <p:sp>
          <p:nvSpPr>
            <p:cNvPr id="25610" name="Прямоугольник 21"/>
            <p:cNvSpPr>
              <a:spLocks noChangeArrowheads="1"/>
            </p:cNvSpPr>
            <p:nvPr/>
          </p:nvSpPr>
          <p:spPr bwMode="auto">
            <a:xfrm>
              <a:off x="7170953" y="4605778"/>
              <a:ext cx="2167533" cy="277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РАБОТОДАТЕЛЬ</a:t>
              </a:r>
            </a:p>
          </p:txBody>
        </p:sp>
        <p:sp>
          <p:nvSpPr>
            <p:cNvPr id="25611" name="TextBox 23"/>
            <p:cNvSpPr txBox="1">
              <a:spLocks noChangeArrowheads="1"/>
            </p:cNvSpPr>
            <p:nvPr/>
          </p:nvSpPr>
          <p:spPr bwMode="auto">
            <a:xfrm>
              <a:off x="0" y="4682722"/>
              <a:ext cx="27991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РЕГИОНАЛЬНОЕ ОТДЕЛЕНИЕ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ФОНДА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2819382" y="4032853"/>
              <a:ext cx="4546056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>
              <a:off x="2762657" y="4220365"/>
              <a:ext cx="4546056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503118" y="25032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4551" y="620649"/>
            <a:ext cx="7992888" cy="981381"/>
          </a:xfrm>
          <a:prstGeom prst="round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введен в действие интернет – портал ФСС, возможности которого позволяют создать личный кабинет двух типов: для страхователей и застрахованных. 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t="6198" r="23869" b="46275"/>
          <a:stretch>
            <a:fillRect/>
          </a:stretch>
        </p:blipFill>
        <p:spPr bwMode="auto">
          <a:xfrm>
            <a:off x="1490663" y="2194933"/>
            <a:ext cx="6551612" cy="305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8334" b="16451"/>
          <a:stretch>
            <a:fillRect/>
          </a:stretch>
        </p:blipFill>
        <p:spPr bwMode="auto">
          <a:xfrm>
            <a:off x="701675" y="4974324"/>
            <a:ext cx="2474912" cy="18836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0" y="3922410"/>
            <a:ext cx="1403350" cy="641437"/>
          </a:xfrm>
          <a:prstGeom prst="wedgeRectCallout">
            <a:avLst>
              <a:gd name="adj1" fmla="val 47593"/>
              <a:gd name="adj2" fmla="val 102561"/>
            </a:avLst>
          </a:prstGeom>
          <a:gradFill>
            <a:gsLst>
              <a:gs pos="4200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75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  <a:ln w="22225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Страница авторизации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4376737" y="4548885"/>
            <a:ext cx="1584325" cy="601597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431631" y="5544960"/>
            <a:ext cx="3350419" cy="903059"/>
          </a:xfrm>
          <a:prstGeom prst="wedgeRectCallout">
            <a:avLst>
              <a:gd name="adj1" fmla="val -47142"/>
              <a:gd name="adj2" fmla="val -90353"/>
            </a:avLst>
          </a:prstGeom>
          <a:gradFill>
            <a:gsLst>
              <a:gs pos="2400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9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6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  <a:ln w="22225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Подробные инструкции пользователя и инструкции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по </a:t>
            </a:r>
            <a:r>
              <a:rPr lang="ru-RU" sz="1600" dirty="0">
                <a:solidFill>
                  <a:schemeClr val="tx1"/>
                </a:solidFill>
              </a:rPr>
              <a:t>настройке ЭП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247790" y="1971734"/>
            <a:ext cx="3537745" cy="933450"/>
          </a:xfrm>
          <a:prstGeom prst="wedgeRectCallout">
            <a:avLst>
              <a:gd name="adj1" fmla="val -89328"/>
              <a:gd name="adj2" fmla="val 58174"/>
            </a:avLst>
          </a:prstGeom>
          <a:solidFill>
            <a:schemeClr val="bg1"/>
          </a:solidFill>
          <a:ln w="22225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Информация для компаний, являющихся разработчиками ПО, а также актуальные версии ПО (АРМ ЛПУ, АРМ Подготовки расчетов)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06" y="1703395"/>
            <a:ext cx="3071812" cy="415438"/>
          </a:xfrm>
          <a:prstGeom prst="rect">
            <a:avLst/>
          </a:prstGeom>
          <a:noFill/>
          <a:ln w="254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B0F0"/>
                </a:solidFill>
              </a:rPr>
              <a:t>https</a:t>
            </a:r>
            <a:r>
              <a:rPr lang="ru-RU" sz="2400" b="1" u="sng" dirty="0">
                <a:solidFill>
                  <a:srgbClr val="00B0F0"/>
                </a:solidFill>
              </a:rPr>
              <a:t>://</a:t>
            </a:r>
            <a:r>
              <a:rPr lang="en-US" sz="2400" b="1" u="sng" dirty="0">
                <a:solidFill>
                  <a:srgbClr val="00B0F0"/>
                </a:solidFill>
              </a:rPr>
              <a:t>cabinets</a:t>
            </a:r>
            <a:r>
              <a:rPr lang="ru-RU" sz="2400" b="1" u="sng" dirty="0">
                <a:solidFill>
                  <a:srgbClr val="00B0F0"/>
                </a:solidFill>
              </a:rPr>
              <a:t>.</a:t>
            </a:r>
            <a:r>
              <a:rPr lang="en-US" sz="2400" b="1" u="sng" dirty="0" err="1">
                <a:solidFill>
                  <a:srgbClr val="00B0F0"/>
                </a:solidFill>
              </a:rPr>
              <a:t>fss</a:t>
            </a:r>
            <a:r>
              <a:rPr lang="ru-RU" sz="2400" b="1" u="sng" dirty="0">
                <a:solidFill>
                  <a:srgbClr val="00B0F0"/>
                </a:solidFill>
              </a:rPr>
              <a:t>.</a:t>
            </a:r>
            <a:r>
              <a:rPr lang="en-US" sz="2400" b="1" u="sng" dirty="0" err="1">
                <a:solidFill>
                  <a:srgbClr val="00B0F0"/>
                </a:solidFill>
              </a:rPr>
              <a:t>ru</a:t>
            </a:r>
            <a:endParaRPr lang="ru-RU" sz="2400" dirty="0"/>
          </a:p>
        </p:txBody>
      </p:sp>
      <p:pic>
        <p:nvPicPr>
          <p:cNvPr id="11" name="Picture 2" descr="D:\Gorshkova_AA\Desktop\fss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0786" y="-51777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712400"/>
            <a:ext cx="7776864" cy="702498"/>
          </a:xfrm>
          <a:prstGeom prst="round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страхователя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5656" y="-51777"/>
            <a:ext cx="696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8938" y="1427071"/>
            <a:ext cx="8575550" cy="51532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Функции программы: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Просмотр сведений по выданным ЭЛН;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Получение данных нового ЭЛН,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Экспорт и печать ЭЛН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Ввод сведений страхователя в существующие ЭЛН и отправка изменений для сохранения в Единой базе ЭЛН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рамках пилотного проекта «Прямые выплаты</a:t>
            </a:r>
            <a:r>
              <a:rPr lang="ru-RU" b="1" dirty="0" smtClean="0">
                <a:solidFill>
                  <a:srgbClr val="C00000"/>
                </a:solidFill>
              </a:rPr>
              <a:t>»: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Просмотр сведений по реестрам пособий, отправленных страхователем в Фонд;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Просмотр сведений по оформленным пособиям и выплатам,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Формирование запросов в Фонд и получение ответов на них,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Выгрузка сообщений об ошибках при проверке реестра сведений и пособий,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Выгрузка извещений от Фонда в результате проверки пособий,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Формирование ответа на извещение Фонда,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1" y="782952"/>
            <a:ext cx="6446778" cy="646789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Журнал пособий.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Информация об Извещениях по пособию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5" y="1700808"/>
            <a:ext cx="9144000" cy="48873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7850" y="5972175"/>
            <a:ext cx="447675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5805487"/>
            <a:ext cx="1343025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652120" y="3356992"/>
            <a:ext cx="1981200" cy="609600"/>
          </a:xfrm>
          <a:prstGeom prst="wedgeRectCallout">
            <a:avLst>
              <a:gd name="adj1" fmla="val 93786"/>
              <a:gd name="adj2" fmla="val 289038"/>
            </a:avLst>
          </a:prstGeom>
          <a:noFill/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Информация об Извещениях по пособию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07741" y="1700808"/>
            <a:ext cx="1112916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8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-51777"/>
            <a:ext cx="696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782952"/>
            <a:ext cx="8743950" cy="646789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Формирование запросов в </a:t>
            </a:r>
            <a:r>
              <a:rPr lang="ru-RU" sz="2000" b="1" dirty="0" smtClean="0">
                <a:solidFill>
                  <a:srgbClr val="C00000"/>
                </a:solidFill>
              </a:rPr>
              <a:t>Фонд 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Ответ на Извещение по прямым выплатам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7244" b="3269"/>
          <a:stretch/>
        </p:blipFill>
        <p:spPr>
          <a:xfrm>
            <a:off x="776287" y="1800225"/>
            <a:ext cx="7377113" cy="4953000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>
            <a:off x="7239000" y="1468337"/>
            <a:ext cx="1752600" cy="409575"/>
          </a:xfrm>
          <a:prstGeom prst="wedgeRectCallout">
            <a:avLst>
              <a:gd name="adj1" fmla="val -52625"/>
              <a:gd name="adj2" fmla="val 174127"/>
            </a:avLst>
          </a:prstGeom>
          <a:noFill/>
          <a:ln w="22225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Выбрать пособие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-51777"/>
            <a:ext cx="696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620688"/>
            <a:ext cx="8229600" cy="1143000"/>
          </a:xfr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пособий осуществляется: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186" y="1974488"/>
            <a:ext cx="842433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карту «МИР»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соответствии с постановлением Правительства РФ от 11.04.2019 №419);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Почтовым переводом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 заполнении заявления обязательно указывать индекс и правильный адрес места жительства);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банковский счет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 заполнении заявлении учитывать, что счет состоит из 20 знаков, БИК банка обязательно)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-51777"/>
            <a:ext cx="696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03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58" y="419431"/>
            <a:ext cx="8229600" cy="504056"/>
          </a:xfr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на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карты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2773"/>
            <a:ext cx="8424334" cy="546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  Постановлением Правительства Российской Федерации  от 11 апреля 2019 г. № 419 «О внесении изменений в постановление Правительства Российской Федерации от 1 декабря 2018 г. № 1466»  с 1 мая 2019 года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обязательном порядке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перечисление пособий осуществляется на банковский счет, операции по которому осуществляются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по временной нетрудоспособности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(только в отношении граждан, подвергшихся воздействию радиации); 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по беременности и родам;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женщинам, вставшим на учет в медицинских организациях в ранние сроки беременности;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рождении ребенка;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по уходу за ребенком до 1,5 лет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03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-51777"/>
            <a:ext cx="696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58" y="419431"/>
            <a:ext cx="8229600" cy="504056"/>
          </a:xfr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на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карты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2773"/>
            <a:ext cx="8424334" cy="571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застрахованных лиц, которым по состоянию на 01.05.2019 уже осуществляются выплаты страхового обеспечения, в том числе ежемесячного пособия по уходу за ребенком до достижения возраста 1,5 лет, дальнейшие выплаты могут производиться на банковский счет физического лица, к которому не привязана карта «МИР» (например, платежной системы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MasterCard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до окончания срока действия карты международных платежных систем,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1 июля 2020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подаче застрахованным лицом заявления о выплате любого вида пособия для перечисления на платежную карту «МИР» достаточно указать номер платежной карты «МИР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указать способ получения –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карту «МИР».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указание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дополнительных банковских реквизитов (номер банковского счета,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наимПри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этоменование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БИК банка) не требуется.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платежных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«Мир»: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ускорение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 доведения выплат до застрахованного лица;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застрахованного лица посредством смс-сообщений о сумме и виде причитающегося страхового обеспечения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исключительно номера карты «Мир» в целях зачисления пособия (дополнительные банковские реквизиты не обязательны).</a:t>
            </a:r>
          </a:p>
        </p:txBody>
      </p:sp>
      <p:pic>
        <p:nvPicPr>
          <p:cNvPr id="4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03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-51777"/>
            <a:ext cx="696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18481"/>
            <a:ext cx="6311369" cy="787615"/>
          </a:xfr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Причины возврата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платежей: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45143"/>
              </p:ext>
            </p:extLst>
          </p:nvPr>
        </p:nvGraphicFramePr>
        <p:xfrm>
          <a:off x="251520" y="1634999"/>
          <a:ext cx="8332167" cy="43204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266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1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4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1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«Мир»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Банковский счёт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Почтовый перевод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3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 в дате рождения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обновлены персональные данные в банке (ФИО, паспортные данные)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Истёк срок хранения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2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 в номере карты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 банка не соответствует названию банка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 в индексе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2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не активирована или заблокирована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в счёте получателя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месте жительства (пребывания) не соответствуют КЛАДР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03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-51777"/>
            <a:ext cx="696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260" y="1368739"/>
            <a:ext cx="8120739" cy="367289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ОСОБЕННОСТИ НАЗНАЧЕНИЯ И ВЫПЛАТЫ ПОСОБИЯ  В СВЯЗИ С НЕСЧАСТНЫМ СЛУЧАЕМ И ОПЛАТЫ ОТПУСКА ЗАСТРАХОВАННОГО ЛИЦА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855801" y="1771052"/>
            <a:ext cx="3510642" cy="345307"/>
          </a:xfrm>
          <a:prstGeom prst="flowChartProcess">
            <a:avLst/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случаи</a:t>
            </a:r>
          </a:p>
        </p:txBody>
      </p:sp>
      <p:sp>
        <p:nvSpPr>
          <p:cNvPr id="8202" name="AutoShape 15"/>
          <p:cNvSpPr>
            <a:spLocks noChangeArrowheads="1"/>
          </p:cNvSpPr>
          <p:nvPr/>
        </p:nvSpPr>
        <p:spPr bwMode="auto">
          <a:xfrm>
            <a:off x="1447461" y="4598887"/>
            <a:ext cx="3008879" cy="731384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календарных дней с даты подачи заявления застрахованным лицом представляет заявление и документы необходимые для назначения пособия и акт формы Н-1 с описью</a:t>
            </a:r>
          </a:p>
        </p:txBody>
      </p:sp>
      <p:sp>
        <p:nvSpPr>
          <p:cNvPr id="8203" name="AutoShape 16"/>
          <p:cNvSpPr>
            <a:spLocks noChangeArrowheads="1"/>
          </p:cNvSpPr>
          <p:nvPr/>
        </p:nvSpPr>
        <p:spPr bwMode="auto">
          <a:xfrm>
            <a:off x="1524851" y="5532865"/>
            <a:ext cx="2854949" cy="903445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Фонда социального страхования РФ в  течение 10 календарных дней принимает решение </a:t>
            </a:r>
            <a:endParaRPr lang="ru-RU" alt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и выплате </a:t>
            </a:r>
          </a:p>
        </p:txBody>
      </p:sp>
      <p:sp>
        <p:nvSpPr>
          <p:cNvPr id="8204" name="AutoShape 17"/>
          <p:cNvSpPr>
            <a:spLocks noChangeArrowheads="1"/>
          </p:cNvSpPr>
          <p:nvPr/>
        </p:nvSpPr>
        <p:spPr bwMode="auto">
          <a:xfrm>
            <a:off x="4649391" y="4598887"/>
            <a:ext cx="2932339" cy="731384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две недели до начала отпуска представляет заявление застрахованного лица , приказ о предоставлении отпуска, справка –расчет о размере оплаты отпуска</a:t>
            </a:r>
          </a:p>
        </p:txBody>
      </p:sp>
      <p:sp>
        <p:nvSpPr>
          <p:cNvPr id="8205" name="AutoShape 62"/>
          <p:cNvSpPr>
            <a:spLocks noChangeArrowheads="1"/>
          </p:cNvSpPr>
          <p:nvPr/>
        </p:nvSpPr>
        <p:spPr bwMode="auto">
          <a:xfrm>
            <a:off x="4663106" y="5527336"/>
            <a:ext cx="2893218" cy="908974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Фонда социального страхования РФ  в течение 5 рабочих дней принимает решение об оплате отпуска </a:t>
            </a:r>
          </a:p>
        </p:txBody>
      </p:sp>
      <p:sp>
        <p:nvSpPr>
          <p:cNvPr id="8207" name="Line 64"/>
          <p:cNvSpPr>
            <a:spLocks noChangeShapeType="1"/>
          </p:cNvSpPr>
          <p:nvPr/>
        </p:nvSpPr>
        <p:spPr bwMode="auto">
          <a:xfrm flipH="1">
            <a:off x="5459015" y="2138487"/>
            <a:ext cx="751" cy="164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08" name="Line 65"/>
          <p:cNvSpPr>
            <a:spLocks noChangeShapeType="1"/>
          </p:cNvSpPr>
          <p:nvPr/>
        </p:nvSpPr>
        <p:spPr bwMode="auto">
          <a:xfrm>
            <a:off x="3578422" y="2966448"/>
            <a:ext cx="221221" cy="2152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09" name="Line 66"/>
          <p:cNvSpPr>
            <a:spLocks noChangeShapeType="1"/>
          </p:cNvSpPr>
          <p:nvPr/>
        </p:nvSpPr>
        <p:spPr bwMode="auto">
          <a:xfrm flipH="1">
            <a:off x="5246702" y="2968796"/>
            <a:ext cx="212311" cy="212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0" name="Line 68"/>
          <p:cNvSpPr>
            <a:spLocks noChangeShapeType="1"/>
          </p:cNvSpPr>
          <p:nvPr/>
        </p:nvSpPr>
        <p:spPr bwMode="auto">
          <a:xfrm>
            <a:off x="7619150" y="315855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1" name="Line 70"/>
          <p:cNvSpPr>
            <a:spLocks noChangeShapeType="1"/>
          </p:cNvSpPr>
          <p:nvPr/>
        </p:nvSpPr>
        <p:spPr bwMode="auto">
          <a:xfrm>
            <a:off x="4456339" y="4013201"/>
            <a:ext cx="0" cy="115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2" name="Line 72"/>
          <p:cNvSpPr>
            <a:spLocks noChangeShapeType="1"/>
          </p:cNvSpPr>
          <p:nvPr/>
        </p:nvSpPr>
        <p:spPr bwMode="auto">
          <a:xfrm>
            <a:off x="4456339" y="3585180"/>
            <a:ext cx="0" cy="115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3" name="Line 73"/>
          <p:cNvSpPr>
            <a:spLocks noChangeShapeType="1"/>
          </p:cNvSpPr>
          <p:nvPr/>
        </p:nvSpPr>
        <p:spPr bwMode="auto">
          <a:xfrm>
            <a:off x="3105830" y="4420577"/>
            <a:ext cx="0" cy="154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4" name="Line 74"/>
          <p:cNvSpPr>
            <a:spLocks noChangeShapeType="1"/>
          </p:cNvSpPr>
          <p:nvPr/>
        </p:nvSpPr>
        <p:spPr bwMode="auto">
          <a:xfrm>
            <a:off x="5767728" y="4420577"/>
            <a:ext cx="0" cy="154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5" name="Line 76"/>
          <p:cNvSpPr>
            <a:spLocks noChangeShapeType="1"/>
          </p:cNvSpPr>
          <p:nvPr/>
        </p:nvSpPr>
        <p:spPr bwMode="auto">
          <a:xfrm>
            <a:off x="3105830" y="5352302"/>
            <a:ext cx="0" cy="153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6" name="Line 77"/>
          <p:cNvSpPr>
            <a:spLocks noChangeShapeType="1"/>
          </p:cNvSpPr>
          <p:nvPr/>
        </p:nvSpPr>
        <p:spPr bwMode="auto">
          <a:xfrm>
            <a:off x="5806848" y="5340665"/>
            <a:ext cx="0" cy="153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7" name="Line 80"/>
          <p:cNvSpPr>
            <a:spLocks noChangeShapeType="1"/>
          </p:cNvSpPr>
          <p:nvPr/>
        </p:nvSpPr>
        <p:spPr bwMode="auto">
          <a:xfrm>
            <a:off x="1331799" y="3411764"/>
            <a:ext cx="0" cy="2390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8" name="Line 82"/>
          <p:cNvSpPr>
            <a:spLocks noChangeShapeType="1"/>
          </p:cNvSpPr>
          <p:nvPr/>
        </p:nvSpPr>
        <p:spPr bwMode="auto">
          <a:xfrm>
            <a:off x="1331800" y="5818917"/>
            <a:ext cx="193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9" name="Line 83"/>
          <p:cNvSpPr>
            <a:spLocks noChangeShapeType="1"/>
          </p:cNvSpPr>
          <p:nvPr/>
        </p:nvSpPr>
        <p:spPr bwMode="auto">
          <a:xfrm>
            <a:off x="1331799" y="3406880"/>
            <a:ext cx="13113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20" name="Line 84"/>
          <p:cNvSpPr>
            <a:spLocks noChangeShapeType="1"/>
          </p:cNvSpPr>
          <p:nvPr/>
        </p:nvSpPr>
        <p:spPr bwMode="auto">
          <a:xfrm>
            <a:off x="7711105" y="3436376"/>
            <a:ext cx="23706" cy="2328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21" name="Line 85"/>
          <p:cNvSpPr>
            <a:spLocks noChangeShapeType="1"/>
          </p:cNvSpPr>
          <p:nvPr/>
        </p:nvSpPr>
        <p:spPr bwMode="auto">
          <a:xfrm>
            <a:off x="7542609" y="5780647"/>
            <a:ext cx="1922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22" name="Line 86"/>
          <p:cNvSpPr>
            <a:spLocks noChangeShapeType="1"/>
          </p:cNvSpPr>
          <p:nvPr/>
        </p:nvSpPr>
        <p:spPr bwMode="auto">
          <a:xfrm flipH="1">
            <a:off x="6168393" y="3436376"/>
            <a:ext cx="15281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1757023" y="2329084"/>
            <a:ext cx="2622777" cy="614382"/>
          </a:xfrm>
          <a:prstGeom prst="flowChartProcess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72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 нетрудоспособность в связи в производственной травмой 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профзаболеванием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39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4611122" y="2339400"/>
            <a:ext cx="2661897" cy="605871"/>
          </a:xfrm>
          <a:prstGeom prst="flowChartProcess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сверх ежегодного оплачиваемого весь период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проезда к месту лечения и обратно  </a:t>
            </a: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2026615" y="4150989"/>
            <a:ext cx="4860302" cy="319599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spc="11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2657752" y="3203718"/>
            <a:ext cx="3510642" cy="352368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Застрахованное лицо</a:t>
            </a:r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1563121" y="3713214"/>
            <a:ext cx="5902098" cy="271291"/>
          </a:xfrm>
          <a:prstGeom prst="flowChartProcess">
            <a:avLst/>
          </a:prstGeom>
          <a:ln>
            <a:solidFill>
              <a:schemeClr val="accent5">
                <a:lumMod val="75000"/>
              </a:schemeClr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заявление и предоставляет необходимые документы для назначения и выплаты пособий </a:t>
            </a:r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H="1">
            <a:off x="3578422" y="2122205"/>
            <a:ext cx="751" cy="164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pic>
        <p:nvPicPr>
          <p:cNvPr id="30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58216" y="15393"/>
            <a:ext cx="7568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81" y="1124744"/>
            <a:ext cx="9001000" cy="374441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u="sng" dirty="0" smtClean="0">
                <a:solidFill>
                  <a:srgbClr val="C00000"/>
                </a:solidFill>
                <a:latin typeface="Verdana" pitchFamily="34" charset="0"/>
              </a:rPr>
              <a:t>ЗАЧЕТНЫЙ ПРИНЦИП УПЛАТЫ ВЗНОСОВ с 01.07.2020 не действует</a:t>
            </a:r>
            <a:r>
              <a:rPr lang="ru-RU" altLang="ru-RU" sz="2400" b="1" dirty="0" smtClean="0">
                <a:solidFill>
                  <a:srgbClr val="C00000"/>
                </a:solidFill>
                <a:latin typeface="Verdana" pitchFamily="34" charset="0"/>
              </a:rPr>
              <a:t>: 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70C0"/>
                </a:solidFill>
                <a:latin typeface="Verdana" pitchFamily="34" charset="0"/>
              </a:rPr>
              <a:t>Уплата</a:t>
            </a:r>
            <a:r>
              <a:rPr lang="en-US" altLang="ru-RU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страховых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взносов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на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обязательное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социальное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страхование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осуществляется</a:t>
            </a:r>
            <a:r>
              <a:rPr lang="en-US" alt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в</a:t>
            </a:r>
            <a:r>
              <a:rPr lang="en-US" alt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установленном</a:t>
            </a:r>
            <a:r>
              <a:rPr lang="en-US" alt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порядке</a:t>
            </a:r>
            <a:r>
              <a:rPr lang="en-US" alt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в</a:t>
            </a:r>
            <a:r>
              <a:rPr lang="en-US" alt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полном</a:t>
            </a:r>
            <a:r>
              <a:rPr lang="en-US" alt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объеме</a:t>
            </a:r>
            <a:r>
              <a:rPr lang="en-US" alt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без</a:t>
            </a:r>
            <a:r>
              <a:rPr lang="en-US" alt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уменьшения</a:t>
            </a:r>
            <a:r>
              <a:rPr lang="en-US" alt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на</a:t>
            </a:r>
            <a:r>
              <a:rPr lang="en-US" alt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сумму</a:t>
            </a:r>
            <a:r>
              <a:rPr lang="en-US" altLang="ru-RU" sz="20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Verdana" pitchFamily="34" charset="0"/>
              </a:rPr>
              <a:t>расходов</a:t>
            </a:r>
            <a:r>
              <a:rPr lang="en-US" altLang="ru-RU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endParaRPr lang="ru-RU" altLang="ru-RU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на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выплату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обязательного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страхового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обеспечения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по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соответствующему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виду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обязательного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социального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Verdana" pitchFamily="34" charset="0"/>
              </a:rPr>
              <a:t>страхования </a:t>
            </a:r>
            <a:endParaRPr lang="ru-RU" altLang="ru-RU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81075"/>
            <a:ext cx="9144000" cy="7572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91385" tIns="45695" rIns="91385" bIns="45695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ru-RU" altLang="ru-RU" sz="1700" b="1" dirty="0" smtClean="0">
                <a:solidFill>
                  <a:srgbClr val="C00000"/>
                </a:solidFill>
                <a:latin typeface="Verdana" pitchFamily="34" charset="0"/>
              </a:rPr>
              <a:t>Порядок обращения за выплатами и алгоритм действий субъектов обязательного социального страхования</a:t>
            </a:r>
          </a:p>
          <a:p>
            <a:pPr algn="ctr">
              <a:lnSpc>
                <a:spcPct val="110000"/>
              </a:lnSpc>
              <a:defRPr/>
            </a:pPr>
            <a:endParaRPr lang="ru-RU" altLang="ru-RU" sz="17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-8406" y="2060848"/>
            <a:ext cx="57943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500" dirty="0">
                <a:solidFill>
                  <a:srgbClr val="0070C0"/>
                </a:solidFill>
                <a:latin typeface="Minion Pro Cond" pitchFamily="18" charset="0"/>
              </a:rPr>
              <a:t>!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07504" y="2636912"/>
            <a:ext cx="9151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buSzPct val="75000"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Verdana" panose="020B0604030504040204" pitchFamily="34" charset="0"/>
              </a:rPr>
              <a:t>Для выплаты</a:t>
            </a:r>
            <a:r>
              <a:rPr lang="ru-RU" altLang="ru-RU" sz="2400" b="1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400" dirty="0">
                <a:solidFill>
                  <a:srgbClr val="C00000"/>
                </a:solidFill>
                <a:latin typeface="Verdana" panose="020B0604030504040204" pitchFamily="34" charset="0"/>
              </a:rPr>
              <a:t>пособия по временной нетрудоспособности в связи с несчастным случаем на </a:t>
            </a:r>
            <a:r>
              <a:rPr lang="ru-RU" altLang="ru-RU" sz="24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производстве и </a:t>
            </a:r>
            <a:r>
              <a:rPr lang="ru-RU" altLang="ru-RU" sz="2400" dirty="0">
                <a:solidFill>
                  <a:srgbClr val="C00000"/>
                </a:solidFill>
                <a:latin typeface="Verdana" panose="020B0604030504040204" pitchFamily="34" charset="0"/>
              </a:rPr>
              <a:t>оплаты отпуска пострадавшему представляются </a:t>
            </a:r>
            <a:r>
              <a:rPr lang="ru-RU" altLang="ru-RU" sz="2400" b="1" dirty="0">
                <a:solidFill>
                  <a:srgbClr val="C00000"/>
                </a:solidFill>
                <a:latin typeface="Verdana" panose="020B0604030504040204" pitchFamily="34" charset="0"/>
              </a:rPr>
              <a:t>только комплекты документов с описью на бумажном </a:t>
            </a:r>
            <a:r>
              <a:rPr lang="ru-RU" altLang="ru-RU" sz="24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носителе,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Verdana" panose="020B0604030504040204" pitchFamily="34" charset="0"/>
              </a:rPr>
              <a:t>электронные </a:t>
            </a:r>
            <a:r>
              <a:rPr lang="ru-RU" altLang="ru-RU" sz="2400" b="1" u="sng" dirty="0">
                <a:solidFill>
                  <a:srgbClr val="C00000"/>
                </a:solidFill>
                <a:latin typeface="Verdana" panose="020B0604030504040204" pitchFamily="34" charset="0"/>
              </a:rPr>
              <a:t>реестры не предусмотрены.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33409"/>
            <a:ext cx="69204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6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ятиугольник 18"/>
          <p:cNvSpPr/>
          <p:nvPr/>
        </p:nvSpPr>
        <p:spPr>
          <a:xfrm rot="10800000">
            <a:off x="107503" y="1080636"/>
            <a:ext cx="9036495" cy="7550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  <a:tileRect/>
          </a:gra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379945" y="2060848"/>
          <a:ext cx="83884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7" name="Прямоугольник 5"/>
          <p:cNvSpPr>
            <a:spLocks noChangeArrowheads="1"/>
          </p:cNvSpPr>
          <p:nvPr/>
        </p:nvSpPr>
        <p:spPr bwMode="auto">
          <a:xfrm>
            <a:off x="611560" y="1135063"/>
            <a:ext cx="8424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8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890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890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Расходы, которые будут осуществляться работодателем с последующим возмещением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1697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3"/>
          <p:cNvGrpSpPr>
            <a:grpSpLocks noChangeAspect="1"/>
          </p:cNvGrpSpPr>
          <p:nvPr/>
        </p:nvGrpSpPr>
        <p:grpSpPr bwMode="auto">
          <a:xfrm>
            <a:off x="426128" y="1471062"/>
            <a:ext cx="8522563" cy="5249334"/>
            <a:chOff x="4722" y="2207"/>
            <a:chExt cx="7200" cy="4400"/>
          </a:xfrm>
        </p:grpSpPr>
        <p:sp>
          <p:nvSpPr>
            <p:cNvPr id="7172" name="AutoShape 4"/>
            <p:cNvSpPr>
              <a:spLocks noChangeAspect="1" noChangeArrowheads="1"/>
            </p:cNvSpPr>
            <p:nvPr/>
          </p:nvSpPr>
          <p:spPr bwMode="auto">
            <a:xfrm>
              <a:off x="4722" y="2207"/>
              <a:ext cx="7200" cy="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339"/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4882" y="2367"/>
              <a:ext cx="1840" cy="1120"/>
            </a:xfrm>
            <a:prstGeom prst="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73000">
                  <a:schemeClr val="bg1"/>
                </a:gs>
                <a:gs pos="28000">
                  <a:schemeClr val="bg1">
                    <a:tint val="98000"/>
                    <a:satMod val="130000"/>
                    <a:shade val="90000"/>
                    <a:lumMod val="103000"/>
                  </a:schemeClr>
                </a:gs>
                <a:gs pos="96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defTabSz="1279525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79525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79525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79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79525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Застрахованное </a:t>
              </a:r>
              <a:r>
                <a:rPr lang="ru-RU" altLang="ru-RU" sz="20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лицо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8482" y="2367"/>
              <a:ext cx="1840" cy="1120"/>
            </a:xfrm>
            <a:prstGeom prst="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73000">
                  <a:schemeClr val="bg1"/>
                </a:gs>
                <a:gs pos="28000">
                  <a:schemeClr val="bg1">
                    <a:tint val="98000"/>
                    <a:satMod val="130000"/>
                    <a:shade val="90000"/>
                    <a:lumMod val="103000"/>
                  </a:schemeClr>
                </a:gs>
                <a:gs pos="96000">
                  <a:schemeClr val="accent3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defTabSz="1279525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79525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79525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79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79525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Страхователь</a:t>
              </a:r>
              <a:endParaRPr lang="ru-RU" alt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6962" y="2447"/>
              <a:ext cx="1280" cy="480"/>
            </a:xfrm>
            <a:prstGeom prst="round2Diag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defTabSz="1279525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79525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79525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79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79525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Заявление, справка о смерти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6962" y="3058"/>
              <a:ext cx="1280" cy="511"/>
            </a:xfrm>
            <a:prstGeom prst="round2Diag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defTabSz="1279525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79525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79525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79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79525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Пособие на погребение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8482" y="3647"/>
              <a:ext cx="1840" cy="480"/>
            </a:xfrm>
            <a:prstGeom prst="round2Diag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1928" tIns="1928" rIns="1928" bIns="1928"/>
            <a:lstStyle>
              <a:lvl1pPr defTabSz="1279525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79525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79525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79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79525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14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68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Заявление о возмещении расходов, справка о смерти</a:t>
              </a: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7522" y="4287"/>
              <a:ext cx="3840" cy="640"/>
            </a:xfrm>
            <a:prstGeom prst="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75000">
                  <a:schemeClr val="bg1"/>
                </a:gs>
                <a:gs pos="16000">
                  <a:schemeClr val="bg1">
                    <a:tint val="98000"/>
                    <a:satMod val="130000"/>
                    <a:shade val="90000"/>
                    <a:lumMod val="103000"/>
                  </a:schemeClr>
                </a:gs>
                <a:gs pos="96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defTabSz="1279525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79525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79525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79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79525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Отделение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Фонда социального страхования РФ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8482" y="5087"/>
              <a:ext cx="1840" cy="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928" tIns="1928" rIns="1928" bIns="1928"/>
            <a:lstStyle>
              <a:lvl1pPr defTabSz="1279525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79525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79525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79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79525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322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50" b="1" dirty="0"/>
                <a:t>В течение 10 рабочих дней со дня получения документов принимает решение о возмещении расходов страхователю</a:t>
              </a: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8482" y="5887"/>
              <a:ext cx="1840" cy="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279525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79525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79525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79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79525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14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50" b="1"/>
                <a:t>Не позднее 2 рабочих дней со дня принятия решения перечисляет средства на расчетный счет страхователя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8242" y="2607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 flipH="1">
              <a:off x="6722" y="3167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9442" y="4127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9442" y="4927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9442" y="5727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10322" y="6207"/>
              <a:ext cx="12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 flipH="1" flipV="1">
              <a:off x="11602" y="2927"/>
              <a:ext cx="1" cy="3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H="1">
              <a:off x="10322" y="2927"/>
              <a:ext cx="12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6722" y="2607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8242" y="3167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9442" y="3487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8337" y="5087"/>
              <a:ext cx="2079" cy="669"/>
            </a:xfrm>
            <a:prstGeom prst="round2Diag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1928" tIns="1928" rIns="1928" bIns="1928" anchor="ctr"/>
            <a:lstStyle>
              <a:lvl1pPr defTabSz="1279525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79525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79525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79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79525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322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течение 10 рабочих дней со дня получения документов принимает решение о возмещении расходов страхователю</a:t>
              </a:r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8337" y="5887"/>
              <a:ext cx="2079" cy="720"/>
            </a:xfrm>
            <a:prstGeom prst="round2Diag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lvl1pPr defTabSz="1279525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79525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79525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79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79525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14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позднее 2 рабочих дней со дня принятия решения перечисляет средства на расчетный счет страхователя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830" y="759724"/>
            <a:ext cx="7377938" cy="803900"/>
          </a:xfrm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ПОРЯДОК ВОЗМЕЩЕНИЯ РАСХОДОВ СТРАХОВАТЕЛЮ</a:t>
            </a:r>
            <a:b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ВЫПЛАТУ СОЦИАЛЬНОГО ПОСОБИЯ НА ПОГРЕБЕНИЕ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58216" y="15393"/>
            <a:ext cx="7568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773238"/>
            <a:ext cx="6084888" cy="5048250"/>
          </a:xfrm>
          <a:prstGeom prst="snip1Rect">
            <a:avLst>
              <a:gd name="adj" fmla="val 27991"/>
            </a:avLst>
          </a:prstGeom>
          <a:noFill/>
          <a:ln w="127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445650"/>
            <a:ext cx="7452320" cy="6461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7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ВОЗМЕЩЕНИЕ РАСХОДОВ СТРАХОВАТЕЛЕЙ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НА ПРЕДУПРЕДИТЕЛЬНЫЕ МЕРЫ</a:t>
            </a:r>
          </a:p>
        </p:txBody>
      </p:sp>
      <p:pic>
        <p:nvPicPr>
          <p:cNvPr id="307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75" y="1677988"/>
            <a:ext cx="20288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881438"/>
            <a:ext cx="24511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3"/>
          <p:cNvSpPr txBox="1">
            <a:spLocks noChangeArrowheads="1"/>
          </p:cNvSpPr>
          <p:nvPr/>
        </p:nvSpPr>
        <p:spPr bwMode="auto">
          <a:xfrm>
            <a:off x="-55563" y="3513138"/>
            <a:ext cx="16557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1. </a:t>
            </a: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Получение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разрешения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(до 1 августа)</a:t>
            </a:r>
          </a:p>
        </p:txBody>
      </p:sp>
      <p:sp>
        <p:nvSpPr>
          <p:cNvPr id="30728" name="TextBox 14"/>
          <p:cNvSpPr txBox="1">
            <a:spLocks noChangeArrowheads="1"/>
          </p:cNvSpPr>
          <p:nvPr/>
        </p:nvSpPr>
        <p:spPr bwMode="auto">
          <a:xfrm>
            <a:off x="935038" y="5903913"/>
            <a:ext cx="1860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2. </a:t>
            </a: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Проведение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запланированных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мероприятий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(до 1 декабря)</a:t>
            </a:r>
          </a:p>
        </p:txBody>
      </p:sp>
      <p:pic>
        <p:nvPicPr>
          <p:cNvPr id="30729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1614488"/>
            <a:ext cx="245903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698625"/>
            <a:ext cx="19891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Box 19"/>
          <p:cNvSpPr txBox="1">
            <a:spLocks noChangeArrowheads="1"/>
          </p:cNvSpPr>
          <p:nvPr/>
        </p:nvSpPr>
        <p:spPr bwMode="auto">
          <a:xfrm>
            <a:off x="2033588" y="3541713"/>
            <a:ext cx="323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3. </a:t>
            </a: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Документы, подтверждающие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произведенные расходы</a:t>
            </a:r>
          </a:p>
        </p:txBody>
      </p:sp>
      <p:sp>
        <p:nvSpPr>
          <p:cNvPr id="30732" name="TextBox 20"/>
          <p:cNvSpPr txBox="1">
            <a:spLocks noChangeArrowheads="1"/>
          </p:cNvSpPr>
          <p:nvPr/>
        </p:nvSpPr>
        <p:spPr bwMode="auto">
          <a:xfrm>
            <a:off x="3262313" y="5903913"/>
            <a:ext cx="2803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4. </a:t>
            </a: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Заявление о возмещении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произведенных расходов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(не позднее 15 декабря)</a:t>
            </a:r>
          </a:p>
        </p:txBody>
      </p:sp>
      <p:sp>
        <p:nvSpPr>
          <p:cNvPr id="30733" name="TextBox 21"/>
          <p:cNvSpPr txBox="1">
            <a:spLocks noChangeArrowheads="1"/>
          </p:cNvSpPr>
          <p:nvPr/>
        </p:nvSpPr>
        <p:spPr bwMode="auto">
          <a:xfrm>
            <a:off x="7213600" y="3143250"/>
            <a:ext cx="19986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5. Возмещение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расходов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(5 рабочих дней)</a:t>
            </a:r>
          </a:p>
        </p:txBody>
      </p:sp>
      <p:pic>
        <p:nvPicPr>
          <p:cNvPr id="30734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065588"/>
            <a:ext cx="20304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Шеврон 10"/>
          <p:cNvSpPr/>
          <p:nvPr/>
        </p:nvSpPr>
        <p:spPr>
          <a:xfrm>
            <a:off x="5829300" y="2349500"/>
            <a:ext cx="360363" cy="360363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Шеврон 23"/>
          <p:cNvSpPr/>
          <p:nvPr/>
        </p:nvSpPr>
        <p:spPr>
          <a:xfrm>
            <a:off x="6203950" y="2349500"/>
            <a:ext cx="360363" cy="360363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Шеврон 24"/>
          <p:cNvSpPr/>
          <p:nvPr/>
        </p:nvSpPr>
        <p:spPr>
          <a:xfrm>
            <a:off x="6573838" y="2347913"/>
            <a:ext cx="360362" cy="360362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738" name="TextBox 11"/>
          <p:cNvSpPr txBox="1">
            <a:spLocks noChangeArrowheads="1"/>
          </p:cNvSpPr>
          <p:nvPr/>
        </p:nvSpPr>
        <p:spPr bwMode="auto">
          <a:xfrm>
            <a:off x="6065838" y="5465763"/>
            <a:ext cx="31464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Расходы, фактически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произведенные страхователем,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но не подтвержденные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документами о целевом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использовании средств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не подлежат возмещению</a:t>
            </a:r>
          </a:p>
        </p:txBody>
      </p:sp>
      <p:sp>
        <p:nvSpPr>
          <p:cNvPr id="28" name="Шеврон 27"/>
          <p:cNvSpPr/>
          <p:nvPr/>
        </p:nvSpPr>
        <p:spPr>
          <a:xfrm>
            <a:off x="6908800" y="2347913"/>
            <a:ext cx="360363" cy="360362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740" name="TextBox 22"/>
          <p:cNvSpPr txBox="1">
            <a:spLocks noChangeArrowheads="1"/>
          </p:cNvSpPr>
          <p:nvPr/>
        </p:nvSpPr>
        <p:spPr bwMode="auto">
          <a:xfrm>
            <a:off x="7358063" y="3910013"/>
            <a:ext cx="579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500">
                <a:solidFill>
                  <a:srgbClr val="0070C0"/>
                </a:solidFill>
                <a:latin typeface="Minion Pro Cond" pitchFamily="18" charset="0"/>
              </a:rPr>
              <a:t>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9190" y="-73223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1728137" y="1098145"/>
            <a:ext cx="7308359" cy="595750"/>
          </a:xfrm>
          <a:prstGeom prst="flowChartProcess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финансового обеспечения предупредительных мер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утверждаются приказом </a:t>
            </a:r>
            <a:r>
              <a:rPr lang="ru-RU" altLang="ru-RU" sz="1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Минздравсоцравития</a:t>
            </a:r>
            <a:r>
              <a:rPr lang="ru-RU" alt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981075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Хранение оригиналов документов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844824"/>
            <a:ext cx="88265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работодатель представляет в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филиал регионального отделения </a:t>
            </a: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Фонда электронные реестры, 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документы на бумажном носителе не представляются и хранятся в организации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Заявления и документы</a:t>
            </a: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направленные в филиал регионального отделения Фонда, после вынесения решений о назначении пособий, отказе в выплате пособий по временной нетрудоспособности, о возмещении расходов страхователю на выплату социального пособия на погребение и оплату 4-х дополнительных выходных дней для ухода за детьми-инвалидами 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возвращаются страхователю (застрахованному лицу)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Страхователь осуществляет 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хранение документов</a:t>
            </a: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порядке и сроки, установленные законодательством.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rgbClr val="0070C0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-16609"/>
            <a:ext cx="69204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6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025525"/>
            <a:ext cx="9144000" cy="6461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Страхователь не представляет в региональное отделение Фонда документы или реестр сведений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750" y="2601912"/>
            <a:ext cx="8826500" cy="219523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по временной нетрудоспособности (в том числе в связи с несчастным случаем на производстве и профзаболеванием)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по беременности и родам;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по </a:t>
            </a:r>
            <a:r>
              <a:rPr lang="ru-RU" altLang="ru-RU" sz="1600" b="1" dirty="0">
                <a:solidFill>
                  <a:srgbClr val="0070C0"/>
                </a:solidFill>
                <a:latin typeface="Verdana" pitchFamily="34" charset="0"/>
              </a:rPr>
              <a:t>уходу за ребенком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6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indent="0" algn="just" eaLnBrk="1" hangingPunct="1">
              <a:buClr>
                <a:srgbClr val="E46C0A"/>
              </a:buClr>
              <a:defRPr/>
            </a:pPr>
            <a:r>
              <a:rPr lang="ru-RU" altLang="ru-RU" sz="1600" i="1" dirty="0" smtClean="0">
                <a:solidFill>
                  <a:srgbClr val="0070C0"/>
                </a:solidFill>
                <a:latin typeface="Verdana" pitchFamily="34" charset="0"/>
              </a:rPr>
              <a:t>*   Уважительные причины - Приказ Минздравсоцразвития от 31.01.2007 №74</a:t>
            </a:r>
          </a:p>
          <a:p>
            <a:pPr algn="just" eaLnBrk="1" hangingPunct="1">
              <a:buClr>
                <a:srgbClr val="E46C0A"/>
              </a:buClr>
              <a:buFont typeface="Arial" charset="0"/>
              <a:buChar char="•"/>
              <a:defRPr/>
            </a:pPr>
            <a:endParaRPr lang="ru-RU" altLang="ru-RU" sz="1600" i="1" dirty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при постановке на учет в ранние сроки беременности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при рождении ребенка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на погребение</a:t>
            </a:r>
            <a:r>
              <a:rPr lang="ru-RU" altLang="ru-RU" sz="1600" b="1" dirty="0">
                <a:solidFill>
                  <a:srgbClr val="0070C0"/>
                </a:solidFill>
                <a:latin typeface="Verdana" pitchFamily="34" charset="0"/>
              </a:rPr>
              <a:t>.</a:t>
            </a:r>
            <a:endParaRPr lang="ru-RU" altLang="ru-RU" sz="16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8750" y="5073733"/>
            <a:ext cx="8826500" cy="151288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если листок нетрудоспособности в связи с заболеванием или травмой выдан на срок </a:t>
            </a:r>
            <a:r>
              <a:rPr lang="ru-RU" altLang="ru-RU" sz="1600" b="1" u="sng" dirty="0" smtClean="0">
                <a:solidFill>
                  <a:srgbClr val="0070C0"/>
                </a:solidFill>
                <a:latin typeface="Verdana" pitchFamily="34" charset="0"/>
              </a:rPr>
              <a:t>до 3 календарных дней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 (оплата осуществляется за счет средств работодателя).</a:t>
            </a:r>
          </a:p>
        </p:txBody>
      </p:sp>
      <p:sp>
        <p:nvSpPr>
          <p:cNvPr id="31751" name="Прямоугольник 1"/>
          <p:cNvSpPr>
            <a:spLocks noChangeArrowheads="1"/>
          </p:cNvSpPr>
          <p:nvPr/>
        </p:nvSpPr>
        <p:spPr bwMode="auto">
          <a:xfrm>
            <a:off x="111125" y="2060848"/>
            <a:ext cx="8826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В случае, если пропущены сроки обращения за пособиями: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1842" y="-2141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0638" y="14573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Страхователь в </a:t>
            </a:r>
            <a:r>
              <a:rPr lang="ru-RU" altLang="ru-RU" sz="1400" b="1" dirty="0">
                <a:solidFill>
                  <a:srgbClr val="0070C0"/>
                </a:solidFill>
                <a:latin typeface="Verdana" panose="020B0604030504040204" pitchFamily="34" charset="0"/>
              </a:rPr>
              <a:t>3-дневный срок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направляет в региональное отделение Фонда уведомление о прекращении права застрахованного лица на получение ежемесячного пособия по уходу за ребенком в следующих случаях:</a:t>
            </a:r>
          </a:p>
        </p:txBody>
      </p:sp>
      <p:pic>
        <p:nvPicPr>
          <p:cNvPr id="2662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088"/>
            <a:ext cx="20367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55563" y="3440113"/>
            <a:ext cx="1925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прекращение с ним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трудовых отношений</a:t>
            </a:r>
          </a:p>
        </p:txBody>
      </p:sp>
      <p:sp>
        <p:nvSpPr>
          <p:cNvPr id="26630" name="Прямоугольник 10"/>
          <p:cNvSpPr>
            <a:spLocks noChangeArrowheads="1"/>
          </p:cNvSpPr>
          <p:nvPr/>
        </p:nvSpPr>
        <p:spPr bwMode="auto">
          <a:xfrm>
            <a:off x="3392488" y="3398838"/>
            <a:ext cx="235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начала (возобновления) его работы на условиях полного рабочего дня</a:t>
            </a:r>
          </a:p>
        </p:txBody>
      </p:sp>
      <p:pic>
        <p:nvPicPr>
          <p:cNvPr id="26631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2117725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Прямоугольник 13"/>
          <p:cNvSpPr>
            <a:spLocks noChangeArrowheads="1"/>
          </p:cNvSpPr>
          <p:nvPr/>
        </p:nvSpPr>
        <p:spPr bwMode="auto">
          <a:xfrm>
            <a:off x="6246813" y="3440113"/>
            <a:ext cx="292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смерти его ребенка,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либо лишения родительских прав</a:t>
            </a:r>
          </a:p>
        </p:txBody>
      </p:sp>
      <p:pic>
        <p:nvPicPr>
          <p:cNvPr id="26633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86225"/>
            <a:ext cx="1833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Прямоугольник 15"/>
          <p:cNvSpPr>
            <a:spLocks noChangeArrowheads="1"/>
          </p:cNvSpPr>
          <p:nvPr/>
        </p:nvSpPr>
        <p:spPr bwMode="auto">
          <a:xfrm>
            <a:off x="-6350" y="5718175"/>
            <a:ext cx="316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очередной ежегодный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отпуск лица, работающего на условиях неполного рабочего времени</a:t>
            </a:r>
          </a:p>
        </p:txBody>
      </p:sp>
      <p:pic>
        <p:nvPicPr>
          <p:cNvPr id="26635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097338"/>
            <a:ext cx="154781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Прямоугольник 17"/>
          <p:cNvSpPr>
            <a:spLocks noChangeArrowheads="1"/>
          </p:cNvSpPr>
          <p:nvPr/>
        </p:nvSpPr>
        <p:spPr bwMode="auto">
          <a:xfrm>
            <a:off x="3435350" y="5722938"/>
            <a:ext cx="2314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начало отпуска по беременности и родам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900009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Verdana" pitchFamily="34" charset="0"/>
              </a:rPr>
              <a:t>ВАЖНО!</a:t>
            </a:r>
          </a:p>
        </p:txBody>
      </p:sp>
      <p:pic>
        <p:nvPicPr>
          <p:cNvPr id="26638" name="Picture 2" descr="D:\Gorshkova_AA\Desktop\презентация прямые выплаты 2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035175"/>
            <a:ext cx="23558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95750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Box 8"/>
          <p:cNvSpPr txBox="1">
            <a:spLocks noChangeArrowheads="1"/>
          </p:cNvSpPr>
          <p:nvPr/>
        </p:nvSpPr>
        <p:spPr bwMode="auto">
          <a:xfrm>
            <a:off x="6296025" y="5676900"/>
            <a:ext cx="2868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иных случаях прекращения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обстоятельств, наличие которых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явилось основанием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для назначения и выплаты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соответствующего пособия</a:t>
            </a:r>
            <a:endParaRPr lang="ru-RU" altLang="ru-RU" sz="1200"/>
          </a:p>
        </p:txBody>
      </p:sp>
      <p:sp>
        <p:nvSpPr>
          <p:cNvPr id="18" name="TextBox 17"/>
          <p:cNvSpPr txBox="1"/>
          <p:nvPr/>
        </p:nvSpPr>
        <p:spPr>
          <a:xfrm>
            <a:off x="1289050" y="1159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238" y="1556792"/>
            <a:ext cx="8899525" cy="10772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altLang="ru-RU" sz="1600" b="1" dirty="0" smtClean="0">
                <a:latin typeface="Verdana" pitchFamily="34" charset="0"/>
              </a:rPr>
              <a:t>За непредставление документов, недостоверность либо сокрытие сведений, влияющих на право получения застрахованным лицом пособия или исчисление его размера страхователь несет ответственность в соответствии с законодательством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81075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Ответственность</a:t>
            </a:r>
            <a:r>
              <a:rPr lang="en-US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страхователя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239" y="3573563"/>
            <a:ext cx="8899524" cy="29517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latin typeface="Verdana" pitchFamily="34" charset="0"/>
              </a:rPr>
              <a:t>Часть 4 ст. 15.33 КоАП</a:t>
            </a:r>
          </a:p>
          <a:p>
            <a:pPr algn="just" eaLnBrk="1" hangingPunct="1">
              <a:defRPr/>
            </a:pPr>
            <a:r>
              <a:rPr lang="ru-RU" altLang="ru-RU" sz="1400" dirty="0" smtClean="0">
                <a:latin typeface="Verdana" pitchFamily="34" charset="0"/>
              </a:rPr>
              <a:t>Непредставление в установленный законодательством Российской Федерации о страховых взносах срок либо отказ от представления в орган государственного внебюджетного фонда, осуществляющий контроль за правильностью выплаты обязательного страхового обеспечения по обязательному социальному страхованию на случай временной нетрудоспособности и в связи с материнством, а также его должностным лицам оформленных в установленном порядке документов и (или) иных сведений, необходимых для осуществления контроля за правильностью выплаты страхового обеспечения по обязательному социальному страхованию на случай временной нетрудоспособности и в связи с материнством, а равно представление таких сведений в неполном объеме или искаженном виде – </a:t>
            </a:r>
          </a:p>
          <a:p>
            <a:pPr algn="just" eaLnBrk="1" hangingPunct="1">
              <a:defRPr/>
            </a:pPr>
            <a:r>
              <a:rPr lang="ru-RU" altLang="ru-RU" sz="1400" b="1" dirty="0" smtClean="0">
                <a:latin typeface="Verdana" pitchFamily="34" charset="0"/>
              </a:rPr>
              <a:t>влечет наложение административного штрафа на должностных лиц в размере от 300 до 500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3089573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Verdana" pitchFamily="34" charset="0"/>
              </a:rPr>
              <a:t>АДМИНИСТРАТИВНАЯ ОТВЕТСТВЕННОСТЬ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1791" y="-861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232" y="3717032"/>
            <a:ext cx="8431534" cy="13234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000" dirty="0" smtClean="0">
                <a:latin typeface="Verdana" pitchFamily="34" charset="0"/>
              </a:rPr>
              <a:t>	Расходы, излишне понесенные страховщиком в связи с сокрытием</a:t>
            </a:r>
            <a:r>
              <a:rPr lang="en-US" altLang="ru-RU" sz="2000" dirty="0" smtClean="0">
                <a:latin typeface="Verdana" pitchFamily="34" charset="0"/>
              </a:rPr>
              <a:t> </a:t>
            </a:r>
            <a:r>
              <a:rPr lang="ru-RU" altLang="ru-RU" sz="2000" dirty="0" smtClean="0">
                <a:latin typeface="Verdana" pitchFamily="34" charset="0"/>
              </a:rPr>
              <a:t>или недостоверностью представленных страхователем сведений, подлежат возмещению страхователем в соответствии с законодательством РФ.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933942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Ответственность</a:t>
            </a:r>
            <a:r>
              <a:rPr lang="en-US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страхователя</a:t>
            </a:r>
          </a:p>
        </p:txBody>
      </p:sp>
      <p:pic>
        <p:nvPicPr>
          <p:cNvPr id="8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82" y="1772816"/>
            <a:ext cx="245903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356232" y="5227756"/>
            <a:ext cx="8431535" cy="64633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Verdana" panose="020B0604030504040204" pitchFamily="34" charset="0"/>
              </a:rPr>
              <a:t>КОНТРОЛЬ</a:t>
            </a:r>
            <a:r>
              <a:rPr lang="ru-RU" altLang="ru-RU" sz="1800" dirty="0" smtClean="0">
                <a:latin typeface="Verdana" panose="020B0604030504040204" pitchFamily="34" charset="0"/>
              </a:rPr>
              <a:t> </a:t>
            </a:r>
            <a:r>
              <a:rPr lang="ru-RU" altLang="ru-RU" sz="1800" dirty="0">
                <a:latin typeface="Verdana" panose="020B0604030504040204" pitchFamily="34" charset="0"/>
              </a:rPr>
              <a:t>за полнотой и достоверностью сведений осуществляют территориальные органы Фонда в установленном порядке</a:t>
            </a:r>
            <a:r>
              <a:rPr lang="ru-RU" altLang="ru-RU" sz="1800" dirty="0" smtClean="0">
                <a:latin typeface="Verdana" panose="020B0604030504040204" pitchFamily="34" charset="0"/>
              </a:rPr>
              <a:t>.</a:t>
            </a:r>
            <a:endParaRPr lang="ru-RU" altLang="ru-RU" sz="1800" dirty="0">
              <a:latin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1790" y="-28104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238" y="2005013"/>
            <a:ext cx="8899525" cy="418623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В соответствии с п. 9 «Положения об особенностях назначения и выплаты в 2012-2020 годах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иных выплат в субъектах Российской Федерации, участвующих в реализации пилотного проекта», утвержденного постановлением Правительства Российской Федерации от 21.04.2011 № 294 </a:t>
            </a:r>
            <a:r>
              <a:rPr lang="ru-RU" altLang="ru-RU" sz="1400" b="1" dirty="0" smtClean="0">
                <a:solidFill>
                  <a:srgbClr val="C00000"/>
                </a:solidFill>
                <a:latin typeface="Verdana" pitchFamily="34" charset="0"/>
              </a:rPr>
              <a:t>начисленные суммы пособий, не полученные в связи со смертью застрахованного лица, выплачиваются в порядке, установленном гражданским законодательством Российской Федерации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.</a:t>
            </a:r>
          </a:p>
          <a:p>
            <a:pPr algn="just" eaLnBrk="1" hangingPunct="1">
              <a:defRPr/>
            </a:pPr>
            <a:endParaRPr lang="ru-RU" altLang="ru-RU" sz="14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В соответствии со ст. 1183 Гражданского кодекса Российской Федерации, </a:t>
            </a:r>
            <a:r>
              <a:rPr lang="ru-RU" altLang="ru-RU" sz="1400" b="1" dirty="0" smtClean="0">
                <a:solidFill>
                  <a:srgbClr val="C00000"/>
                </a:solidFill>
                <a:latin typeface="Verdana" pitchFamily="34" charset="0"/>
              </a:rPr>
              <a:t>право получения подлежавших выплате наследодателю, но не полученных им при жизни по какой-либо причине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 сумм заработной платы и приравненных к ней платежей, пенсий, стипендий, пособий по социальному страхованию, возмещения вреда, причиненного жизни или здоровью, алиментов и иных денежных сумм, предоставленных гражданину в качестве средств к существованию, </a:t>
            </a:r>
            <a:r>
              <a:rPr lang="ru-RU" altLang="ru-RU" sz="1400" b="1" dirty="0" smtClean="0">
                <a:solidFill>
                  <a:srgbClr val="C00000"/>
                </a:solidFill>
                <a:latin typeface="Verdana" pitchFamily="34" charset="0"/>
              </a:rPr>
              <a:t>принадлежит проживавшим совместно с умершим членам его семьи, а также его нетрудоспособным иждивенцам независимо от того, проживали они совместно с умершим или не проживали.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81075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О выплате пособий наследникам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1791" y="8336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896" y="101367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22225" cmpd="dbl"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Verdana" pitchFamily="34" charset="0"/>
              </a:rPr>
              <a:t>Цель проекта:</a:t>
            </a:r>
            <a:endParaRPr lang="ru-RU" altLang="ru-RU" sz="24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213" y="1844675"/>
            <a:ext cx="8537575" cy="338452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Обеспечение гарантированного получения застрахованными гражданами (работающими по трудовым договорам) пособий  независимо от финансового положения работодателя;</a:t>
            </a:r>
          </a:p>
          <a:p>
            <a:pPr algn="just" eaLnBrk="1" hangingPunct="1">
              <a:defRPr/>
            </a:pPr>
            <a:endParaRPr lang="ru-RU" altLang="ru-RU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Улучшение положения застрахованных граждан и страхователей при осуществлении мероприятий, связанных с назначением и получением пособий в рамках обязательного социального страхования;</a:t>
            </a:r>
          </a:p>
          <a:p>
            <a:pPr algn="just" eaLnBrk="1" hangingPunct="1">
              <a:defRPr/>
            </a:pPr>
            <a:endParaRPr lang="ru-RU" altLang="ru-RU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Оптимизация расходов путем устранения нецелевых выплат, влияющих на сбалансированность бюджета </a:t>
            </a:r>
            <a:endParaRPr lang="ru-RU" altLang="ru-RU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6085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94" y="1628800"/>
            <a:ext cx="8431212" cy="407803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50" b="1" dirty="0" smtClean="0">
                <a:solidFill>
                  <a:srgbClr val="0070C0"/>
                </a:solidFill>
                <a:latin typeface="Verdana" pitchFamily="34" charset="0"/>
              </a:rPr>
              <a:t>Удержание и перечисление НДФЛ (без учета стандартных налоговых вычетов): </a:t>
            </a:r>
            <a:r>
              <a:rPr lang="ru-RU" altLang="ru-RU" sz="1400" i="1" dirty="0" smtClean="0">
                <a:solidFill>
                  <a:srgbClr val="0070C0"/>
                </a:solidFill>
                <a:latin typeface="Verdana" pitchFamily="34" charset="0"/>
              </a:rPr>
              <a:t>НДФЛ с суммы пособия за счет средств работодателя исчисляет, удерживает и уплачивает работодатель, а НДФЛ с суммы пособия за счет средств Фонда социального страхования РФ исчисляет, удерживает и уплачивает региональное отделение Фонда;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altLang="ru-RU" sz="1400" i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50" b="1" dirty="0" smtClean="0">
                <a:solidFill>
                  <a:srgbClr val="0070C0"/>
                </a:solidFill>
                <a:latin typeface="Verdana" pitchFamily="34" charset="0"/>
              </a:rPr>
              <a:t>Выдача справок 2-НДФЛ </a:t>
            </a:r>
            <a:r>
              <a:rPr lang="ru-RU" altLang="ru-RU" sz="1400" dirty="0" smtClean="0">
                <a:solidFill>
                  <a:srgbClr val="0070C0"/>
                </a:solidFill>
                <a:latin typeface="Verdana" pitchFamily="34" charset="0"/>
              </a:rPr>
              <a:t>(по запросу физического лица, в заявлении необходимо указать ФИО, СНИЛС, паспортные данные, полное наименование работодателя, адрес проживания застрахованного);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50" b="1" dirty="0" smtClean="0">
                <a:solidFill>
                  <a:srgbClr val="0070C0"/>
                </a:solidFill>
                <a:latin typeface="Verdana" pitchFamily="34" charset="0"/>
              </a:rPr>
              <a:t>Выдача справок о доходах для субсидий;</a:t>
            </a:r>
          </a:p>
          <a:p>
            <a:pPr marL="0" indent="0" algn="just" eaLnBrk="1" hangingPunct="1">
              <a:defRPr/>
            </a:pPr>
            <a:endParaRPr lang="ru-RU" altLang="ru-RU" sz="175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50" b="1" dirty="0" smtClean="0">
                <a:solidFill>
                  <a:srgbClr val="0070C0"/>
                </a:solidFill>
                <a:latin typeface="Verdana" pitchFamily="34" charset="0"/>
              </a:rPr>
              <a:t>Удержание алиментов из сумм назначенных пособий </a:t>
            </a:r>
            <a:r>
              <a:rPr lang="ru-RU" altLang="ru-RU" sz="1400" dirty="0" smtClean="0">
                <a:solidFill>
                  <a:srgbClr val="0070C0"/>
                </a:solidFill>
                <a:latin typeface="Verdana" pitchFamily="34" charset="0"/>
              </a:rPr>
              <a:t>(при поступлении в региональное отделение соответствующих исполнительных документов: </a:t>
            </a:r>
            <a:r>
              <a:rPr lang="ru-RU" altLang="ru-RU" sz="1400" dirty="0">
                <a:solidFill>
                  <a:srgbClr val="0070C0"/>
                </a:solidFill>
                <a:latin typeface="Verdana" pitchFamily="34" charset="0"/>
              </a:rPr>
              <a:t>исполнительный документ, на основании которого возбуждено исполнительное производство</a:t>
            </a:r>
            <a:r>
              <a:rPr lang="ru-RU" altLang="ru-RU" sz="1400" dirty="0" smtClean="0">
                <a:solidFill>
                  <a:srgbClr val="0070C0"/>
                </a:solidFill>
                <a:latin typeface="Verdana" pitchFamily="34" charset="0"/>
              </a:rPr>
              <a:t>, и постановление судебного пристава – исполнителя об обращении взыскания на пособие по временной нетрудоспособности, направленного в адрес регионального отделения Фонда).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39800"/>
            <a:ext cx="9144000" cy="584200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С введением нового порядка выплат у Ленинградского регионального отделения ФСС РФ появляются дополнительные обязанности:</a:t>
            </a:r>
            <a:endParaRPr lang="ru-RU" altLang="ru-RU" sz="16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791" y="-32296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41388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ПОДГОТОВИТЕЛЬНЫЙ ПЕРИОД</a:t>
            </a:r>
          </a:p>
        </p:txBody>
      </p:sp>
      <p:sp>
        <p:nvSpPr>
          <p:cNvPr id="45060" name="Прямоугольник 5"/>
          <p:cNvSpPr>
            <a:spLocks noChangeArrowheads="1"/>
          </p:cNvSpPr>
          <p:nvPr/>
        </p:nvSpPr>
        <p:spPr bwMode="auto">
          <a:xfrm>
            <a:off x="265955" y="3052073"/>
            <a:ext cx="889952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q"/>
            </a:pP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довести до сведения работников новый порядок выплаты пособий;</a:t>
            </a: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q"/>
            </a:pP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проинформировать работников о возможных способах получения пособий: на </a:t>
            </a: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счет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в банке или почтовым переводом, в связи с чем им необходимо иметь открытый </a:t>
            </a: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счет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в банке или предоставить </a:t>
            </a:r>
            <a:r>
              <a:rPr lang="ru-RU" altLang="ru-RU" sz="1400" b="1" dirty="0">
                <a:solidFill>
                  <a:srgbClr val="0070C0"/>
                </a:solidFill>
                <a:latin typeface="Verdana" panose="020B0604030504040204" pitchFamily="34" charset="0"/>
              </a:rPr>
              <a:t>точную информацию о месте регистрации и месте жительства с указанием почтового индекса;</a:t>
            </a:r>
            <a:endParaRPr lang="ru-RU" altLang="ru-RU" sz="1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srgbClr val="C00000"/>
                </a:solidFill>
                <a:latin typeface="Verdana" panose="020B0604030504040204" pitchFamily="34" charset="0"/>
              </a:rPr>
              <a:t>заблаговременно </a:t>
            </a:r>
            <a:r>
              <a:rPr lang="ru-RU" altLang="ru-RU" sz="14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собрать </a:t>
            </a:r>
            <a:r>
              <a:rPr lang="ru-RU" altLang="ru-RU" sz="1400" b="1" dirty="0">
                <a:solidFill>
                  <a:srgbClr val="C00000"/>
                </a:solidFill>
                <a:latin typeface="Verdana" panose="020B0604030504040204" pitchFamily="34" charset="0"/>
              </a:rPr>
              <a:t>заявления </a:t>
            </a:r>
            <a:r>
              <a:rPr lang="ru-RU" altLang="ru-RU" sz="1400" dirty="0">
                <a:solidFill>
                  <a:srgbClr val="C00000"/>
                </a:solidFill>
                <a:latin typeface="Verdana" panose="020B0604030504040204" pitchFamily="34" charset="0"/>
              </a:rPr>
              <a:t>по форме, утвержденной приказом ФСС РФ, у работников, находящихся в отпуске по уходу за </a:t>
            </a:r>
            <a:r>
              <a:rPr lang="ru-RU" altLang="ru-RU" sz="14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ребенком, отпуске по беременности и родам  </a:t>
            </a:r>
            <a:r>
              <a:rPr lang="ru-RU" altLang="ru-RU" sz="1400" dirty="0">
                <a:solidFill>
                  <a:srgbClr val="C00000"/>
                </a:solidFill>
                <a:latin typeface="Verdana" panose="020B0604030504040204" pitchFamily="34" charset="0"/>
              </a:rPr>
              <a:t>и подготовить документы или реестр сведений в отношении указанных </a:t>
            </a:r>
            <a:r>
              <a:rPr lang="ru-RU" altLang="ru-RU" sz="14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лиц</a:t>
            </a:r>
            <a:r>
              <a:rPr lang="en-US" altLang="ru-RU" sz="14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;</a:t>
            </a:r>
            <a:endParaRPr lang="ru-RU" altLang="ru-RU" sz="1400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q"/>
            </a:pP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довести до сведения </a:t>
            </a: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получателей </a:t>
            </a:r>
            <a:r>
              <a:rPr lang="ru-RU" altLang="ru-RU" sz="1400" b="1" dirty="0">
                <a:solidFill>
                  <a:srgbClr val="0070C0"/>
                </a:solidFill>
                <a:latin typeface="Verdana" panose="020B0604030504040204" pitchFamily="34" charset="0"/>
              </a:rPr>
              <a:t>сроки получения пособия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: первоначальная выплата ежемесячного пособия по уходу за ребенком осуществляется в </a:t>
            </a: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течение            10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календарных дней со дня получения документов или реестра; последующая выплата пособия осуществляется </a:t>
            </a:r>
            <a:r>
              <a:rPr lang="ru-RU" altLang="ru-RU" sz="1400" b="1" dirty="0">
                <a:solidFill>
                  <a:srgbClr val="0070C0"/>
                </a:solidFill>
                <a:latin typeface="Verdana" panose="020B0604030504040204" pitchFamily="34" charset="0"/>
              </a:rPr>
              <a:t>с 1 по 15 число месяца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, следующего за месяцем, за который выплачивается пособие.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0113" y="1458568"/>
            <a:ext cx="7488238" cy="147637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3" name="Прямоугольник 6"/>
          <p:cNvSpPr>
            <a:spLocks noChangeArrowheads="1"/>
          </p:cNvSpPr>
          <p:nvPr/>
        </p:nvSpPr>
        <p:spPr bwMode="auto">
          <a:xfrm>
            <a:off x="900113" y="1499436"/>
            <a:ext cx="7559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В целях своевременного обеспечения застрахованных граждан государственными пособиями по социальному </a:t>
            </a:r>
            <a:r>
              <a:rPr lang="ru-RU" altLang="ru-RU" sz="18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страхованию, </a:t>
            </a:r>
            <a:r>
              <a:rPr lang="ru-RU" altLang="ru-RU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работодателю</a:t>
            </a:r>
            <a:r>
              <a:rPr lang="ru-RU" altLang="ru-RU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необходимо провести подготовительные мероприятия по переходу к реализации пилотного проекта:</a:t>
            </a:r>
            <a:endParaRPr lang="en-US" altLang="ru-RU" sz="1800" b="1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791" y="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50825" y="907198"/>
            <a:ext cx="9144000" cy="400050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Отчетность по форме 4-ФСС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557338"/>
            <a:ext cx="864235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Приказом Фонда социального страхования РФ от 14.10.2019 № 575 </a:t>
            </a:r>
            <a:r>
              <a:rPr lang="ru-RU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внесены изменения в приказ Фонда социального страхования Российской Федерации от 28.03.2017 № 114 «Об утверждении особенностей заполнения страхователями, зарегистрированными в территориальных органах Фонда социального страхования Российской Федерации, участвующих в реализации пилотного проекта, расчета по начисленным и уплаченным страховым взносам на обязательное социальное страхование от несчастных случаев на производстве и профессиональных заболеваний, а также по расходам на выплату страхового обеспечения (форма 4-ФСС), форма которого утверждена приказом Фонда социального страхования Российской Федерации от 26.09.2016 №381 </a:t>
            </a:r>
            <a:endParaRPr lang="ru-RU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9050" y="-26135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41" y="843231"/>
            <a:ext cx="9144000" cy="400050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ПЕРЕХОДНЫЙ ПЕРИОД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557338"/>
            <a:ext cx="864235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Задолженность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Фонда перед страхователем, сформировавшаяся по состоянию на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01.01.2020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года, по заявлению страхователя подлежит возмещению.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Филиал регионального отделения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вправе провести камеральную проверку произведенных расходов. </a:t>
            </a:r>
            <a:endParaRPr lang="ru-RU" sz="1300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Сумма произведенных расходов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не отраженная страхователем в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отчетности за 2019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год, в последующих отчетах за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2020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 не отражается. 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таком случае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представить в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налоговые органы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уточненный расчет по страховым взносам за 2019 год.</a:t>
            </a:r>
            <a:endParaRPr lang="ru-RU" sz="13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страховым случаям, по которым страхователь не произвел назначение и выплату пособия в связи с вступлением в силу нового порядка, назначение и выплата пособий осуществляется отделением Фонда.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листок  нетрудоспособности открыт застрахованному лицу в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июнь 2020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 и  продолжается в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июле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2020,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 после окончания нетрудоспособности за назначением и выплатой пособия по такому листку нетрудоспособности следует обращаться в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филиал регионального отделения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Фонда.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Страхователь, осуществляющий выплату застрахованному лицу ежемесячного пособия по уходу за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ребенком, по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июнь </a:t>
            </a:r>
            <a:r>
              <a:rPr lang="ru-RU" sz="13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 года направляет </a:t>
            </a:r>
            <a:r>
              <a:rPr lang="ru-RU" sz="1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территориальный орган Фонда заявление и документы, необходимые для начисления и выплаты пособия, либо реестр сведений, а также сведения о расчете пособия, исчисленного на момент наступления отпуска по уходу за ребенком, для продолжения выплаты такого пособия территориальным органом Фонда.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9050" y="-26135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7783" y="1052736"/>
            <a:ext cx="7344817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 информация о реализации проекта «Прямые выплаты» на сайте </a:t>
            </a:r>
            <a:r>
              <a:rPr lang="en-US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www.r47fss.ru</a:t>
            </a:r>
            <a:r>
              <a:rPr lang="en-US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разделе «Прямые выплаты»</a:t>
            </a:r>
          </a:p>
          <a:p>
            <a:pPr algn="ctr"/>
            <a:endParaRPr lang="ru-RU" sz="36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Задать вопрос: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0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консультанта – руководителя группы по месту регистрации;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0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сайте отделения через сервис «Задать вопрос»;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0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социальные сети:</a:t>
            </a:r>
            <a:endParaRPr lang="en-US" sz="2000" b="1" i="1" spc="5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vk.com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lro_fss</a:t>
            </a:r>
            <a:endParaRPr lang="en-US" sz="24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instagram.com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fss_lenobl</a:t>
            </a:r>
            <a:endParaRPr lang="ru-RU" sz="24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7276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9007" y="980728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Verdana" pitchFamily="34" charset="0"/>
              </a:rPr>
              <a:t>При реализации пилотного проекта: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567622" y="2132856"/>
          <a:ext cx="80087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25032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11907"/>
            <a:ext cx="8928992" cy="541686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ДЛЯ СТРАХОВАТЕЛЕЙ:</a:t>
            </a:r>
          </a:p>
          <a:p>
            <a:pPr algn="ctr" eaLnBrk="1" hangingPunct="1">
              <a:defRPr/>
            </a:pPr>
            <a:endParaRPr lang="ru-RU" altLang="ru-RU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     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в связи с передачей функций по назначению, исчислению и выплате пособий страховщику отпадает необходимость отслеживать изменения в законодательстве при расчете пособий, выплачиваемых Фондом социального страхования;</a:t>
            </a:r>
          </a:p>
          <a:p>
            <a:pPr algn="just" eaLnBrk="1" hangingPunct="1">
              <a:defRPr/>
            </a:pPr>
            <a:endParaRPr lang="ru-RU" altLang="ru-RU" sz="16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      упрощение процесса составления отчетности;</a:t>
            </a:r>
          </a:p>
          <a:p>
            <a:pPr algn="just" eaLnBrk="1" hangingPunct="1">
              <a:defRPr/>
            </a:pPr>
            <a:endParaRPr lang="ru-RU" altLang="ru-RU" sz="16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      средства работодателя не затрачиваются на выплату пособий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6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ru-RU" altLang="ru-RU" sz="16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       у страхователя отсутствует необходимость обращения за выделением средств на выплату страхового обеспечения, которое будет производить Фонд социального страхования;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ru-RU" altLang="ru-RU" sz="16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Verdana" pitchFamily="34" charset="0"/>
              </a:rPr>
              <a:t>Переход на ЭЛН позволит уменьшить количество и сроки проверок страховых случаев, сократит потери времени при заполнении ЭЛН реестров сведений для выплат, сокращает сроки на устранение ошибок, исключает случаи страхового мошенничества.</a:t>
            </a:r>
            <a:endParaRPr lang="ru-RU" altLang="ru-RU" sz="16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ru-RU" altLang="ru-RU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1075"/>
            <a:ext cx="9144000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Verdana" pitchFamily="34" charset="0"/>
              </a:rPr>
              <a:t>Преимущества нового порядка выплат пособий</a:t>
            </a:r>
            <a:endParaRPr lang="ru-RU" altLang="ru-RU" sz="24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791" y="-1660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52513"/>
            <a:ext cx="9144000" cy="6461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Нормативные документы, регламентирующие порядок реализации пилотного проекта «Прямые выплаты»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1175" y="1936750"/>
            <a:ext cx="8064500" cy="104616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1. Постановление Правительства Российской Федерации от 21.04.2011 №294 «Об особенностях финансового обеспечения, назначения и выплаты …»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750" y="3132138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2. Приказ Фонда социального страхования Российской Федерации от 24.11.2017 №578 «Об утверждении форм документов, применяемых для выплаты…»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869" y="5483443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4. Приказ Минздравсоцразвития Российской Федерации от 11.07.2011 №709н «Об утверждении формы заявления о возмещении…»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8869" y="4301369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3. Приказ Фонда социального страхования Российской Федерации от 24.11.2017 №579 «Об утверждении форм реестров сведений…»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6480" y="37112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79488"/>
            <a:ext cx="9144000" cy="8318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22225" cmpd="dbl"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Постановлением Правительства от 21.04.2011 г. №294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«Об особенностях финансового обеспечения, назначения и выплаты…» утверждены: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3213" y="1844675"/>
            <a:ext cx="8537575" cy="115252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Положение</a:t>
            </a: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об особенностях назначения и выплаты в 2012 – 2020 годах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иных выплат в субъектах Российской Федерации, участвующих в реализации пилотного проекта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3213" y="5949280"/>
            <a:ext cx="8537575" cy="86409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Положение</a:t>
            </a: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об особенностях уплаты страховых взносов в 2012 – 2020 годах в Фонд социального страхования Российской Федерации в субъектах Российской Федерации, участвующих в реализации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пилотного проекта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3212" y="4941168"/>
            <a:ext cx="8537575" cy="935038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Положение</a:t>
            </a: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об особенностях возмещения расходов страхователя в 2012 – 2020 годах на предупредительные меры по сокращению производственного травматизма и профессиональных заболеваний работников в субъектах Российской Федерации, участвующих в реализации пилотного 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3213" y="3068960"/>
            <a:ext cx="8537575" cy="180022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Положение</a:t>
            </a: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об особенностях назначения и выплаты в 2012 – 2020 годах застрахованным лицам пособия по временной нетрудоспособности в связи с несчастным случаем на производстве или профессиональным заболеванием, а также оплаты отпуска застрахованного лица (сверх ежегодного оплачиваемого отпуска, установленного законодательством Российской Федерации) на весь период лечения и проезда к месту лечения и обратно в субъектах Российской Федерации, участвующих в реализации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пилотного проекта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6085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7867</TotalTime>
  <Words>5433</Words>
  <Application>Microsoft Office PowerPoint</Application>
  <PresentationFormat>Экран (4:3)</PresentationFormat>
  <Paragraphs>531</Paragraphs>
  <Slides>54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4" baseType="lpstr">
      <vt:lpstr>Arial Unicode MS</vt:lpstr>
      <vt:lpstr>Arial</vt:lpstr>
      <vt:lpstr>Arial Narrow</vt:lpstr>
      <vt:lpstr>Calibri</vt:lpstr>
      <vt:lpstr>Georgia</vt:lpstr>
      <vt:lpstr>Minion Pro Cond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I. ОСОБЕННОСТИ НАЗНАЧЕНИЯ И ВЫПЛАТЫ СТРАХОВОГО ОБЕСПЕЧЕНИЯ ПО ОСС НА СЛУЧАЙ ВРЕМЕННОЙ НЕТРУДОСПОСОБНОСТИ И В СВЯЗИ С МАТЕРИНСТВОМ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Ошибки по пособиям по уходу за больным членом семьи</vt:lpstr>
      <vt:lpstr>  Ошибки при заполнении персональных данных получателя в Реестрах сведений, необходимых для назначения и выплаты пособий : Ошибки по пособиям  по беременности и родам:</vt:lpstr>
      <vt:lpstr>   Ошибки, допускаемые при заполнении Реестра сведений, необходимых для назначения и выплаты ежемесячного пособия по уходу за ребенком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настоящее время введен в действие интернет – портал ФСС, возможности которого позволяют создать личный кабинет двух типов: для страхователей и застрахованных. </vt:lpstr>
      <vt:lpstr>Личный кабинет страхователя</vt:lpstr>
      <vt:lpstr>Журнал пособий.  Информация об Извещениях по пособию</vt:lpstr>
      <vt:lpstr>Формирование запросов в Фонд . Ответ на Извещение по прямым выплатам</vt:lpstr>
      <vt:lpstr>Перечисление пособий осуществляется:</vt:lpstr>
      <vt:lpstr>Получение выплат на платежные карты ‘Мир’</vt:lpstr>
      <vt:lpstr>Получение выплат на платежные карты ‘Мир’</vt:lpstr>
      <vt:lpstr>Причины возврата платежей:</vt:lpstr>
      <vt:lpstr> II. ОСОБЕННОСТИ НАЗНАЧЕНИЯ И ВЫПЛАТЫ ПОСОБИЯ  В СВЯЗИ С НЕСЧАСТНЫМ СЛУЧАЕМ И ОПЛАТЫ ОТПУСКА ЗАСТРАХОВАННОГО ЛИЦА </vt:lpstr>
      <vt:lpstr>Презентация PowerPoint</vt:lpstr>
      <vt:lpstr>Презентация PowerPoint</vt:lpstr>
      <vt:lpstr>III. ПОРЯДОК ВОЗМЕЩЕНИЯ РАСХОДОВ СТРАХОВАТЕЛЮ  НА ВЫПЛАТУ СОЦИАЛЬНОГО ПОСОБИЯ НА ПОГРЕБЕНИЕ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Пресс-служба</dc:creator>
  <cp:lastModifiedBy>Разгулова Ирина Николаевна</cp:lastModifiedBy>
  <cp:revision>423</cp:revision>
  <cp:lastPrinted>2019-10-23T07:25:23Z</cp:lastPrinted>
  <dcterms:created xsi:type="dcterms:W3CDTF">2018-07-24T05:35:55Z</dcterms:created>
  <dcterms:modified xsi:type="dcterms:W3CDTF">2020-01-22T05:56:45Z</dcterms:modified>
</cp:coreProperties>
</file>