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87" r:id="rId4"/>
    <p:sldId id="286" r:id="rId5"/>
    <p:sldId id="258" r:id="rId6"/>
    <p:sldId id="257" r:id="rId7"/>
    <p:sldId id="269" r:id="rId8"/>
    <p:sldId id="270" r:id="rId9"/>
    <p:sldId id="272" r:id="rId10"/>
    <p:sldId id="271" r:id="rId11"/>
    <p:sldId id="273" r:id="rId12"/>
    <p:sldId id="281" r:id="rId13"/>
    <p:sldId id="282" r:id="rId14"/>
    <p:sldId id="275" r:id="rId15"/>
    <p:sldId id="274" r:id="rId16"/>
    <p:sldId id="265" r:id="rId17"/>
    <p:sldId id="276" r:id="rId18"/>
    <p:sldId id="283" r:id="rId19"/>
    <p:sldId id="277" r:id="rId20"/>
    <p:sldId id="285" r:id="rId21"/>
    <p:sldId id="278" r:id="rId22"/>
    <p:sldId id="279" r:id="rId23"/>
    <p:sldId id="284" r:id="rId24"/>
    <p:sldId id="280" r:id="rId25"/>
  </p:sldIdLst>
  <p:sldSz cx="9144000" cy="5143500" type="screen16x9"/>
  <p:notesSz cx="6858000" cy="9144000"/>
  <p:embeddedFontLst>
    <p:embeddedFont>
      <p:font typeface="Bebas Neue Regular" panose="020B0604020202020204" charset="-5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3D5"/>
    <a:srgbClr val="FFFFFF"/>
    <a:srgbClr val="D2E428"/>
    <a:srgbClr val="58C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385" autoAdjust="0"/>
  </p:normalViewPr>
  <p:slideViewPr>
    <p:cSldViewPr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11"/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marker>
            <c:symbol val="none"/>
          </c:marker>
          <c:cat>
            <c:numRef>
              <c:f>Лист1!$B$1:$C$1</c:f>
              <c:numCache>
                <c:formatCode>General</c:formatCode>
                <c:ptCount val="2"/>
                <c:pt idx="0">
                  <c:v>2014</c:v>
                </c:pt>
                <c:pt idx="1">
                  <c:v>2020</c:v>
                </c:pt>
              </c:numCache>
            </c:num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797.3</c:v>
                </c:pt>
                <c:pt idx="1">
                  <c:v>1025.7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1F5-B344-9DA8-A4851CA09AE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</c:v>
                </c:pt>
              </c:strCache>
            </c:strRef>
          </c:tx>
          <c:marker>
            <c:symbol val="none"/>
          </c:marker>
          <c:cat>
            <c:numRef>
              <c:f>Лист1!$B$1:$C$1</c:f>
              <c:numCache>
                <c:formatCode>General</c:formatCode>
                <c:ptCount val="2"/>
                <c:pt idx="0">
                  <c:v>2014</c:v>
                </c:pt>
                <c:pt idx="1">
                  <c:v>2020</c:v>
                </c:pt>
              </c:numCache>
            </c:num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1369.4</c:v>
                </c:pt>
                <c:pt idx="1">
                  <c:v>2346.6999999999998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1F5-B344-9DA8-A4851CA09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691776"/>
        <c:axId val="63782912"/>
      </c:lineChart>
      <c:catAx>
        <c:axId val="63691776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63782912"/>
        <c:crosses val="autoZero"/>
        <c:auto val="1"/>
        <c:lblAlgn val="ctr"/>
        <c:lblOffset val="100"/>
        <c:noMultiLvlLbl val="1"/>
      </c:catAx>
      <c:valAx>
        <c:axId val="63782912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63691776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2DC3-F9DB-47A6-B861-2B5F2540BC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20EE-C6F6-4765-9088-1A6BD0A2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4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7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90"/>
            <a:ext cx="6786546" cy="2928958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Проект   Бюджета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Кировского   муниципального   района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Ленинградской  области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на   2021  год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и   на плановый  период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2022  и  2023  гг.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268756"/>
            <a:ext cx="9144000" cy="137443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643189"/>
            <a:ext cx="9144000" cy="928694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7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603564"/>
            <a:ext cx="9144000" cy="1500180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303839"/>
          <a:ext cx="85689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ДОХОДЫ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3 339  501,4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2 936  947,9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 12,0%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2 988 470,2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 1,7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3 039 885,1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 1,7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latin typeface="Bebas Neue Regular" pitchFamily="2" charset="-52"/>
                        </a:rPr>
                        <a:t>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996  514,9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771  022,2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22,6%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796  976,8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 3.4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834  208,9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 4,7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БЕЗВОЗМЕЗДНЫЕ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2 342 986,5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2 165 925,7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 7,6%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2 191 493,4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 1,2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2 205 676,2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 0,6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026192"/>
              </p:ext>
            </p:extLst>
          </p:nvPr>
        </p:nvGraphicFramePr>
        <p:xfrm>
          <a:off x="333408" y="2649657"/>
          <a:ext cx="8568952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90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РАСХОДЫ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3 447 213,5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3 061 374,0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 11,2%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3 153 297,1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 3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3 189 958,9   1,2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7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latin typeface="Bebas Neue Regular" pitchFamily="2" charset="-52"/>
                        </a:rPr>
                        <a:t>УСЛОВНО</a:t>
                      </a:r>
                      <a:r>
                        <a:rPr lang="ru-RU" sz="1600" kern="1200" baseline="0" dirty="0">
                          <a:latin typeface="Bebas Neue Regular" pitchFamily="2" charset="-52"/>
                        </a:rPr>
                        <a:t> УТВЕРЖДЁННЫЕ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  <a:p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32 000,0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64 000,0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4592"/>
              </p:ext>
            </p:extLst>
          </p:nvPr>
        </p:nvGraphicFramePr>
        <p:xfrm>
          <a:off x="329640" y="3630244"/>
          <a:ext cx="8568952" cy="140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ПРОФИЦИТ (+)</a:t>
                      </a:r>
                    </a:p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ДЕФИЦИТ (-)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-107 712,1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-124 426,1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-164 826,9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-150 073,8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latin typeface="Bebas Neue Regular" pitchFamily="2" charset="-52"/>
                        </a:rPr>
                        <a:t>% 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налоговых и неналоговых доходов </a:t>
                      </a:r>
                      <a:r>
                        <a:rPr lang="ru-RU" sz="1600" kern="1200" baseline="0" dirty="0">
                          <a:latin typeface="Bebas Neue Regular" pitchFamily="2" charset="-52"/>
                        </a:rPr>
                        <a:t>ДОХОДОВ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768438" y="923426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2020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048575" y="916253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2021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669814" y="916253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2022</a:t>
            </a: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291052" y="916253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2023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1724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Прогноз  основных  характеристик  бюджета кировского  Муниципального Района  на  2021-2023  годы			</a:t>
            </a:r>
            <a:r>
              <a:rPr lang="ru-RU" sz="1800" dirty="0" err="1">
                <a:latin typeface="Bebas Neue Regular" pitchFamily="2" charset="-52"/>
              </a:rPr>
              <a:t>тыс.руб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8215329" y="134942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Bebas Neue Regular" pitchFamily="2" charset="-52"/>
              </a:rPr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214428"/>
            <a:ext cx="6786546" cy="292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Кировского муниципального района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aseline="0" dirty="0">
                <a:ln w="19050">
                  <a:noFill/>
                </a:ln>
                <a:latin typeface="Bebas Neue Regular" pitchFamily="2" charset="-52"/>
                <a:ea typeface="+mj-ea"/>
                <a:cs typeface="+mj-cs"/>
              </a:rPr>
              <a:t>Ленинградской области</a:t>
            </a: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еаг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392" y="1750617"/>
            <a:ext cx="4645539" cy="2714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Доходы  бюджета кировского  Муниципального Района ленинградской области  на  2021-2023  годы 			 </a:t>
            </a:r>
            <a:r>
              <a:rPr lang="ru-RU" sz="1800" dirty="0" err="1">
                <a:latin typeface="Bebas Neue Regular" pitchFamily="2" charset="-52"/>
              </a:rPr>
              <a:t>тыс.руб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638" y="157161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Bebas Neue Regular" pitchFamily="2" charset="-52"/>
              </a:rPr>
              <a:t>доходы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428" y="244863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налоговые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61" y="3325660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неналоговые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4202682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безвозмездные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7046" y="1119052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Оценка</a:t>
            </a:r>
          </a:p>
          <a:p>
            <a:pPr algn="ctr"/>
            <a:r>
              <a:rPr lang="ru-RU" dirty="0">
                <a:latin typeface="Bebas Neue Regular" pitchFamily="2" charset="-52"/>
              </a:rPr>
              <a:t>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0780" y="1119052"/>
            <a:ext cx="5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5953" y="1119052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1505" y="1119052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624" y="178593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3 339 501,4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5331" y="273848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866 196,3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941" y="3617569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130 318,6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5602" y="4429326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2 342 986,5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766" y="2190525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2 936 947,9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5722" y="292895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630 626,7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1605" y="35942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140 395,5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4442" y="4429138"/>
            <a:ext cx="99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2 165 925,7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51799" y="211882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2 988 470,2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5756" y="285724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657 674,6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04844" y="359383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139 302,2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7726" y="440493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2 191 493,4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1085" y="2071587"/>
            <a:ext cx="98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3 039 885,1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9430" y="283376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696 323,0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16917" y="362972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137 885,9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63005" y="4393325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2 205 676,2</a:t>
            </a:r>
          </a:p>
        </p:txBody>
      </p:sp>
      <p:sp>
        <p:nvSpPr>
          <p:cNvPr id="29" name="Пятиугольник 28"/>
          <p:cNvSpPr/>
          <p:nvPr/>
        </p:nvSpPr>
        <p:spPr>
          <a:xfrm rot="5400000">
            <a:off x="8251043" y="10715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10</a:t>
            </a:r>
          </a:p>
        </p:txBody>
      </p:sp>
      <p:sp>
        <p:nvSpPr>
          <p:cNvPr id="30" name="Овал 29"/>
          <p:cNvSpPr/>
          <p:nvPr/>
        </p:nvSpPr>
        <p:spPr>
          <a:xfrm>
            <a:off x="4082063" y="2098192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589744" y="2027045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020272" y="1995686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483768" y="1635646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67944" y="2819133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83768" y="2603109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5508104" y="2787774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7101912" y="2715766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339752" y="3539213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4067944" y="3529760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5589744" y="3528178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7101912" y="3539213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483768" y="4331301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3995936" y="4299942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5580112" y="4331301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7092280" y="4299942"/>
            <a:ext cx="134384" cy="18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1142990"/>
            <a:ext cx="2410587" cy="2786082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429652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Налоговые и неналоговые доходы бюджета кировского  муниципального района Ленинградской области  </a:t>
            </a:r>
            <a:r>
              <a:rPr lang="ru-RU" sz="2800" dirty="0">
                <a:latin typeface="Bebas Neue Regular" pitchFamily="2" charset="-52"/>
              </a:rPr>
              <a:t>2020-2021</a:t>
            </a:r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8215329" y="10715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11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428860" y="1142990"/>
            <a:ext cx="5035166" cy="571504"/>
            <a:chOff x="2817296" y="1071552"/>
            <a:chExt cx="5035166" cy="5715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7296" y="1071552"/>
              <a:ext cx="3023400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7296" y="1357304"/>
              <a:ext cx="5035166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28860" y="1843744"/>
            <a:ext cx="1887532" cy="571504"/>
            <a:chOff x="2827344" y="1928808"/>
            <a:chExt cx="1887532" cy="5715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827344" y="1928808"/>
              <a:ext cx="1887532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27344" y="2214560"/>
              <a:ext cx="1755806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28860" y="4043042"/>
            <a:ext cx="1102816" cy="571504"/>
            <a:chOff x="2827344" y="3737058"/>
            <a:chExt cx="1102816" cy="57150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827344" y="3737058"/>
              <a:ext cx="1102816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27344" y="4022810"/>
              <a:ext cx="1031378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28860" y="3336302"/>
            <a:ext cx="167820" cy="571504"/>
            <a:chOff x="2786050" y="3000378"/>
            <a:chExt cx="167820" cy="57150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786050" y="3000378"/>
              <a:ext cx="167820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86050" y="3286130"/>
              <a:ext cx="9638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428860" y="2587030"/>
            <a:ext cx="71438" cy="571504"/>
            <a:chOff x="3500430" y="2928940"/>
            <a:chExt cx="71438" cy="57150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500430" y="2928940"/>
              <a:ext cx="71438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00430" y="3214692"/>
              <a:ext cx="45719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rot="5400000">
            <a:off x="571472" y="2857502"/>
            <a:ext cx="3714776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04319" y="128586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latin typeface="Bebas Neue Regular" pitchFamily="2" charset="-52"/>
              </a:rPr>
              <a:t>ндфл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4489" y="1857370"/>
            <a:ext cx="117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Совокупный </a:t>
            </a:r>
          </a:p>
          <a:p>
            <a:pPr algn="ctr"/>
            <a:r>
              <a:rPr lang="ru-RU" dirty="0">
                <a:latin typeface="Bebas Neue Regular" pitchFamily="2" charset="-52"/>
              </a:rPr>
              <a:t>доход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39210" y="271462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акцизы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6931" y="346090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госпошлина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4414" y="416165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неналоговые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984" y="1092818"/>
            <a:ext cx="120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381  740,0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3670" y="1357304"/>
            <a:ext cx="11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634 570,0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8992" y="178593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232 742,5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83668" y="2070175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21 6 788,3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8340" y="256370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2 323,2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2770" y="285402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1 789,0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1736" y="330101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13  821,3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90009" y="357037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13 049,0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50821" y="39769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140 395,5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06315" y="427412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130 318,6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844" y="242887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налоговые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5715008" y="3286130"/>
            <a:ext cx="1357322" cy="571504"/>
            <a:chOff x="2817296" y="1071552"/>
            <a:chExt cx="5035166" cy="57150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817296" y="1071552"/>
              <a:ext cx="5035166" cy="285752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Bebas Neue Regular" pitchFamily="2" charset="-52"/>
                </a:rPr>
                <a:t>996  514,9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817296" y="1357304"/>
              <a:ext cx="5035166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Bebas Neue Regular" pitchFamily="2" charset="-52"/>
                </a:rPr>
                <a:t>771  022,2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072330" y="326486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Оценка  2020  года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2330" y="352935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Прогноз на 2021  год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142990"/>
            <a:ext cx="6786546" cy="292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Расходы 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Кировского муниципального района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aseline="0" dirty="0">
                <a:ln w="19050">
                  <a:noFill/>
                </a:ln>
                <a:latin typeface="Bebas Neue Regular" pitchFamily="2" charset="-52"/>
                <a:ea typeface="+mj-ea"/>
                <a:cs typeface="+mj-cs"/>
              </a:rPr>
              <a:t>Ленинградской области</a:t>
            </a: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р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64" y="1057989"/>
            <a:ext cx="6591816" cy="393920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5835" y="8183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Муниципальные  программы - 2021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905" y="99080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образование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8428" y="140374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культура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0870" y="173594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финансы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2391" y="206814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дороги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351" y="2421940"/>
            <a:ext cx="20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Комплексное развитие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91237"/>
            <a:ext cx="225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Спорт И  МОЛОД. ПОЛИТИКА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740" y="3175122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Сельское хозяйство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134" y="354445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Малый бизнес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0468" y="392015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ГО и ЧС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7782" y="4282797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Bebas Neue Regular" pitchFamily="2" charset="-52"/>
              </a:rPr>
              <a:t>Рцрр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237" y="459930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Bebas Neue Regular" pitchFamily="2" charset="-52"/>
              </a:rPr>
              <a:t>Энергоэффективность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2384" y="100155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2 170  075,3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8907" y="136013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191  843,6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4713" y="171256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155  075,1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5564" y="209018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75 908,2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31275" y="2476282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60 811,4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5297" y="284292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57 965,5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21658" y="322202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7 504,2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5191" y="354445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2 493,3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35049" y="392015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2 384,0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1918" y="428949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2 094,9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7443" y="462786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964,0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84434" y="1737624"/>
            <a:ext cx="2304256" cy="16619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Всего 2021:</a:t>
            </a:r>
          </a:p>
          <a:p>
            <a:pPr algn="ctr"/>
            <a:r>
              <a:rPr lang="ru-RU" sz="2400" b="1" dirty="0">
                <a:latin typeface="Bebas Neue Regular" pitchFamily="2" charset="-52"/>
                <a:cs typeface="Arial" pitchFamily="34" charset="0"/>
              </a:rPr>
              <a:t>2 727 119,5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Удельный вес МП</a:t>
            </a:r>
          </a:p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в расходах - 2021</a:t>
            </a:r>
          </a:p>
          <a:p>
            <a:pPr algn="ctr"/>
            <a:r>
              <a:rPr lang="ru-RU" sz="2400" b="1" dirty="0">
                <a:latin typeface="Bebas Neue Regular" pitchFamily="2" charset="-52"/>
                <a:cs typeface="Arial" pitchFamily="34" charset="0"/>
              </a:rPr>
              <a:t>89,1%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78824" y="4000510"/>
            <a:ext cx="302433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 - прирост к 2020 году</a:t>
            </a:r>
            <a:endParaRPr lang="ru-RU" dirty="0">
              <a:solidFill>
                <a:schemeClr val="dk1"/>
              </a:solidFill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 rot="5400000">
            <a:off x="8251043" y="103044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13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66678" y="2087436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 376,6 %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486352" y="2483357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88,0 %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556446" y="285268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5,8 %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484760" y="325133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 12,9 %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430506" y="354445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 3,9 %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442632" y="393851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 75, 1%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357554" y="427179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 16,0%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357554" y="462773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53,0 %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83335" y="1366612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 5,2 %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615109" y="1718104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17,9 %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1272" y="2857502"/>
            <a:ext cx="6264696" cy="4852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ebas Neue Regular" pitchFamily="2" charset="-52"/>
              </a:rPr>
              <a:t>Дополнительная финансовая поддержка из бюджета КМР ЛО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829961"/>
            <a:ext cx="3168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Regular" pitchFamily="2" charset="-52"/>
                <a:cs typeface="Arial" pitchFamily="34" charset="0"/>
              </a:rPr>
              <a:t>ИМТ на решение вопросов местного значения сельских поселений </a:t>
            </a:r>
          </a:p>
          <a:p>
            <a:r>
              <a:rPr lang="ru-RU" sz="1600" dirty="0">
                <a:latin typeface="+mj-lt"/>
                <a:cs typeface="Arial" pitchFamily="34" charset="0"/>
              </a:rPr>
              <a:t>48-03</a:t>
            </a:r>
          </a:p>
          <a:p>
            <a:r>
              <a:rPr lang="ru-RU" sz="1600" dirty="0">
                <a:latin typeface="+mj-lt"/>
                <a:cs typeface="Arial" pitchFamily="34" charset="0"/>
              </a:rPr>
              <a:t>4 300,0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1415" y="3764112"/>
            <a:ext cx="22145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ebas Neue Regular" pitchFamily="2" charset="-52"/>
                <a:cs typeface="Arial" pitchFamily="34" charset="0"/>
              </a:rPr>
              <a:t>Оказание доп. фин.  помощи бюджетам поселений </a:t>
            </a:r>
          </a:p>
          <a:p>
            <a:pPr algn="ctr"/>
            <a:r>
              <a:rPr lang="ru-RU" sz="1600" dirty="0"/>
              <a:t>5 000,0</a:t>
            </a:r>
          </a:p>
          <a:p>
            <a:pPr algn="ctr"/>
            <a:r>
              <a:rPr lang="ru-RU" sz="2800" b="1" dirty="0"/>
              <a:t>24 334,7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648" y="380209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Regular" pitchFamily="2" charset="-52"/>
                <a:cs typeface="Arial" pitchFamily="34" charset="0"/>
              </a:rPr>
              <a:t>Поддержка мер по обеспечению сбалансированности бюджетов поселений в целях реализации полномочий по решению вопросов местного значения</a:t>
            </a:r>
            <a:r>
              <a:rPr lang="ru-RU" sz="1600" dirty="0">
                <a:cs typeface="Arial" pitchFamily="34" charset="0"/>
              </a:rPr>
              <a:t> </a:t>
            </a:r>
          </a:p>
          <a:p>
            <a:r>
              <a:rPr lang="ru-RU" sz="1600" dirty="0">
                <a:cs typeface="Arial" pitchFamily="34" charset="0"/>
              </a:rPr>
              <a:t>15 034,7</a:t>
            </a:r>
          </a:p>
          <a:p>
            <a:endParaRPr lang="ru-RU" sz="1600" dirty="0"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1142990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Bebas Neue Regular" pitchFamily="2" charset="-52"/>
              </a:rPr>
              <a:t>ВЫРАВНИВАНИЕ  БЮДЖЕТНОЙ  ОБЕСПЕЧЕННОСТИ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2005340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Областной бюджет</a:t>
            </a:r>
          </a:p>
          <a:p>
            <a:pPr algn="ctr"/>
            <a:r>
              <a:rPr lang="ru-RU" sz="2000" b="1" dirty="0">
                <a:latin typeface="+mj-lt"/>
                <a:cs typeface="Arial" pitchFamily="34" charset="0"/>
              </a:rPr>
              <a:t>139 655,3</a:t>
            </a:r>
            <a:endParaRPr lang="ru-RU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2824" y="1423751"/>
            <a:ext cx="205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154 775,1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6027692" y="1048179"/>
            <a:ext cx="400984" cy="1584176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336" y="2009695"/>
            <a:ext cx="2376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Бюджет  района</a:t>
            </a:r>
          </a:p>
          <a:p>
            <a:pPr algn="ctr"/>
            <a:r>
              <a:rPr lang="ru-RU" sz="2000" b="1" dirty="0">
                <a:latin typeface="+mj-lt"/>
                <a:cs typeface="Arial" pitchFamily="34" charset="0"/>
              </a:rPr>
              <a:t>15 119,8</a:t>
            </a:r>
          </a:p>
          <a:p>
            <a:endParaRPr lang="ru-RU" dirty="0"/>
          </a:p>
        </p:txBody>
      </p:sp>
      <p:sp>
        <p:nvSpPr>
          <p:cNvPr id="14" name="Стрелка углом 13"/>
          <p:cNvSpPr/>
          <p:nvPr/>
        </p:nvSpPr>
        <p:spPr>
          <a:xfrm rot="16200000" flipH="1">
            <a:off x="2760036" y="1058059"/>
            <a:ext cx="400984" cy="1584176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Shape 14"/>
          <p:cNvCxnSpPr>
            <a:endCxn id="6" idx="0"/>
          </p:cNvCxnSpPr>
          <p:nvPr/>
        </p:nvCxnSpPr>
        <p:spPr>
          <a:xfrm rot="10800000" flipV="1">
            <a:off x="1835696" y="3486763"/>
            <a:ext cx="2736304" cy="343198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endCxn id="8" idx="0"/>
          </p:cNvCxnSpPr>
          <p:nvPr/>
        </p:nvCxnSpPr>
        <p:spPr>
          <a:xfrm>
            <a:off x="4572000" y="3486764"/>
            <a:ext cx="2987824" cy="315328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343095" y="3568357"/>
            <a:ext cx="451504" cy="28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214282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Повышение финансовой устойчивости местных</a:t>
            </a:r>
            <a:b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бюджетов</a:t>
            </a:r>
          </a:p>
        </p:txBody>
      </p:sp>
      <p:sp>
        <p:nvSpPr>
          <p:cNvPr id="20" name="Пятиугольник 19"/>
          <p:cNvSpPr/>
          <p:nvPr/>
        </p:nvSpPr>
        <p:spPr>
          <a:xfrm rot="5400000">
            <a:off x="8194147" y="50261"/>
            <a:ext cx="1000114" cy="899592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0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142990"/>
            <a:ext cx="6786546" cy="292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Адресная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Инвестиционная  программа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са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r="53435" b="39732"/>
          <a:stretch>
            <a:fillRect/>
          </a:stretch>
        </p:blipFill>
        <p:spPr>
          <a:xfrm>
            <a:off x="3031894" y="1500180"/>
            <a:ext cx="3071834" cy="307183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>
                <a:ln w="19050">
                  <a:noFill/>
                </a:ln>
                <a:solidFill>
                  <a:schemeClr val="bg1"/>
                </a:solidFill>
                <a:latin typeface="Bebas Neue Regular" pitchFamily="2" charset="-52"/>
              </a:rPr>
              <a:t>Адресная Инвестиционная  программа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8376" y="2996989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Образование</a:t>
            </a:r>
          </a:p>
          <a:p>
            <a:pPr algn="ctr"/>
            <a:r>
              <a:rPr lang="ru-RU" dirty="0">
                <a:latin typeface="Bebas Neue Regular" pitchFamily="2" charset="-52"/>
              </a:rPr>
              <a:t>3 754,6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1780" y="2854113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Спорт</a:t>
            </a:r>
          </a:p>
          <a:p>
            <a:pPr algn="ctr"/>
            <a:r>
              <a:rPr lang="ru-RU" dirty="0">
                <a:latin typeface="Bebas Neue Regular" pitchFamily="2" charset="-52"/>
              </a:rPr>
              <a:t>12 964,0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6208" y="4171527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Дороги</a:t>
            </a:r>
          </a:p>
          <a:p>
            <a:pPr algn="ctr"/>
            <a:r>
              <a:rPr lang="ru-RU" dirty="0">
                <a:latin typeface="Bebas Neue Regular" pitchFamily="2" charset="-52"/>
              </a:rPr>
              <a:t>1 150,0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6150" y="1214428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Бизнес</a:t>
            </a:r>
          </a:p>
          <a:p>
            <a:r>
              <a:rPr lang="ru-RU" dirty="0">
                <a:latin typeface="Bebas Neue Regular" pitchFamily="2" charset="-52"/>
              </a:rPr>
              <a:t>4 750,0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1133" y="2671706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Bebas Neue Regular" pitchFamily="2" charset="-52"/>
              </a:rPr>
              <a:t>22 618,6</a:t>
            </a:r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8221422" y="11125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объекты </a:t>
            </a:r>
            <a:r>
              <a:rPr lang="ru-RU" sz="2800" dirty="0" err="1">
                <a:solidFill>
                  <a:schemeClr val="bg1"/>
                </a:solidFill>
                <a:latin typeface="Bebas Neue Regular" pitchFamily="2" charset="-52"/>
              </a:rPr>
              <a:t>аип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  на 2021-2023 гг.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701909" y="1023864"/>
            <a:ext cx="2455333" cy="1619324"/>
            <a:chOff x="571284" y="1023864"/>
            <a:chExt cx="2455333" cy="1619324"/>
          </a:xfrm>
        </p:grpSpPr>
        <p:sp>
          <p:nvSpPr>
            <p:cNvPr id="4" name="TextBox 3"/>
            <p:cNvSpPr txBox="1"/>
            <p:nvPr/>
          </p:nvSpPr>
          <p:spPr>
            <a:xfrm>
              <a:off x="1000100" y="1442859"/>
              <a:ext cx="20265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dirty="0">
                  <a:latin typeface="Bebas Neue Regular" pitchFamily="2" charset="-52"/>
                </a:rPr>
                <a:t>  выкуп детского сада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>
                  <a:latin typeface="Bebas Neue Regular" pitchFamily="2" charset="-52"/>
                </a:rPr>
                <a:t> Выкуп школы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>
                  <a:latin typeface="Bebas Neue Regular" pitchFamily="2" charset="-52"/>
                </a:rPr>
                <a:t> Строительство школы</a:t>
              </a:r>
            </a:p>
            <a:p>
              <a:r>
                <a:rPr lang="ru-RU" dirty="0">
                  <a:latin typeface="Bebas Neue Regular" pitchFamily="2" charset="-52"/>
                </a:rPr>
                <a:t>(д. сухое)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284" y="1248311"/>
              <a:ext cx="500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tx2"/>
                  </a:solidFill>
                  <a:latin typeface="Bebas Neue Regular" pitchFamily="2" charset="-52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5537" y="1023864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образование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39454" y="1000114"/>
            <a:ext cx="2851758" cy="1628957"/>
            <a:chOff x="5166878" y="1214428"/>
            <a:chExt cx="2851758" cy="1628957"/>
          </a:xfrm>
        </p:grpSpPr>
        <p:sp>
          <p:nvSpPr>
            <p:cNvPr id="6" name="TextBox 5"/>
            <p:cNvSpPr txBox="1"/>
            <p:nvPr/>
          </p:nvSpPr>
          <p:spPr>
            <a:xfrm>
              <a:off x="5572132" y="1643056"/>
              <a:ext cx="24465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dirty="0">
                  <a:latin typeface="Bebas Neue Regular" pitchFamily="2" charset="-52"/>
                </a:rPr>
                <a:t>  обустройство наружного</a:t>
              </a:r>
            </a:p>
            <a:p>
              <a:r>
                <a:rPr lang="ru-RU" dirty="0">
                  <a:latin typeface="Bebas Neue Regular" pitchFamily="2" charset="-52"/>
                </a:rPr>
                <a:t> искусственного освещения</a:t>
              </a:r>
            </a:p>
            <a:p>
              <a:r>
                <a:rPr lang="ru-RU" dirty="0">
                  <a:latin typeface="Bebas Neue Regular" pitchFamily="2" charset="-52"/>
                </a:rPr>
                <a:t>На подъезде к ж/</a:t>
              </a:r>
              <a:r>
                <a:rPr lang="ru-RU" dirty="0" err="1">
                  <a:latin typeface="Bebas Neue Regular" pitchFamily="2" charset="-52"/>
                </a:rPr>
                <a:t>д</a:t>
              </a:r>
              <a:r>
                <a:rPr lang="ru-RU" dirty="0">
                  <a:latin typeface="Bebas Neue Regular" pitchFamily="2" charset="-52"/>
                </a:rPr>
                <a:t> переезду</a:t>
              </a:r>
            </a:p>
            <a:p>
              <a:r>
                <a:rPr lang="ru-RU" dirty="0">
                  <a:latin typeface="Bebas Neue Regular" pitchFamily="2" charset="-52"/>
                </a:rPr>
                <a:t>На  автомобильной дороге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6878" y="1500368"/>
              <a:ext cx="500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tx2"/>
                  </a:solidFill>
                  <a:latin typeface="Bebas Neue Regular" pitchFamily="2" charset="-52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8" y="1214428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дороги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32940" y="3284200"/>
            <a:ext cx="3726651" cy="1430690"/>
            <a:chOff x="4929002" y="3107441"/>
            <a:chExt cx="3726651" cy="1430690"/>
          </a:xfrm>
        </p:grpSpPr>
        <p:sp>
          <p:nvSpPr>
            <p:cNvPr id="7" name="TextBox 6"/>
            <p:cNvSpPr txBox="1"/>
            <p:nvPr/>
          </p:nvSpPr>
          <p:spPr>
            <a:xfrm>
              <a:off x="5357818" y="3571882"/>
              <a:ext cx="29738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dirty="0">
                  <a:latin typeface="Bebas Neue Regular" pitchFamily="2" charset="-52"/>
                </a:rPr>
                <a:t> Разработка </a:t>
              </a:r>
              <a:r>
                <a:rPr lang="ru-RU" dirty="0" err="1">
                  <a:latin typeface="Bebas Neue Regular" pitchFamily="2" charset="-52"/>
                </a:rPr>
                <a:t>псд</a:t>
              </a:r>
              <a:r>
                <a:rPr lang="ru-RU" dirty="0">
                  <a:latin typeface="Bebas Neue Regular" pitchFamily="2" charset="-52"/>
                </a:rPr>
                <a:t> на строительство</a:t>
              </a:r>
            </a:p>
            <a:p>
              <a:r>
                <a:rPr lang="ru-RU" dirty="0">
                  <a:latin typeface="Bebas Neue Regular" pitchFamily="2" charset="-52"/>
                </a:rPr>
                <a:t>Центра поддержки малого бизнеса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29002" y="3214692"/>
              <a:ext cx="500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tx2"/>
                  </a:solidFill>
                  <a:latin typeface="Bebas Neue Regular" pitchFamily="2" charset="-52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9505" y="3107441"/>
              <a:ext cx="3286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Бизнес/экономика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8723" y="3117386"/>
            <a:ext cx="2215177" cy="1454628"/>
            <a:chOff x="666472" y="2797751"/>
            <a:chExt cx="2215177" cy="1454628"/>
          </a:xfrm>
        </p:grpSpPr>
        <p:sp>
          <p:nvSpPr>
            <p:cNvPr id="5" name="TextBox 4"/>
            <p:cNvSpPr txBox="1"/>
            <p:nvPr/>
          </p:nvSpPr>
          <p:spPr>
            <a:xfrm>
              <a:off x="1071538" y="3214692"/>
              <a:ext cx="18101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dirty="0">
                  <a:latin typeface="Bebas Neue Regular" pitchFamily="2" charset="-52"/>
                </a:rPr>
                <a:t> Строительство ФОК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>
                  <a:latin typeface="Bebas Neue Regular" pitchFamily="2" charset="-52"/>
                </a:rPr>
                <a:t> Г. Кировск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6472" y="2928940"/>
              <a:ext cx="500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tx2"/>
                  </a:solidFill>
                  <a:latin typeface="Bebas Neue Regular" pitchFamily="2" charset="-52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2976" y="2797751"/>
              <a:ext cx="1571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спорт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896822" y="1940683"/>
            <a:ext cx="928694" cy="1619779"/>
            <a:chOff x="4075511" y="1785932"/>
            <a:chExt cx="928694" cy="1619779"/>
          </a:xfrm>
        </p:grpSpPr>
        <p:sp>
          <p:nvSpPr>
            <p:cNvPr id="20" name="TextBox 19"/>
            <p:cNvSpPr txBox="1"/>
            <p:nvPr/>
          </p:nvSpPr>
          <p:spPr>
            <a:xfrm>
              <a:off x="4289825" y="1870373"/>
              <a:ext cx="500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tx2"/>
                  </a:solidFill>
                  <a:latin typeface="Bebas Neue Regular" pitchFamily="2" charset="-52"/>
                </a:rPr>
                <a:t>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75511" y="1785932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всего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83643" y="3036379"/>
              <a:ext cx="912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Bebas Neue Regular" pitchFamily="2" charset="-52"/>
                </a:rPr>
                <a:t>объектов</a:t>
              </a:r>
            </a:p>
          </p:txBody>
        </p:sp>
      </p:grpSp>
      <p:sp>
        <p:nvSpPr>
          <p:cNvPr id="24" name="Пятиугольник 23"/>
          <p:cNvSpPr/>
          <p:nvPr/>
        </p:nvSpPr>
        <p:spPr>
          <a:xfrm rot="5400000">
            <a:off x="8235590" y="13090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                                                Основные понятия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0C551-9DC9-43D1-ADD6-A6D95CF9D4F1}"/>
              </a:ext>
            </a:extLst>
          </p:cNvPr>
          <p:cNvSpPr txBox="1"/>
          <p:nvPr/>
        </p:nvSpPr>
        <p:spPr>
          <a:xfrm>
            <a:off x="0" y="857232"/>
            <a:ext cx="9108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информационный ресурс, содержащий основные положения проекта решения о бюджете, в доступной для широкого круга заинтересованных пользователей форме. Составляется с целью ознакомления граждан с основными целями, задачами и приоритетными направлениями бюджетной политики муниципального образования.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 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бюджета над его расходами.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объёмы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652E79-A5D9-48BD-93C9-CE4A6EAFF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68" y="3939902"/>
            <a:ext cx="3865675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4803996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объекты </a:t>
            </a:r>
            <a:r>
              <a:rPr lang="ru-RU" sz="2800" dirty="0" err="1">
                <a:solidFill>
                  <a:schemeClr val="bg1"/>
                </a:solidFill>
                <a:latin typeface="Bebas Neue Regular" pitchFamily="2" charset="-52"/>
              </a:rPr>
              <a:t>аип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  на 2021-2023 гг.</a:t>
            </a:r>
          </a:p>
        </p:txBody>
      </p:sp>
      <p:pic>
        <p:nvPicPr>
          <p:cNvPr id="5" name="Рисунок 4" descr="лод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00114"/>
            <a:ext cx="7953680" cy="35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285998"/>
            <a:ext cx="29289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ebas Neue Regular" pitchFamily="2" charset="-52"/>
              </a:rPr>
              <a:t>Строительство, реконструкция  и  приобретение объектов  для  организации   дошкольного  образования Приобретение  имущественного  комплекса ЧДОУ Детский сад № 10 ОАО РЖД </a:t>
            </a:r>
            <a:r>
              <a:rPr lang="ru-RU" sz="1100" dirty="0" err="1">
                <a:latin typeface="Bebas Neue Regular" pitchFamily="2" charset="-52"/>
              </a:rPr>
              <a:t>г.п.Мга</a:t>
            </a:r>
            <a:r>
              <a:rPr lang="ru-RU" sz="1100" dirty="0">
                <a:latin typeface="Bebas Neue Regular" pitchFamily="2" charset="-52"/>
              </a:rPr>
              <a:t>) </a:t>
            </a:r>
            <a:r>
              <a:rPr lang="ru-RU" sz="1100" b="1" dirty="0">
                <a:latin typeface="Bebas Neue Regular" pitchFamily="2" charset="-52"/>
              </a:rPr>
              <a:t>9 537,6 </a:t>
            </a:r>
            <a:r>
              <a:rPr lang="ru-RU" sz="1100" dirty="0">
                <a:latin typeface="Bebas Neue Regular" pitchFamily="2" charset="-52"/>
              </a:rPr>
              <a:t>(47 512,7)</a:t>
            </a:r>
          </a:p>
          <a:p>
            <a:endParaRPr lang="ru-RU" sz="1100" dirty="0">
              <a:latin typeface="Bebas Neue Regular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8020" y="2280651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ebas Neue Regular" pitchFamily="2" charset="-52"/>
              </a:rPr>
              <a:t>Строительство  основной  общеобразовательной  школы  с дошкольным  отделением  на 100 мест в дер. Сухое Кировского района </a:t>
            </a:r>
            <a:r>
              <a:rPr lang="ru-RU" sz="1100" b="1" dirty="0">
                <a:latin typeface="Bebas Neue Regular" pitchFamily="2" charset="-52"/>
              </a:rPr>
              <a:t>18 700,0 </a:t>
            </a:r>
            <a:r>
              <a:rPr lang="ru-RU" sz="1100" dirty="0">
                <a:latin typeface="Bebas Neue Regular" pitchFamily="2" charset="-52"/>
              </a:rPr>
              <a:t>(351 510,0 )</a:t>
            </a:r>
          </a:p>
          <a:p>
            <a:endParaRPr lang="ru-RU" sz="1100" dirty="0">
              <a:latin typeface="Bebas Neue Regular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9732" y="4543354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ebas Neue Regular" pitchFamily="2" charset="-52"/>
              </a:rPr>
              <a:t>Строительство физкультурно-оздоровительного комплекса с универсальным игровым залом</a:t>
            </a:r>
          </a:p>
          <a:p>
            <a:r>
              <a:rPr lang="ru-RU" sz="1100" dirty="0">
                <a:latin typeface="Bebas Neue Regular" pitchFamily="2" charset="-52"/>
              </a:rPr>
              <a:t> г. Кировск</a:t>
            </a:r>
            <a:r>
              <a:rPr lang="ru-RU" sz="1100" b="1" dirty="0">
                <a:latin typeface="Bebas Neue Regular" pitchFamily="2" charset="-52"/>
              </a:rPr>
              <a:t>. 43 216,0 </a:t>
            </a:r>
            <a:r>
              <a:rPr lang="ru-RU" sz="1100" dirty="0">
                <a:latin typeface="Bebas Neue Regular" pitchFamily="2" charset="-52"/>
              </a:rPr>
              <a:t>(117 145,0)</a:t>
            </a:r>
          </a:p>
          <a:p>
            <a:endParaRPr lang="ru-RU" sz="1100" dirty="0">
              <a:latin typeface="Bebas Neue Regular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960" y="4543336"/>
            <a:ext cx="29610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ebas Neue Regular" pitchFamily="2" charset="-52"/>
              </a:rPr>
              <a:t>Строительство,  реконструкция,  приобретение  и пристрой  объектов  для  организации   общего образования </a:t>
            </a:r>
          </a:p>
          <a:p>
            <a:r>
              <a:rPr lang="ru-RU" sz="1100" dirty="0">
                <a:latin typeface="Bebas Neue Regular" pitchFamily="2" charset="-52"/>
              </a:rPr>
              <a:t>(выкуп школы </a:t>
            </a:r>
            <a:r>
              <a:rPr lang="ru-RU" sz="1100" dirty="0" err="1">
                <a:latin typeface="Bebas Neue Regular" pitchFamily="2" charset="-52"/>
              </a:rPr>
              <a:t>п.Мга</a:t>
            </a:r>
            <a:r>
              <a:rPr lang="ru-RU" sz="1100" b="1" dirty="0">
                <a:latin typeface="Bebas Neue Regular" pitchFamily="2" charset="-52"/>
              </a:rPr>
              <a:t>) 8 700,0 </a:t>
            </a:r>
            <a:r>
              <a:rPr lang="ru-RU" sz="1100" dirty="0">
                <a:latin typeface="Bebas Neue Regular" pitchFamily="2" charset="-52"/>
              </a:rPr>
              <a:t>(87 000,0)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4716" y="4029770"/>
            <a:ext cx="2643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ebas Neue Regular" pitchFamily="2" charset="-52"/>
              </a:rPr>
              <a:t>Обустройство  наружного  искусственного освещения  на подъезде к ж/д переезду  на автомобильной дороге общего  пользования местного  значения  Подъезд к </a:t>
            </a:r>
            <a:r>
              <a:rPr lang="ru-RU" sz="1100" dirty="0" err="1">
                <a:latin typeface="Bebas Neue Regular" pitchFamily="2" charset="-52"/>
              </a:rPr>
              <a:t>пос.ст.Сологубовка</a:t>
            </a:r>
            <a:r>
              <a:rPr lang="ru-RU" sz="1100" dirty="0">
                <a:latin typeface="Bebas Neue Regular" pitchFamily="2" charset="-52"/>
              </a:rPr>
              <a:t>, включая  проектирование </a:t>
            </a:r>
            <a:r>
              <a:rPr lang="ru-RU" sz="1100" b="1" dirty="0">
                <a:latin typeface="Bebas Neue Regular" pitchFamily="2" charset="-52"/>
              </a:rPr>
              <a:t>1 150,0</a:t>
            </a:r>
          </a:p>
          <a:p>
            <a:endParaRPr lang="ru-RU" sz="1100" dirty="0">
              <a:latin typeface="Bebas Neue Regular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8235590" y="13090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6727" y="6977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Укрепление  </a:t>
            </a:r>
            <a:r>
              <a:rPr lang="ru-RU" sz="2800" dirty="0" err="1">
                <a:solidFill>
                  <a:schemeClr val="bg1"/>
                </a:solidFill>
                <a:latin typeface="Bebas Neue Regular" pitchFamily="2" charset="-52"/>
              </a:rPr>
              <a:t>мтб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  в  бюджете кировского муниципального района ленинградской области на 2021   г.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365178"/>
            <a:ext cx="349166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 общее образование                         </a:t>
            </a:r>
            <a:r>
              <a:rPr lang="ru-RU" sz="2000" b="1" dirty="0">
                <a:solidFill>
                  <a:schemeClr val="tx2"/>
                </a:solidFill>
                <a:latin typeface="Bebas Neue Regular" pitchFamily="2" charset="-52"/>
              </a:rPr>
              <a:t>9 129,0</a:t>
            </a:r>
            <a:endParaRPr lang="ru-RU" sz="2800" b="1" dirty="0">
              <a:solidFill>
                <a:schemeClr val="tx2"/>
              </a:solidFill>
              <a:latin typeface="Bebas Neue Regular" pitchFamily="2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Дошкольное образование             </a:t>
            </a:r>
            <a:r>
              <a:rPr lang="ru-RU" sz="2000" b="1" dirty="0">
                <a:solidFill>
                  <a:schemeClr val="tx2"/>
                </a:solidFill>
                <a:latin typeface="Bebas Neue Regular" pitchFamily="2" charset="-52"/>
              </a:rPr>
              <a:t>2 628,6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Дополнительное образование    </a:t>
            </a:r>
            <a:r>
              <a:rPr lang="ru-RU" sz="2000" b="1" dirty="0">
                <a:solidFill>
                  <a:schemeClr val="tx2"/>
                </a:solidFill>
                <a:latin typeface="Bebas Neue Regular" pitchFamily="2" charset="-52"/>
              </a:rPr>
              <a:t>1 597,2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Ремонт школьных стадионов      </a:t>
            </a:r>
            <a:r>
              <a:rPr lang="ru-RU" sz="2000" b="1" dirty="0">
                <a:solidFill>
                  <a:schemeClr val="tx2"/>
                </a:solidFill>
                <a:latin typeface="Bebas Neue Regular" pitchFamily="2" charset="-52"/>
              </a:rPr>
              <a:t>24 444,5</a:t>
            </a:r>
          </a:p>
          <a:p>
            <a:r>
              <a:rPr lang="ru-RU" sz="1600" dirty="0">
                <a:latin typeface="Bebas Neue Regular" pitchFamily="2" charset="-52"/>
              </a:rPr>
              <a:t>МКОУ «</a:t>
            </a:r>
            <a:r>
              <a:rPr lang="ru-RU" sz="1600" dirty="0" err="1">
                <a:latin typeface="Bebas Neue Regular" pitchFamily="2" charset="-52"/>
              </a:rPr>
              <a:t>Синявинская</a:t>
            </a:r>
            <a:r>
              <a:rPr lang="ru-RU" sz="1600" dirty="0">
                <a:latin typeface="Bebas Neue Regular" pitchFamily="2" charset="-52"/>
              </a:rPr>
              <a:t> СШ»</a:t>
            </a:r>
          </a:p>
          <a:p>
            <a:r>
              <a:rPr lang="ru-RU" sz="1600" dirty="0" err="1">
                <a:latin typeface="Bebas Neue Regular" pitchFamily="2" charset="-52"/>
              </a:rPr>
              <a:t>Мкоу</a:t>
            </a:r>
            <a:r>
              <a:rPr lang="ru-RU" sz="1600" dirty="0">
                <a:latin typeface="Bebas Neue Regular" pitchFamily="2" charset="-52"/>
              </a:rPr>
              <a:t> «</a:t>
            </a:r>
            <a:r>
              <a:rPr lang="ru-RU" sz="1600" dirty="0" err="1">
                <a:latin typeface="Bebas Neue Regular" pitchFamily="2" charset="-52"/>
              </a:rPr>
              <a:t>шумская</a:t>
            </a:r>
            <a:r>
              <a:rPr lang="ru-RU" sz="1600" dirty="0">
                <a:latin typeface="Bebas Neue Regular" pitchFamily="2" charset="-52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</a:t>
            </a:r>
            <a:r>
              <a:rPr lang="ru-RU" dirty="0">
                <a:solidFill>
                  <a:srgbClr val="FF0000"/>
                </a:solidFill>
                <a:latin typeface="Bebas Neue Regular" pitchFamily="2" charset="-52"/>
              </a:rPr>
              <a:t>Реновация </a:t>
            </a:r>
            <a:r>
              <a:rPr lang="ru-RU" dirty="0" err="1">
                <a:solidFill>
                  <a:srgbClr val="FF0000"/>
                </a:solidFill>
                <a:latin typeface="Bebas Neue Regular" pitchFamily="2" charset="-52"/>
              </a:rPr>
              <a:t>мкоу</a:t>
            </a:r>
            <a:r>
              <a:rPr lang="ru-RU" dirty="0">
                <a:solidFill>
                  <a:srgbClr val="FF0000"/>
                </a:solidFill>
                <a:latin typeface="Bebas Neue Regular" pitchFamily="2" charset="-52"/>
              </a:rPr>
              <a:t> «</a:t>
            </a:r>
            <a:r>
              <a:rPr lang="ru-RU" dirty="0" err="1">
                <a:solidFill>
                  <a:srgbClr val="FF0000"/>
                </a:solidFill>
                <a:latin typeface="Bebas Neue Regular" pitchFamily="2" charset="-52"/>
              </a:rPr>
              <a:t>шумская</a:t>
            </a:r>
            <a:r>
              <a:rPr lang="ru-RU" dirty="0">
                <a:solidFill>
                  <a:srgbClr val="FF0000"/>
                </a:solidFill>
                <a:latin typeface="Bebas Neue Regular" pitchFamily="2" charset="-52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ebas Neue Regular" pitchFamily="2" charset="-52"/>
              </a:rPr>
              <a:t>сш</a:t>
            </a:r>
            <a:r>
              <a:rPr lang="ru-RU" dirty="0">
                <a:solidFill>
                  <a:srgbClr val="FF0000"/>
                </a:solidFill>
                <a:latin typeface="Bebas Neue Regular" pitchFamily="2" charset="-52"/>
              </a:rPr>
              <a:t>» </a:t>
            </a:r>
            <a:r>
              <a:rPr lang="ru-RU" sz="1600" dirty="0">
                <a:solidFill>
                  <a:srgbClr val="FF0000"/>
                </a:solidFill>
                <a:latin typeface="Bebas Neue Regular" pitchFamily="2" charset="-52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ebas Neue Regular" pitchFamily="2" charset="-52"/>
              </a:rPr>
              <a:t>61 406,5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Приобретение автобусов                </a:t>
            </a:r>
            <a:r>
              <a:rPr lang="ru-RU" sz="2000" b="1" dirty="0">
                <a:solidFill>
                  <a:schemeClr val="tx2"/>
                </a:solidFill>
                <a:latin typeface="Bebas Neue Regular" pitchFamily="2" charset="-52"/>
              </a:rPr>
              <a:t>4 800,0</a:t>
            </a:r>
          </a:p>
          <a:p>
            <a:r>
              <a:rPr lang="ru-RU" sz="1600" dirty="0" err="1">
                <a:latin typeface="Bebas Neue Regular" pitchFamily="2" charset="-52"/>
              </a:rPr>
              <a:t>Мбоу</a:t>
            </a:r>
            <a:r>
              <a:rPr lang="ru-RU" sz="1600" dirty="0">
                <a:latin typeface="Bebas Neue Regular" pitchFamily="2" charset="-52"/>
              </a:rPr>
              <a:t> ОСШ №3</a:t>
            </a:r>
          </a:p>
          <a:p>
            <a:r>
              <a:rPr lang="ru-RU" sz="1600" dirty="0">
                <a:latin typeface="Bebas Neue Regular" pitchFamily="2" charset="-52"/>
              </a:rPr>
              <a:t>МБУДО Кировский ЦИТ</a:t>
            </a:r>
          </a:p>
          <a:p>
            <a:pPr>
              <a:buFont typeface="Arial" pitchFamily="34" charset="0"/>
              <a:buChar char="•"/>
            </a:pPr>
            <a:endParaRPr lang="ru-RU" sz="2000" b="1" dirty="0">
              <a:solidFill>
                <a:schemeClr val="tx2"/>
              </a:solidFill>
              <a:latin typeface="Bebas Neue Regular" pitchFamily="2" charset="-52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latin typeface="Bebas Neue Regular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Bebas Neue Regular" pitchFamily="2" charset="-52"/>
              </a:rPr>
              <a:t>образование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8866" y="242887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Bebas Neue Regular" pitchFamily="2" charset="-52"/>
              </a:rPr>
              <a:t>культура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8866" y="2870884"/>
            <a:ext cx="400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 приобретение оборудования                         </a:t>
            </a:r>
            <a:r>
              <a:rPr lang="ru-RU" sz="2000" b="1" dirty="0">
                <a:solidFill>
                  <a:schemeClr val="tx2"/>
                </a:solidFill>
                <a:latin typeface="Bebas Neue Regular" pitchFamily="2" charset="-52"/>
              </a:rPr>
              <a:t>8 047,1</a:t>
            </a:r>
            <a:endParaRPr lang="ru-RU" sz="2800" b="1" dirty="0">
              <a:solidFill>
                <a:schemeClr val="tx2"/>
              </a:solidFill>
              <a:latin typeface="Bebas Neue Regular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866" y="328613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Bebas Neue Regular" pitchFamily="2" charset="-52"/>
              </a:rPr>
              <a:t>спорт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8866" y="3728140"/>
            <a:ext cx="46233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 проведение капитального</a:t>
            </a:r>
          </a:p>
          <a:p>
            <a:r>
              <a:rPr lang="ru-RU" dirty="0">
                <a:latin typeface="Bebas Neue Regular" pitchFamily="2" charset="-52"/>
              </a:rPr>
              <a:t>ремонта спортивных объектов          </a:t>
            </a:r>
            <a:r>
              <a:rPr lang="ru-RU" sz="2000" b="1" dirty="0">
                <a:solidFill>
                  <a:schemeClr val="tx2"/>
                </a:solidFill>
                <a:latin typeface="Bebas Neue Regular" pitchFamily="2" charset="-52"/>
              </a:rPr>
              <a:t> 38 988,7 (107 252, 1 )</a:t>
            </a:r>
            <a:endParaRPr lang="ru-RU" sz="2800" b="1" dirty="0">
              <a:solidFill>
                <a:schemeClr val="tx2"/>
              </a:solidFill>
              <a:latin typeface="Bebas Neue Regular" pitchFamily="2" charset="-52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8251043" y="10715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Планируемые мероприятия в Кировском муниципальном районе Ленинградской области в  2021  году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57" y="1009640"/>
            <a:ext cx="5330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Разработка проектной документации концепции формирований</a:t>
            </a:r>
          </a:p>
          <a:p>
            <a:r>
              <a:rPr lang="ru-RU" dirty="0" err="1">
                <a:latin typeface="Bebas Neue Regular" pitchFamily="2" charset="-52"/>
              </a:rPr>
              <a:t>Многокластерной</a:t>
            </a:r>
            <a:r>
              <a:rPr lang="ru-RU" dirty="0">
                <a:latin typeface="Bebas Neue Regular" pitchFamily="2" charset="-52"/>
              </a:rPr>
              <a:t> пространственно-рекреационной системы на</a:t>
            </a:r>
          </a:p>
          <a:p>
            <a:r>
              <a:rPr lang="ru-RU" dirty="0">
                <a:latin typeface="Bebas Neue Regular" pitchFamily="2" charset="-52"/>
              </a:rPr>
              <a:t>Территории Кировского муниципального района</a:t>
            </a:r>
          </a:p>
          <a:p>
            <a:r>
              <a:rPr lang="ru-RU" dirty="0">
                <a:latin typeface="Bebas Neue Regular" pitchFamily="2" charset="-52"/>
              </a:rPr>
              <a:t>в районе плацдарма «невский пятачок»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57" y="2282609"/>
            <a:ext cx="5216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Поддержка инвестиционных проектов  по развитию</a:t>
            </a:r>
          </a:p>
          <a:p>
            <a:r>
              <a:rPr lang="ru-RU" dirty="0">
                <a:latin typeface="Bebas Neue Regular" pitchFamily="2" charset="-52"/>
              </a:rPr>
              <a:t>Культурного пространства кировского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57" y="2987464"/>
            <a:ext cx="475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Сохранение исторической памяти культурного наследия</a:t>
            </a:r>
          </a:p>
          <a:p>
            <a:r>
              <a:rPr lang="ru-RU" dirty="0">
                <a:latin typeface="Bebas Neue Regular" pitchFamily="2" charset="-52"/>
              </a:rPr>
              <a:t>кировского муниципального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57" y="3657437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обустройство наружного  искусственного освещения</a:t>
            </a:r>
          </a:p>
          <a:p>
            <a:r>
              <a:rPr lang="ru-RU" dirty="0">
                <a:latin typeface="Bebas Neue Regular" pitchFamily="2" charset="-52"/>
              </a:rPr>
              <a:t>На подъезде к ж/</a:t>
            </a:r>
            <a:r>
              <a:rPr lang="ru-RU" dirty="0" err="1">
                <a:latin typeface="Bebas Neue Regular" pitchFamily="2" charset="-52"/>
              </a:rPr>
              <a:t>д</a:t>
            </a:r>
            <a:r>
              <a:rPr lang="ru-RU" dirty="0">
                <a:latin typeface="Bebas Neue Regular" pitchFamily="2" charset="-52"/>
              </a:rPr>
              <a:t> переезду На  автомобильной дороге общего</a:t>
            </a:r>
          </a:p>
          <a:p>
            <a:r>
              <a:rPr lang="ru-RU" dirty="0">
                <a:latin typeface="Bebas Neue Regular" pitchFamily="2" charset="-52"/>
              </a:rPr>
              <a:t>Пользования местного значения «подъезд к ст. </a:t>
            </a:r>
            <a:r>
              <a:rPr lang="ru-RU" dirty="0" err="1">
                <a:latin typeface="Bebas Neue Regular" pitchFamily="2" charset="-52"/>
              </a:rPr>
              <a:t>сологубовка</a:t>
            </a:r>
            <a:r>
              <a:rPr lang="ru-RU" dirty="0">
                <a:latin typeface="Bebas Neue Regular" pitchFamily="2" charset="-52"/>
              </a:rPr>
              <a:t>»</a:t>
            </a:r>
          </a:p>
          <a:p>
            <a:r>
              <a:rPr lang="ru-RU" dirty="0">
                <a:latin typeface="Bebas Neue Regular" pitchFamily="2" charset="-52"/>
              </a:rPr>
              <a:t>(включая  проектирование)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6460" y="102869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ebas Neue Regular" pitchFamily="2" charset="-52"/>
              </a:rPr>
              <a:t>1 500,0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76934" y="2276473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ebas Neue Regular" pitchFamily="2" charset="-52"/>
              </a:rPr>
              <a:t>1 000,0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86460" y="3009903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ebas Neue Regular" pitchFamily="2" charset="-52"/>
              </a:rPr>
              <a:t>1 500,0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95985" y="368142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ebas Neue Regular" pitchFamily="2" charset="-52"/>
              </a:rPr>
              <a:t>1 150,0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8251043" y="10715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Планируемые мероприятия в Кировском муниципальном районе Ленинградской области в  2021  году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57" y="1009640"/>
            <a:ext cx="5323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Разработка  концепции  велосипедного  движения В  кировском </a:t>
            </a:r>
          </a:p>
          <a:p>
            <a:r>
              <a:rPr lang="ru-RU" dirty="0">
                <a:latin typeface="Bebas Neue Regular" pitchFamily="2" charset="-52"/>
              </a:rPr>
              <a:t>муниципальном  районе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57" y="1785933"/>
            <a:ext cx="525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Разработка  </a:t>
            </a:r>
            <a:r>
              <a:rPr lang="ru-RU" dirty="0" err="1">
                <a:latin typeface="Bebas Neue Regular" pitchFamily="2" charset="-52"/>
              </a:rPr>
              <a:t>псд</a:t>
            </a:r>
            <a:r>
              <a:rPr lang="ru-RU" dirty="0">
                <a:latin typeface="Bebas Neue Regular" pitchFamily="2" charset="-52"/>
              </a:rPr>
              <a:t> по  проведению Капитального ремонта здания</a:t>
            </a:r>
          </a:p>
          <a:p>
            <a:r>
              <a:rPr lang="ru-RU" dirty="0">
                <a:latin typeface="Bebas Neue Regular" pitchFamily="2" charset="-52"/>
              </a:rPr>
              <a:t>Г. Кировск, ул. Краснофлотская д.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57" y="2562225"/>
            <a:ext cx="575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Разработка </a:t>
            </a:r>
            <a:r>
              <a:rPr lang="ru-RU" dirty="0" err="1">
                <a:latin typeface="Bebas Neue Regular" pitchFamily="2" charset="-52"/>
              </a:rPr>
              <a:t>псд</a:t>
            </a:r>
            <a:r>
              <a:rPr lang="ru-RU" dirty="0">
                <a:latin typeface="Bebas Neue Regular" pitchFamily="2" charset="-52"/>
              </a:rPr>
              <a:t> на строительство Центра поддержки малого бизнеса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5985" y="10403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ebas Neue Regular" pitchFamily="2" charset="-52"/>
              </a:rPr>
              <a:t>3 000,0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19797" y="178104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ebas Neue Regular" pitchFamily="2" charset="-52"/>
              </a:rPr>
              <a:t>2 499, 0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19797" y="25703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ebas Neue Regular" pitchFamily="2" charset="-52"/>
              </a:rPr>
              <a:t>4 750, 0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8273963" y="116683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Bebas Neue Regular" pitchFamily="2" charset="-52"/>
              </a:rPr>
              <a:t>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61334"/>
            <a:ext cx="9144000" cy="571504"/>
          </a:xfrm>
          <a:noFill/>
        </p:spPr>
        <p:txBody>
          <a:bodyPr>
            <a:noAutofit/>
          </a:bodyPr>
          <a:lstStyle/>
          <a:p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Условия формирования бюджета  на 2021-2023 годы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8245985" y="11367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Bebas Neue Regular" pitchFamily="2" charset="-52"/>
              </a:rPr>
              <a:t>1</a:t>
            </a:r>
          </a:p>
        </p:txBody>
      </p:sp>
      <p:pic>
        <p:nvPicPr>
          <p:cNvPr id="8" name="Объект 6">
            <a:extLst>
              <a:ext uri="{FF2B5EF4-FFF2-40B4-BE49-F238E27FC236}">
                <a16:creationId xmlns:a16="http://schemas.microsoft.com/office/drawing/2014/main" id="{FAB6D9A7-43C9-4851-A531-F71678424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68077"/>
            <a:ext cx="5760640" cy="415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DC534C-6BCF-43C8-8DDF-DAF5CF7C7CCF}"/>
              </a:ext>
            </a:extLst>
          </p:cNvPr>
          <p:cNvSpPr txBox="1"/>
          <p:nvPr/>
        </p:nvSpPr>
        <p:spPr>
          <a:xfrm>
            <a:off x="272060" y="1696099"/>
            <a:ext cx="28597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Площадь: </a:t>
            </a:r>
            <a:r>
              <a:rPr lang="ru-RU" sz="1800" dirty="0"/>
              <a:t>4 228,61 км²</a:t>
            </a:r>
          </a:p>
          <a:p>
            <a:r>
              <a:rPr lang="ru-RU" sz="1800" b="1"/>
              <a:t>Численность населения: </a:t>
            </a:r>
            <a:r>
              <a:rPr lang="ru-RU" sz="1800" dirty="0"/>
              <a:t>106 058 чел.</a:t>
            </a:r>
          </a:p>
          <a:p>
            <a:r>
              <a:rPr lang="ru-RU" sz="1800" b="1" dirty="0"/>
              <a:t>Муниципальных образований: </a:t>
            </a:r>
            <a:r>
              <a:rPr lang="ru-RU" sz="1800" dirty="0"/>
              <a:t>11</a:t>
            </a:r>
          </a:p>
          <a:p>
            <a:r>
              <a:rPr lang="ru-RU" sz="1800" b="1" dirty="0"/>
              <a:t>Городских поселений</a:t>
            </a:r>
            <a:r>
              <a:rPr lang="ru-RU" sz="1800" dirty="0"/>
              <a:t> 8</a:t>
            </a:r>
          </a:p>
          <a:p>
            <a:r>
              <a:rPr lang="ru-RU" sz="1800" b="1" dirty="0"/>
              <a:t>Сельский поселений </a:t>
            </a:r>
            <a:r>
              <a:rPr lang="ru-RU" sz="1800" dirty="0"/>
              <a:t>3</a:t>
            </a:r>
          </a:p>
          <a:p>
            <a:r>
              <a:rPr lang="ru-RU" sz="1800" b="1" dirty="0"/>
              <a:t>Населенных пунктов</a:t>
            </a:r>
            <a:r>
              <a:rPr lang="ru-RU" sz="1800" dirty="0"/>
              <a:t> 100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14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Условия формирования бюджета  на 2021-2023 годы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1000114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Bebas Neue Regular" pitchFamily="2" charset="-52"/>
              </a:rPr>
              <a:t>Внешние</a:t>
            </a:r>
            <a:endParaRPr lang="ru-RU" sz="8000" b="1" dirty="0">
              <a:solidFill>
                <a:schemeClr val="tx2"/>
              </a:solidFill>
              <a:latin typeface="Bebas Neue Regular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488" y="292894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Bebas Neue Regular" pitchFamily="2" charset="-52"/>
              </a:rPr>
              <a:t>внутренние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4282" y="1571618"/>
            <a:ext cx="4764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Исполнение указа президента № 204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Ухудшение экономической ситуации в связи с </a:t>
            </a:r>
            <a:r>
              <a:rPr lang="en-US" dirty="0">
                <a:latin typeface="Bebas Neue Regular" pitchFamily="2" charset="-52"/>
              </a:rPr>
              <a:t>covid-19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Нестабильность налоговых поступлений от предприятий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Изменение налогового законодательства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488" y="3500444"/>
            <a:ext cx="525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ограничение уровня дефицита и госдолга соблюдение уровня </a:t>
            </a:r>
          </a:p>
          <a:p>
            <a:pPr>
              <a:buFont typeface="Arial" pitchFamily="34" charset="0"/>
              <a:buChar char="•"/>
            </a:pPr>
            <a:r>
              <a:rPr lang="ru-RU" dirty="0" err="1">
                <a:latin typeface="Bebas Neue Regular" pitchFamily="2" charset="-52"/>
              </a:rPr>
              <a:t>софинансирования</a:t>
            </a:r>
            <a:r>
              <a:rPr lang="ru-RU" dirty="0">
                <a:latin typeface="Bebas Neue Regular" pitchFamily="2" charset="-52"/>
              </a:rPr>
              <a:t> расходных обязательств</a:t>
            </a:r>
            <a:endParaRPr lang="en-US" dirty="0">
              <a:latin typeface="Bebas Neue Regular" pitchFamily="2" charset="-52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8245985" y="11367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Bebas Neue Regular" pitchFamily="2" charset="-5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588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Результаты  оценки  качества управления муниципальными финансами  за  2019 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2984" y="2214560"/>
            <a:ext cx="3591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* Кировский  район</a:t>
            </a:r>
          </a:p>
          <a:p>
            <a:r>
              <a:rPr lang="ru-RU" dirty="0">
                <a:latin typeface="Bebas Neue Regular" pitchFamily="2" charset="-52"/>
              </a:rPr>
              <a:t>вошёл  в  список  с  высоким  уровнем </a:t>
            </a:r>
          </a:p>
          <a:p>
            <a:r>
              <a:rPr lang="ru-RU" dirty="0">
                <a:latin typeface="Bebas Neue Regular" pitchFamily="2" charset="-52"/>
              </a:rPr>
              <a:t>Управления  муниципальными  финансами</a:t>
            </a:r>
          </a:p>
          <a:p>
            <a:r>
              <a:rPr lang="ru-RU" dirty="0">
                <a:latin typeface="Bebas Neue Regular" pitchFamily="2" charset="-52"/>
              </a:rPr>
              <a:t>По  результатам  2019  года 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340051" y="1285866"/>
            <a:ext cx="1143007" cy="1000132"/>
          </a:xfrm>
          <a:prstGeom prst="hexagon">
            <a:avLst/>
          </a:prstGeom>
          <a:solidFill>
            <a:srgbClr val="0D3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ebas Neue Regular" pitchFamily="2" charset="-52"/>
              </a:rPr>
              <a:t>4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Bebas Neue Regular" pitchFamily="2" charset="-52"/>
              </a:rPr>
              <a:t>МО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980000" y="2285998"/>
            <a:ext cx="1143007" cy="100013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ebas Neue Regular" pitchFamily="2" charset="-52"/>
              </a:rPr>
              <a:t>11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Bebas Neue Regular" pitchFamily="2" charset="-52"/>
              </a:rPr>
              <a:t>мо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40051" y="3290777"/>
            <a:ext cx="1143007" cy="1000132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ebas Neue Regular" pitchFamily="2" charset="-52"/>
              </a:rPr>
              <a:t>3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Bebas Neue Regular" pitchFamily="2" charset="-52"/>
              </a:rPr>
              <a:t>мо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3618" y="1602008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Bebas Neue Regular" pitchFamily="2" charset="-52"/>
              </a:rPr>
              <a:t>С  высоким  качеством  управления 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8971" y="3611421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С  низким  качеством  управления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4273" y="2600656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С  надлежащим  качеством  управления</a:t>
            </a:r>
          </a:p>
        </p:txBody>
      </p:sp>
      <p:pic>
        <p:nvPicPr>
          <p:cNvPr id="11" name="Рисунок 10" descr="2.png"/>
          <p:cNvPicPr>
            <a:picLocks noChangeAspect="1"/>
          </p:cNvPicPr>
          <p:nvPr/>
        </p:nvPicPr>
        <p:blipFill>
          <a:blip r:embed="rId3"/>
          <a:srcRect l="18002" t="52778" r="53200" b="4650"/>
          <a:stretch>
            <a:fillRect/>
          </a:stretch>
        </p:blipFill>
        <p:spPr>
          <a:xfrm>
            <a:off x="4932040" y="1147001"/>
            <a:ext cx="3328175" cy="2833752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 rot="5400000">
            <a:off x="8245985" y="11367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Bebas Neue Regular" pitchFamily="2" charset="-52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429652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Подходы  к  формированию бюджета кировского муниципального района ленинградской области на 2021-2023 годы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4282" y="1219190"/>
            <a:ext cx="599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 Обеспечение в полном объёме расходных обязательств по достижению</a:t>
            </a:r>
          </a:p>
          <a:p>
            <a:r>
              <a:rPr lang="ru-RU" dirty="0">
                <a:latin typeface="Bebas Neue Regular" pitchFamily="2" charset="-52"/>
              </a:rPr>
              <a:t>показателей указа президента № 204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4282" y="2214945"/>
            <a:ext cx="543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 Соблюдение уровня оплаты труда отдельных</a:t>
            </a:r>
          </a:p>
          <a:p>
            <a:r>
              <a:rPr lang="ru-RU" dirty="0">
                <a:latin typeface="Bebas Neue Regular" pitchFamily="2" charset="-52"/>
              </a:rPr>
              <a:t>Категорий работников в соответствии с указом президента № 597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282" y="2933702"/>
            <a:ext cx="5423280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ebas Neue Regular" pitchFamily="2" charset="-52"/>
              </a:rPr>
              <a:t>  Индексация на 4%</a:t>
            </a:r>
          </a:p>
          <a:p>
            <a:r>
              <a:rPr lang="ru-RU" dirty="0">
                <a:latin typeface="Bebas Neue Regular" pitchFamily="2" charset="-52"/>
              </a:rPr>
              <a:t>С 01.01.2021</a:t>
            </a:r>
          </a:p>
          <a:p>
            <a:pPr>
              <a:buFontTx/>
              <a:buChar char="-"/>
            </a:pPr>
            <a:r>
              <a:rPr lang="ru-RU" dirty="0">
                <a:latin typeface="Bebas Neue Regular" pitchFamily="2" charset="-52"/>
              </a:rPr>
              <a:t> Расходов на коммунальные услуги</a:t>
            </a:r>
          </a:p>
          <a:p>
            <a:r>
              <a:rPr lang="ru-RU" dirty="0">
                <a:latin typeface="Bebas Neue Regular" pitchFamily="2" charset="-52"/>
              </a:rPr>
              <a:t>С 01.09.2021</a:t>
            </a:r>
          </a:p>
          <a:p>
            <a:pPr>
              <a:buFontTx/>
              <a:buChar char="-"/>
            </a:pPr>
            <a:r>
              <a:rPr lang="ru-RU" dirty="0">
                <a:latin typeface="Bebas Neue Regular" pitchFamily="2" charset="-52"/>
              </a:rPr>
              <a:t> Должностных окладов работников муниципальных учреждений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latin typeface="Bebas Neue Regular" pitchFamily="2" charset="-52"/>
              </a:rPr>
              <a:t>-  ОПЛАТЫ ТРУДА ОРГАНОВ МСУ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15140" y="2014363"/>
            <a:ext cx="1519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Подходы</a:t>
            </a:r>
          </a:p>
          <a:p>
            <a:r>
              <a:rPr lang="ru-RU" dirty="0">
                <a:latin typeface="Bebas Neue Regular" pitchFamily="2" charset="-52"/>
              </a:rPr>
              <a:t>К формированию</a:t>
            </a:r>
          </a:p>
          <a:p>
            <a:r>
              <a:rPr lang="ru-RU" dirty="0">
                <a:latin typeface="Bebas Neue Regular" pitchFamily="2" charset="-52"/>
              </a:rPr>
              <a:t>Бюджета</a:t>
            </a:r>
          </a:p>
          <a:p>
            <a:r>
              <a:rPr lang="ru-RU" dirty="0">
                <a:latin typeface="Bebas Neue Regular" pitchFamily="2" charset="-52"/>
              </a:rPr>
              <a:t>2021-2023</a:t>
            </a:r>
          </a:p>
        </p:txBody>
      </p:sp>
      <p:sp>
        <p:nvSpPr>
          <p:cNvPr id="58" name="Двойные фигурные скобки 57"/>
          <p:cNvSpPr/>
          <p:nvPr/>
        </p:nvSpPr>
        <p:spPr>
          <a:xfrm>
            <a:off x="6383350" y="2000246"/>
            <a:ext cx="2000264" cy="1285884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8245985" y="11367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Bebas Neue Regular" pitchFamily="2" charset="-52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Динамика  исполнения бюджета кировского муниципального района  ленинградской области			</a:t>
            </a:r>
            <a:r>
              <a:rPr lang="ru-RU" sz="1800" dirty="0" err="1">
                <a:latin typeface="Bebas Neue Regular" pitchFamily="2" charset="-52"/>
              </a:rPr>
              <a:t>тыс.руб</a:t>
            </a:r>
            <a:endParaRPr lang="ru-RU" sz="1800" dirty="0">
              <a:latin typeface="Bebas Neue Regular" pitchFamily="2" charset="-52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82209" y="845363"/>
            <a:ext cx="8297572" cy="4226717"/>
            <a:chOff x="367961" y="845363"/>
            <a:chExt cx="8297572" cy="4226717"/>
          </a:xfrm>
        </p:grpSpPr>
        <p:pic>
          <p:nvPicPr>
            <p:cNvPr id="49" name="Рисунок 48" descr="гр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2157" y="1000114"/>
              <a:ext cx="6536252" cy="3286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28794" y="1142990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Bebas Neue Regular" pitchFamily="2" charset="-52"/>
                </a:rPr>
                <a:t>расходы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7197" y="364332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Bebas Neue Regular" pitchFamily="2" charset="-52"/>
                </a:rPr>
                <a:t>2014</a:t>
              </a:r>
            </a:p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Bebas Neue Regular" pitchFamily="2" charset="-52"/>
                </a:rPr>
                <a:t>ФАКТ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7961" y="1428742"/>
              <a:ext cx="5741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Bebas Neue Regular" pitchFamily="2" charset="-52"/>
                </a:rPr>
                <a:t>2020</a:t>
              </a:r>
            </a:p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Bebas Neue Regular" pitchFamily="2" charset="-52"/>
                </a:rPr>
                <a:t>план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5841" y="4536985"/>
              <a:ext cx="966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образование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9547" y="4548860"/>
              <a:ext cx="11416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Физкультура и </a:t>
              </a:r>
            </a:p>
            <a:p>
              <a:pPr algn="ctr"/>
              <a:r>
                <a:rPr lang="ru-RU" sz="1400" dirty="0">
                  <a:latin typeface="Bebas Neue Regular" pitchFamily="2" charset="-52"/>
                </a:rPr>
                <a:t>спорт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0739" y="4536985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Социальная</a:t>
              </a:r>
            </a:p>
            <a:p>
              <a:pPr algn="ctr"/>
              <a:r>
                <a:rPr lang="ru-RU" sz="1400" dirty="0">
                  <a:latin typeface="Bebas Neue Regular" pitchFamily="2" charset="-52"/>
                </a:rPr>
                <a:t>политика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3859" y="4548860"/>
              <a:ext cx="1077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Национальная</a:t>
              </a:r>
            </a:p>
            <a:p>
              <a:pPr algn="ctr"/>
              <a:r>
                <a:rPr lang="ru-RU" sz="1400" dirty="0">
                  <a:latin typeface="Bebas Neue Regular" pitchFamily="2" charset="-52"/>
                </a:rPr>
                <a:t>экономика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1831" y="4536797"/>
              <a:ext cx="1192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Межбюджетные</a:t>
              </a:r>
            </a:p>
            <a:p>
              <a:pPr algn="ctr"/>
              <a:r>
                <a:rPr lang="ru-RU" sz="1400" dirty="0" err="1">
                  <a:latin typeface="Bebas Neue Regular" pitchFamily="2" charset="-52"/>
                </a:rPr>
                <a:t>транферты</a:t>
              </a:r>
              <a:endParaRPr lang="ru-RU" sz="1400" dirty="0">
                <a:latin typeface="Bebas Neue Regular" pitchFamily="2" charset="-5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85609" y="4536797"/>
              <a:ext cx="12314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Культура,</a:t>
              </a:r>
            </a:p>
            <a:p>
              <a:pPr algn="ctr"/>
              <a:r>
                <a:rPr lang="ru-RU" sz="1400" dirty="0">
                  <a:latin typeface="Bebas Neue Regular" pitchFamily="2" charset="-52"/>
                </a:rPr>
                <a:t>кинематография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-665986" y="2647612"/>
              <a:ext cx="3294996" cy="1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1969459" y="3945713"/>
              <a:ext cx="643128" cy="16916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3442394" y="4143479"/>
              <a:ext cx="285938" cy="1588"/>
            </a:xfrm>
            <a:prstGeom prst="line">
              <a:avLst/>
            </a:prstGeom>
            <a:ln w="19050"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4627829" y="4071948"/>
              <a:ext cx="428631" cy="1"/>
            </a:xfrm>
            <a:prstGeom prst="line">
              <a:avLst/>
            </a:prstGeom>
            <a:ln w="19050"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6083841" y="4179104"/>
              <a:ext cx="214316" cy="3"/>
            </a:xfrm>
            <a:prstGeom prst="line">
              <a:avLst/>
            </a:prstGeom>
            <a:ln w="19050"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6200000" flipH="1">
              <a:off x="7323238" y="4179105"/>
              <a:ext cx="214316" cy="3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42157" y="2571750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ebas Neue Regular" pitchFamily="2" charset="-52"/>
                  <a:sym typeface="Wingdings"/>
                </a:rPr>
                <a:t> 2,1  раза</a:t>
              </a:r>
              <a:endParaRPr lang="ru-RU" sz="1400" dirty="0">
                <a:latin typeface="Bebas Neue Regular" pitchFamily="2" charset="-5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99479" y="3786196"/>
              <a:ext cx="785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ebas Neue Regular" pitchFamily="2" charset="-52"/>
                  <a:sym typeface="Wingdings"/>
                </a:rPr>
                <a:t> 3 раза</a:t>
              </a:r>
              <a:endParaRPr lang="ru-RU" sz="1400" dirty="0">
                <a:latin typeface="Bebas Neue Regular" pitchFamily="2" charset="-5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16364" y="3690820"/>
              <a:ext cx="785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ebas Neue Regular" pitchFamily="2" charset="-52"/>
                  <a:sym typeface="Wingdings"/>
                </a:rPr>
                <a:t> 2,7 раз</a:t>
              </a:r>
              <a:endParaRPr lang="ru-RU" sz="1400" dirty="0">
                <a:latin typeface="Bebas Neue Regular" pitchFamily="2" charset="-5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1247" y="3907047"/>
              <a:ext cx="785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ebas Neue Regular" pitchFamily="2" charset="-52"/>
                  <a:sym typeface="Wingdings"/>
                </a:rPr>
                <a:t> 3,3 раз</a:t>
              </a:r>
              <a:endParaRPr lang="ru-RU" sz="1400" dirty="0">
                <a:latin typeface="Bebas Neue Regular" pitchFamily="2" charset="-5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71445" y="3714758"/>
              <a:ext cx="785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ebas Neue Regular" pitchFamily="2" charset="-52"/>
                  <a:sym typeface="Wingdings"/>
                </a:rPr>
                <a:t> 1,2 раз</a:t>
              </a:r>
              <a:endParaRPr lang="ru-RU" sz="1400" dirty="0">
                <a:latin typeface="Bebas Neue Regular" pitchFamily="2" charset="-5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36839" y="3802098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ebas Neue Regular" pitchFamily="2" charset="-52"/>
                  <a:sym typeface="Wingdings"/>
                </a:rPr>
                <a:t> 16.1 раз</a:t>
              </a:r>
              <a:endParaRPr lang="ru-RU" sz="1400" dirty="0">
                <a:latin typeface="Bebas Neue Regular" pitchFamily="2" charset="-5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6138" y="4286262"/>
              <a:ext cx="814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1 255 722,4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0356" y="845363"/>
              <a:ext cx="808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2 601 715,0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22271" y="4286262"/>
              <a:ext cx="734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499 846,2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7537" y="3388814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166 294,9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23149" y="4286262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123 464,6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24175" y="3691008"/>
              <a:ext cx="6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46 499,7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97843" y="4286262"/>
              <a:ext cx="6591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60 523,8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78792" y="3571882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198 843,0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71379" y="4286262"/>
              <a:ext cx="657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38 325,6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72983" y="3714758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48 173,7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41482" y="4286262"/>
              <a:ext cx="591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7 664,7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55661" y="3786196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Bebas Neue Regular" pitchFamily="2" charset="-52"/>
                </a:rPr>
                <a:t>123 543,9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02032" y="1476082"/>
            <a:ext cx="1963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в  целом   </a:t>
            </a:r>
            <a:r>
              <a:rPr lang="ru-RU" dirty="0">
                <a:latin typeface="Bebas Neue Regular" pitchFamily="2" charset="-52"/>
                <a:sym typeface="Wingdings"/>
              </a:rPr>
              <a:t> в 1,6  раза</a:t>
            </a:r>
          </a:p>
          <a:p>
            <a:pPr algn="ctr"/>
            <a:r>
              <a:rPr lang="ru-RU" dirty="0">
                <a:latin typeface="Bebas Neue Regular" pitchFamily="2" charset="-52"/>
                <a:sym typeface="Wingdings"/>
              </a:rPr>
              <a:t>Оценка</a:t>
            </a:r>
          </a:p>
          <a:p>
            <a:pPr algn="ctr"/>
            <a:r>
              <a:rPr lang="ru-RU" dirty="0">
                <a:latin typeface="Bebas Neue Regular" pitchFamily="2" charset="-52"/>
                <a:sym typeface="Wingdings"/>
              </a:rPr>
              <a:t>3 482 609,7</a:t>
            </a:r>
            <a:endParaRPr lang="ru-RU" dirty="0">
              <a:latin typeface="Bebas Neue Regular" pitchFamily="2" charset="-52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657667" y="666821"/>
            <a:ext cx="4784580" cy="3185062"/>
            <a:chOff x="2073404" y="1285866"/>
            <a:chExt cx="4784580" cy="3000396"/>
          </a:xfrm>
        </p:grpSpPr>
        <p:graphicFrame>
          <p:nvGraphicFramePr>
            <p:cNvPr id="42" name="Диаграмма 41"/>
            <p:cNvGraphicFramePr/>
            <p:nvPr/>
          </p:nvGraphicFramePr>
          <p:xfrm>
            <a:off x="2285984" y="128586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>
              <a:off x="2200921" y="2857502"/>
              <a:ext cx="12153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Bebas Neue Regular" pitchFamily="2" charset="-52"/>
                </a:rPr>
                <a:t>Налоговые и</a:t>
              </a:r>
            </a:p>
            <a:p>
              <a:pPr algn="ctr"/>
              <a:r>
                <a:rPr lang="ru-RU" dirty="0">
                  <a:latin typeface="Bebas Neue Regular" pitchFamily="2" charset="-52"/>
                </a:rPr>
                <a:t>неналоговые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73404" y="2354047"/>
              <a:ext cx="1426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ebas Neue Regular" pitchFamily="2" charset="-52"/>
                </a:rPr>
                <a:t>Безвозмездные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40078" y="36270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Bebas Neue Regular" pitchFamily="2" charset="-52"/>
                </a:rPr>
                <a:t>2014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57818" y="3639931"/>
              <a:ext cx="5741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Bebas Neue Regular" pitchFamily="2" charset="-52"/>
                </a:rPr>
                <a:t>2020</a:t>
              </a:r>
            </a:p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Bebas Neue Regular" pitchFamily="2" charset="-52"/>
                </a:rPr>
                <a:t>план</a:t>
              </a:r>
            </a:p>
          </p:txBody>
        </p:sp>
        <p:cxnSp>
          <p:nvCxnSpPr>
            <p:cNvPr id="60" name="Прямая соединительная линия 59"/>
            <p:cNvCxnSpPr>
              <a:endCxn id="58" idx="0"/>
            </p:cNvCxnSpPr>
            <p:nvPr/>
          </p:nvCxnSpPr>
          <p:spPr>
            <a:xfrm rot="16200000" flipH="1">
              <a:off x="2961861" y="3080969"/>
              <a:ext cx="1080418" cy="117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16200000" flipH="1">
              <a:off x="4631055" y="2608256"/>
              <a:ext cx="2049304" cy="1404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406825" y="178593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Bebas Neue Regular" pitchFamily="2" charset="-52"/>
                </a:rPr>
                <a:t>доходы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28992" y="271462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Bebas Neue Regular" pitchFamily="2" charset="-52"/>
                </a:rPr>
                <a:t>797 278,1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43570" y="2500312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Bebas Neue Regular" pitchFamily="2" charset="-52"/>
                </a:rPr>
                <a:t>1 025 711,0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28992" y="2000246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Bebas Neue Regular" pitchFamily="2" charset="-52"/>
                </a:rPr>
                <a:t>1 369 397,2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56585" y="1345163"/>
              <a:ext cx="1115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Bebas Neue Regular" pitchFamily="2" charset="-52"/>
                </a:rPr>
                <a:t>2 346 705,2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71934" y="1643056"/>
              <a:ext cx="1143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Bebas Neue Regular" pitchFamily="2" charset="-52"/>
                  <a:sym typeface="Wingdings"/>
                </a:rPr>
                <a:t> 1,7 раз</a:t>
              </a:r>
              <a:endParaRPr lang="ru-RU" sz="1600" dirty="0">
                <a:latin typeface="Bebas Neue Regular" pitchFamily="2" charset="-5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071934" y="2643188"/>
              <a:ext cx="1143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Bebas Neue Regular" pitchFamily="2" charset="-52"/>
                  <a:sym typeface="Wingdings"/>
                </a:rPr>
                <a:t> 1,3 раз</a:t>
              </a:r>
              <a:endParaRPr lang="ru-RU" sz="1600" dirty="0">
                <a:latin typeface="Bebas Neue Regular" pitchFamily="2" charset="-52"/>
              </a:endParaRPr>
            </a:p>
          </p:txBody>
        </p:sp>
      </p:grpSp>
      <p:sp>
        <p:nvSpPr>
          <p:cNvPr id="69" name="Пятиугольник 68"/>
          <p:cNvSpPr/>
          <p:nvPr/>
        </p:nvSpPr>
        <p:spPr>
          <a:xfrm rot="5400000">
            <a:off x="8398191" y="-38527"/>
            <a:ext cx="695702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Bebas Neue Regular" pitchFamily="2" charset="-52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1000114"/>
            <a:ext cx="6786546" cy="292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Основные параметры районного и консолидированного бюджетов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noProof="0" dirty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 Regular" pitchFamily="2" charset="-52"/>
                <a:ea typeface="+mj-ea"/>
                <a:cs typeface="+mj-cs"/>
              </a:rPr>
              <a:t>Кировского муниципального района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aseline="0" dirty="0">
                <a:ln w="19050">
                  <a:noFill/>
                </a:ln>
                <a:latin typeface="Bebas Neue Regular" pitchFamily="2" charset="-52"/>
                <a:ea typeface="+mj-ea"/>
                <a:cs typeface="+mj-cs"/>
              </a:rPr>
              <a:t>Ленинградской области</a:t>
            </a: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Bebas Neue Regular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520308"/>
            <a:ext cx="9144000" cy="1296144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823988"/>
            <a:ext cx="9144000" cy="783538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7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624654"/>
            <a:ext cx="9144000" cy="1483051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63888" y="4120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9418"/>
              </p:ext>
            </p:extLst>
          </p:nvPr>
        </p:nvGraphicFramePr>
        <p:xfrm>
          <a:off x="323528" y="1555390"/>
          <a:ext cx="85689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ДОХОДЫ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4 562 167,3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3 866 502,3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15,2%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3 809 324,2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  1,5%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3 880 588,5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  1,9% 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1 742 558,5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1 562 489,2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10,3%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1 611 308,3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  3,1%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1 673 691,1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  3,9% 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БЕЗВОЗМЕЗДНЫЕ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2 819 608,8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2 304 013,1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18,3%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2 198 015,9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 4,6%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2 206 897,4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  0,4% 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28308"/>
              </p:ext>
            </p:extLst>
          </p:nvPr>
        </p:nvGraphicFramePr>
        <p:xfrm>
          <a:off x="333408" y="2823988"/>
          <a:ext cx="8568952" cy="9207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7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РАСХОДЫ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4 708 267,7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4 032 630,1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14,3%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4 005 551,3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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 0,7%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4 052 733,1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  <a:sym typeface="Wingdings"/>
                        </a:rPr>
                        <a:t>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 1,7%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30">
                <a:tc>
                  <a:txBody>
                    <a:bodyPr/>
                    <a:lstStyle/>
                    <a:p>
                      <a:endParaRPr lang="ru-RU" sz="1600" kern="1200" dirty="0">
                        <a:solidFill>
                          <a:schemeClr val="dk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Bebas Neue Regular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Bebas Neue Regular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22784"/>
              </p:ext>
            </p:extLst>
          </p:nvPr>
        </p:nvGraphicFramePr>
        <p:xfrm>
          <a:off x="329640" y="3683015"/>
          <a:ext cx="8568952" cy="115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ПРОФИЦИТ (+)</a:t>
                      </a:r>
                    </a:p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ДЕФИЦИТ (-)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-146 100,4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-166 127,8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-196 227,1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-172 144,6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latin typeface="Bebas Neue Regular" pitchFamily="2" charset="-52"/>
                        </a:rPr>
                        <a:t>% 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налоговых и неналоговых доходов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427336" y="1167804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Оценка 2020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048575" y="1167804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2021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669814" y="1167804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2022</a:t>
            </a: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291052" y="1167804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2023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Прогноз  основных  характеристик  консолидированного бюджета  на  2021-2023  годы 					</a:t>
            </a:r>
            <a:r>
              <a:rPr lang="ru-RU" sz="1800" dirty="0" err="1">
                <a:latin typeface="Bebas Neue Regular" pitchFamily="2" charset="-52"/>
              </a:rPr>
              <a:t>тыс.руб</a:t>
            </a:r>
            <a:endParaRPr lang="ru-RU" sz="1800" dirty="0">
              <a:latin typeface="Bebas Neue Regular" pitchFamily="2" charset="-52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8212017" y="107157"/>
            <a:ext cx="1000114" cy="785800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Bebas Neue Regular" pitchFamily="2" charset="-52"/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1593</Words>
  <Application>Microsoft Office PowerPoint</Application>
  <PresentationFormat>Экран (16:9)</PresentationFormat>
  <Paragraphs>415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Times New Roman</vt:lpstr>
      <vt:lpstr>Arial</vt:lpstr>
      <vt:lpstr>Calibri</vt:lpstr>
      <vt:lpstr>Bebas Neue Regular</vt:lpstr>
      <vt:lpstr>Тема Office</vt:lpstr>
      <vt:lpstr>Проект   Бюджета Кировского   муниципального   района Ленинградской  области на   2021  год и   на плановый  период 2022  и  2023  гг.</vt:lpstr>
      <vt:lpstr>                                                Основные понятия</vt:lpstr>
      <vt:lpstr>Условия формирования бюджета  на 2021-2023 годы</vt:lpstr>
      <vt:lpstr>Условия формирования бюджета  на 2021-2023 годы</vt:lpstr>
      <vt:lpstr>Результаты  оценки  качества управления муниципальными финансами  за  2019  год</vt:lpstr>
      <vt:lpstr>Подходы  к  формированию бюджета кировского муниципального района ленинградской области на 2021-2023 годы</vt:lpstr>
      <vt:lpstr>Динамика  исполнения бюджета кировского муниципального района  ленинградской области   тыс.руб</vt:lpstr>
      <vt:lpstr>Презентация PowerPoint</vt:lpstr>
      <vt:lpstr>Прогноз  основных  характеристик  консолидированного бюджета  на  2021-2023  годы      тыс.руб</vt:lpstr>
      <vt:lpstr>Прогноз  основных  характеристик  бюджета кировского  Муниципального Района  на  2021-2023  годы   тыс.руб</vt:lpstr>
      <vt:lpstr>Презентация PowerPoint</vt:lpstr>
      <vt:lpstr>Доходы  бюджета кировского  Муниципального Района ленинградской области  на  2021-2023  годы     тыс.руб</vt:lpstr>
      <vt:lpstr>Налоговые и неналоговые доходы бюджета кировского  муниципального района Ленинградской области  2020-2021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объекты аип  на 2021-2023 гг.</vt:lpstr>
      <vt:lpstr>объекты аип  на 2021-2023 гг.</vt:lpstr>
      <vt:lpstr>Укрепление  мтб  в  бюджете кировского муниципального района ленинградской области на 2021   г. </vt:lpstr>
      <vt:lpstr>Планируемые мероприятия в Кировском муниципальном районе Ленинградской области в  2021  году </vt:lpstr>
      <vt:lpstr>Планируемые мероприятия в Кировском муниципальном районе Ленинградской области в  2021  году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 Лапшина</cp:lastModifiedBy>
  <cp:revision>159</cp:revision>
  <dcterms:created xsi:type="dcterms:W3CDTF">2020-04-18T10:10:20Z</dcterms:created>
  <dcterms:modified xsi:type="dcterms:W3CDTF">2022-03-15T09:19:34Z</dcterms:modified>
</cp:coreProperties>
</file>