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0" r:id="rId3"/>
    <p:sldId id="273" r:id="rId4"/>
    <p:sldId id="293" r:id="rId5"/>
    <p:sldId id="272" r:id="rId6"/>
    <p:sldId id="296" r:id="rId7"/>
    <p:sldId id="295" r:id="rId8"/>
    <p:sldId id="297" r:id="rId9"/>
    <p:sldId id="298" r:id="rId10"/>
    <p:sldId id="257" r:id="rId11"/>
    <p:sldId id="299" r:id="rId12"/>
    <p:sldId id="292" r:id="rId13"/>
    <p:sldId id="261" r:id="rId14"/>
    <p:sldId id="291" r:id="rId15"/>
  </p:sldIdLst>
  <p:sldSz cx="12192000" cy="6858000"/>
  <p:notesSz cx="6858000" cy="9144000"/>
  <p:embeddedFontLst>
    <p:embeddedFont>
      <p:font typeface="PP Pangram Sans Semibold" panose="020B0604020202020204" charset="-52"/>
      <p:regular r:id="rId17"/>
    </p:embeddedFont>
    <p:embeddedFont>
      <p:font typeface="Open Sans SemiBold" panose="020B0604020202020204" charset="0"/>
      <p:bold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 Bold" panose="020B0604020202020204" charset="0"/>
      <p:bold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325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7673" userDrawn="1">
          <p15:clr>
            <a:srgbClr val="A4A3A4"/>
          </p15:clr>
        </p15:guide>
        <p15:guide id="10" orient="horz" pos="3986" userDrawn="1">
          <p15:clr>
            <a:srgbClr val="A4A3A4"/>
          </p15:clr>
        </p15:guide>
        <p15:guide id="11" orient="horz" pos="3589" userDrawn="1">
          <p15:clr>
            <a:srgbClr val="A4A3A4"/>
          </p15:clr>
        </p15:guide>
        <p15:guide id="14" pos="5166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50F"/>
    <a:srgbClr val="E9EEF1"/>
    <a:srgbClr val="2B328A"/>
    <a:srgbClr val="E73136"/>
    <a:srgbClr val="007DC2"/>
    <a:srgbClr val="E53014"/>
    <a:srgbClr val="B7E5FF"/>
    <a:srgbClr val="F5F5F5"/>
    <a:srgbClr val="F8F8F8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2" autoAdjust="0"/>
    <p:restoredTop sz="94050" autoAdjust="0"/>
  </p:normalViewPr>
  <p:slideViewPr>
    <p:cSldViewPr snapToGrid="0">
      <p:cViewPr>
        <p:scale>
          <a:sx n="100" d="100"/>
          <a:sy n="100" d="100"/>
        </p:scale>
        <p:origin x="-1194" y="-306"/>
      </p:cViewPr>
      <p:guideLst>
        <p:guide orient="horz" pos="323"/>
        <p:guide orient="horz" pos="913"/>
        <p:guide orient="horz" pos="3986"/>
        <p:guide orient="horz" pos="3589"/>
        <p:guide pos="325"/>
        <p:guide pos="7333"/>
        <p:guide pos="7673"/>
        <p:guide pos="5166"/>
        <p:guide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CAE1-CB73-422B-BD26-8924DFB4FF5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77373-942C-4C9A-980A-61C61D02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7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8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3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4FC310-3F69-862E-8F69-E80116880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85F7B4-08AD-F0C5-1831-D0B6EC290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B81917-AFF4-5445-7A99-F00068DB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31E5-504E-48DE-988B-09EC9C101D40}" type="datetime1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503BC6-C4B5-6742-CFEA-29A700CB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902935-EEED-137D-108A-84E0EA42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3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C3CA2E-27EF-54DB-3593-D349D8A9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C61E8A-D528-3155-052B-4AC220E9E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2E497B-0DD3-53AB-2E8F-501DF040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58A-62BB-4182-A03E-A8C5F19E183D}" type="datetime1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137103-815C-4320-3B1A-EA59D678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B73278-A8B8-B660-2927-A2CECA0C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6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A683B07-6EBD-C4F9-8018-0A0AB41D0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96C346-7E02-21F4-1703-CF89F0E18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374E34-E92B-0A57-FD95-54A97966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38DA-5D0A-4DC8-A3E7-EC26768EBBD1}" type="datetime1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DEDB9F-CD4B-61CC-3A7C-717FBB43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29856C-83EB-C3EE-6890-C2B7D37C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6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14EF91-FC9D-52CB-8752-9E72E7652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-2856443"/>
            <a:ext cx="12192000" cy="6659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68B3A7-F6A5-B3EF-0B1B-2BD8D3078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425B868-6340-D21D-18E2-7EAE86554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315A07-25C0-1ED2-5EC3-52646CC3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6E31-28DF-4ECD-8F9D-B49A78E126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2D32AB-DCA3-DA0A-5294-EAB50F49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39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="" xmlns:a16="http://schemas.microsoft.com/office/drawing/2014/main" id="{2F4E68B2-536E-B2A8-0785-11C22B3BC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b="63697"/>
          <a:stretch/>
        </p:blipFill>
        <p:spPr>
          <a:xfrm>
            <a:off x="3348196" y="5658701"/>
            <a:ext cx="8834930" cy="121654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="" xmlns:a16="http://schemas.microsoft.com/office/drawing/2014/main" id="{247E3093-A6AC-3F5F-E725-50E8FE471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l="1152" t="93713" r="1318"/>
          <a:stretch/>
        </p:blipFill>
        <p:spPr>
          <a:xfrm>
            <a:off x="1" y="0"/>
            <a:ext cx="12192000" cy="185160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="" xmlns:a16="http://schemas.microsoft.com/office/drawing/2014/main" id="{28473ADB-510C-2812-D343-F5CE561D4D83}"/>
              </a:ext>
            </a:extLst>
          </p:cNvPr>
          <p:cNvSpPr/>
          <p:nvPr userDrawn="1"/>
        </p:nvSpPr>
        <p:spPr>
          <a:xfrm>
            <a:off x="1" y="5862918"/>
            <a:ext cx="1108038" cy="1013758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D6DA18-B14F-CAC2-450B-DCE653AC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  <a:latin typeface="Panton Bold" panose="00000800000000000000" pitchFamily="2" charset="-52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E8232C-212D-344F-C183-7A2ED16E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124"/>
            <a:ext cx="10515600" cy="4351338"/>
          </a:xfrm>
        </p:spPr>
        <p:txBody>
          <a:bodyPr/>
          <a:lstStyle>
            <a:lvl1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1pPr>
            <a:lvl2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2pPr>
            <a:lvl3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3pPr>
            <a:lvl4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4pPr>
            <a:lvl5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3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B1D59E-59A6-190D-EDBA-B205F4EE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453E92-4D60-66C4-E536-D519E4E4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A9EB1E-32E1-D677-94C8-237A1040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64F-FA7E-494A-B9FA-26E978F48E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D19B6D-444A-1393-E517-D48FDFB3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442F2B-AC9F-0632-302D-5CA739B2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03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A15683-D2D8-B583-1F6E-36F1EB57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EA5ADD-DFE4-92CB-4C49-0D795F466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865892-2FF0-BFF0-5E48-D60782889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DFAF0D-B720-2E83-D112-0E88260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152E-BBF1-421B-85C0-AC9CB5AF65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CE516B-DCD4-3A8B-8483-37D90F9A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3B0999-E53D-EDCC-5BDF-583FDA0E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61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E8489-31A3-9440-1C55-02E75A62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F582E4-F836-E784-FA27-09D177D9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8A5789-148E-9F6E-FC72-43407D482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2032A60-47B8-0026-2930-2207ED78B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FDBEDE4-315F-EE3B-1F29-B57CAEC2A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9761EF8-ADC1-3495-42DF-EC92FD03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B17-A585-4B44-9574-10C44C26EC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B68231-9521-6BA0-8A88-FB539AE6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85EDAFF-E90C-8B38-9DC4-A8AC38D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59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504C2C-A7CA-5117-CE55-5317120C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7DA5EE9-B7C6-D85F-8DD9-68B9F3B1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5DD8-1A1E-486F-A8B8-59EDC69B1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06F588E-5A5A-331B-8BD8-18E00BAA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DBD13B-73CF-7D82-0519-EFA227B4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53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70CC518-079C-627F-8DF9-CBDB4217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1D9-F559-41B3-AA21-CCC5DEDEC0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24DD6F4-EC50-4250-1309-79C8F15B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28E8B08-78BF-24E4-DEE9-80E3353B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73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FC1678-2182-3E22-B3E5-EE71E793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7DD111-85A4-7F36-7CAC-11E44647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B13F9B-7583-F6C5-4571-5F8DC1302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671CA2-F058-C7FA-E2FA-6C187C1A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36E-04B1-40D5-995D-5F0A224B8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8FF8E9-7DAD-EB64-6621-12FB8A2C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DCB3F1-4E20-E759-2C0C-EF198A5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9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F72F2-018A-04C1-BA33-9A0E8DDE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BE7FA1-5079-9E4D-1980-51542081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18D7BF-2FED-1ABC-F0BB-8D74C1F5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D59-BEBF-426A-A814-E56E3ADCC01E}" type="datetime1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0D6188-BEB0-2F43-640C-90DD442C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CB6C34-A035-7983-D32A-29CB4CCA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7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D4D603-C410-747E-88B1-ED622578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28DC91F-B272-7388-D12C-CD8A8D226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BD80DE-757F-5032-DB71-BEC259AB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F18109-8B49-30CF-AF84-B9EBA330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BD46-D617-45FC-952B-E7F22BD2A0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515932-0799-4ED2-08AD-CF613C7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957964-A3C7-BC23-479A-65B64DC3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80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31BED-4643-84FE-C5D9-2DD79F8A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BBD520-4BA3-09B2-19D9-E38026AFE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8A3245-CAF1-87D0-F47C-A14079CA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833-DD1E-4BFB-81B7-1C63BED2D8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8AF0FA-BB91-F253-123D-110D440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37C39E-5368-3EC3-EFBD-1933AFC2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15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9844010-1179-6DA4-AE25-3A0D60CFE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175847-64B0-91EE-C7D3-7EC759A3E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CAB151-B517-FDD6-E2D0-193C81A1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8B52-A3EA-4A53-91D4-D7F5D55BDC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D33205-7579-F408-EFA4-406672C9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40CAEF-34DB-6C32-6468-D58AC403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7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45ACE-7DB2-6CBB-87C3-88A718E6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BF189B-0747-C2BE-47D3-B5591DFB5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C1CA8C-9C55-4617-5A9C-B1F8B7AD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FCA5-1448-4F73-A216-768C8E8CD66D}" type="datetime1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CA4566-9E00-5F4E-A524-20F6FCF7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7F1780-C7D6-76F5-E36B-46715620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97478-E2A1-FF23-AB22-E52D9CF5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AB6E14-441D-865B-02F2-6FE7540CE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ACC2FD-2A5F-CB0A-47AE-384AF2553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4653AB-6D58-5A3F-7EBE-8D6DBF82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CD0A-EC78-43B8-B07B-3138E178FABD}" type="datetime1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436656-1987-DDBE-B1DB-80155B81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DB2EB3-B9BE-363F-6212-DEB51CAA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73456-5958-0202-400B-0974B762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6532D8-2C93-C9FE-D0BA-3AE5A60D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7F449C-AB1F-AC25-CD2F-5966291B4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37ADAD-DDCF-D4F0-3535-003674248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DE71127-3400-24E1-DB21-C6098FB3F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D2B23AC-1098-B554-B70F-9588730B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487D-F1AD-4001-B208-9EE635CC82C5}" type="datetime1">
              <a:rPr lang="ru-RU" smtClean="0"/>
              <a:t>20.06.2024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9DE113-6124-689F-8DFF-C32F4959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F15571E-646C-77DD-D2CE-73CCB4F7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EE383D-4ABD-AF1F-8B84-74D16A3C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9B1EB7-BA4E-55B1-480B-6BA6CD0B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36E0-701D-4E7B-ADEB-D7B20CD27859}" type="datetime1">
              <a:rPr lang="ru-RU" smtClean="0"/>
              <a:t>20.06.2024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5C792A-5C2C-2F0C-4CB5-173BC87F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3CF4CCC-60CE-054E-A79A-7EB13C83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823870A-FB14-D09F-DD31-40A29D5E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95C4-A02F-41C3-89FD-87F25884623C}" type="datetime1">
              <a:rPr lang="ru-RU" smtClean="0"/>
              <a:t>20.06.2024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C207933-59DD-585D-CCD0-7368DA64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52952B5-EE1C-F8D9-8CBC-D2BEA7A1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9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7E1F-F457-03A6-93B3-CF861C4D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A4247E-1978-A304-CDD9-6F897473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5448D5-E712-E198-0949-67330DCB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22C446-D795-C6FB-8BFF-7CF98281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89E2-1DD4-4F21-B272-CBF6C3FE5306}" type="datetime1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FAFE95-D46F-F1EF-C7C0-57241FD4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2A1449-C5EB-0F7D-93D0-2B9CBBE5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1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8E6E34-C419-D4B8-C7DF-572A5A7B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0145E33-B43A-50B9-2E49-F84FDABCA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047F0C-F08E-095D-AD53-D073BECB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F1921D-4F31-237D-87D8-B925C6F3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5D5-A44C-4971-92A3-1501A0886FF4}" type="datetime1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2C09CB-9856-6BC1-44AA-676FCA99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056669-4CCC-9DE0-17F8-6DD9F3FB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5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C9D8F-308B-4B51-0A89-906B3F3F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A06644-10A2-162E-BD78-D73024F41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CBDFAC-7119-7A03-4AD8-B23BFFC43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65CF-51D7-4AB6-B0F4-16B90EFB608F}" type="datetime1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C22CBD-C49B-3AEA-1C6A-7278FB29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5DCF0A-567B-FC8C-510A-53E058FDC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EEF2EA8-CAAE-3295-E0DF-8024A11B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B562CE-BFEC-D48B-9DF2-76980566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801F99-85A3-B4E0-8F5B-3C1D4EFA7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91A4-3B6D-4067-A3EB-CF12FAFCF2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5A057E-B060-6EE4-0723-D4AFB7FB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BA8FE2-6CAB-4B5F-533B-C998B2C4C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5" Type="http://schemas.openxmlformats.org/officeDocument/2006/relationships/image" Target="../media/image8.svg"/><Relationship Id="rId10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6.png"/><Relationship Id="rId4" Type="http://schemas.openxmlformats.org/officeDocument/2006/relationships/image" Target="../media/image12.sv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="" xmlns:a16="http://schemas.microsoft.com/office/drawing/2014/main" id="{55628F9E-C0AA-9EE9-4B1D-01223002A1E5}"/>
              </a:ext>
            </a:extLst>
          </p:cNvPr>
          <p:cNvSpPr/>
          <p:nvPr/>
        </p:nvSpPr>
        <p:spPr>
          <a:xfrm rot="1533917">
            <a:off x="7784409" y="4565098"/>
            <a:ext cx="5647115" cy="3468144"/>
          </a:xfrm>
          <a:prstGeom prst="triangle">
            <a:avLst>
              <a:gd name="adj" fmla="val 6687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68AA3C-A3F3-0929-C326-739AA7CC8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487" y="2807529"/>
            <a:ext cx="11552998" cy="214288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2B328A"/>
                </a:solidFill>
                <a:latin typeface="PP Pangram Sans Semibold" panose="00000500000000000000" pitchFamily="50" charset="-52"/>
              </a:rPr>
              <a:t/>
            </a:r>
            <a:br>
              <a:rPr lang="ru-RU" sz="3600" dirty="0" smtClean="0">
                <a:solidFill>
                  <a:srgbClr val="2B328A"/>
                </a:solidFill>
                <a:latin typeface="PP Pangram Sans Semibold" panose="00000500000000000000" pitchFamily="50" charset="-52"/>
              </a:rPr>
            </a:br>
            <a:r>
              <a:rPr lang="ru-RU" sz="3600" dirty="0">
                <a:solidFill>
                  <a:srgbClr val="2B328A"/>
                </a:solidFill>
                <a:latin typeface="PP Pangram Sans Semibold" panose="00000500000000000000" pitchFamily="50" charset="-52"/>
              </a:rPr>
              <a:t/>
            </a:r>
            <a:br>
              <a:rPr lang="ru-RU" sz="3600" dirty="0">
                <a:solidFill>
                  <a:srgbClr val="2B328A"/>
                </a:solidFill>
                <a:latin typeface="PP Pangram Sans Semibold" panose="00000500000000000000" pitchFamily="50" charset="-52"/>
              </a:rPr>
            </a:br>
            <a:r>
              <a:rPr lang="ru-RU" sz="3600" dirty="0">
                <a:solidFill>
                  <a:srgbClr val="2B328A"/>
                </a:solidFill>
                <a:latin typeface="PP Pangram Sans Semibold" panose="00000500000000000000" pitchFamily="50" charset="-52"/>
              </a:rPr>
              <a:t>Об изменении порядка согласования ярмарок </a:t>
            </a:r>
            <a:r>
              <a:rPr lang="en-US" sz="3600" dirty="0" smtClean="0">
                <a:solidFill>
                  <a:srgbClr val="2B328A"/>
                </a:solidFill>
                <a:latin typeface="PP Pangram Sans Semibold" panose="00000500000000000000" pitchFamily="50" charset="-52"/>
              </a:rPr>
              <a:t/>
            </a:r>
            <a:br>
              <a:rPr lang="en-US" sz="3600" dirty="0" smtClean="0">
                <a:solidFill>
                  <a:srgbClr val="2B328A"/>
                </a:solidFill>
                <a:latin typeface="PP Pangram Sans Semibold" panose="00000500000000000000" pitchFamily="50" charset="-52"/>
              </a:rPr>
            </a:br>
            <a:r>
              <a:rPr lang="ru-RU" sz="3600" dirty="0" smtClean="0">
                <a:solidFill>
                  <a:srgbClr val="2B328A"/>
                </a:solidFill>
                <a:latin typeface="PP Pangram Sans Semibold" panose="00000500000000000000" pitchFamily="50" charset="-52"/>
              </a:rPr>
              <a:t>на </a:t>
            </a:r>
            <a:r>
              <a:rPr lang="ru-RU" sz="3600" dirty="0">
                <a:solidFill>
                  <a:srgbClr val="2B328A"/>
                </a:solidFill>
                <a:latin typeface="PP Pangram Sans Semibold" panose="00000500000000000000" pitchFamily="50" charset="-52"/>
              </a:rPr>
              <a:t>территории Ленинградской </a:t>
            </a:r>
            <a:r>
              <a:rPr lang="ru-RU" sz="3600" dirty="0" smtClean="0">
                <a:solidFill>
                  <a:srgbClr val="2B328A"/>
                </a:solidFill>
                <a:latin typeface="PP Pangram Sans Semibold" panose="00000500000000000000" pitchFamily="50" charset="-52"/>
              </a:rPr>
              <a:t>области</a:t>
            </a:r>
            <a:endParaRPr lang="ru-RU" sz="3600" dirty="0">
              <a:solidFill>
                <a:srgbClr val="2B328A"/>
              </a:solidFill>
              <a:latin typeface="PP Pangram Sans Semibold" panose="00000500000000000000" pitchFamily="50" charset="-52"/>
            </a:endParaRPr>
          </a:p>
        </p:txBody>
      </p:sp>
      <p:pic>
        <p:nvPicPr>
          <p:cNvPr id="1026" name="Picture 2" descr="Герб Ленинградской област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7" y="888756"/>
            <a:ext cx="1095003" cy="12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50A908D2-AF89-4F7B-80F4-1FA3B5C750A4}"/>
              </a:ext>
            </a:extLst>
          </p:cNvPr>
          <p:cNvSpPr txBox="1">
            <a:spLocks/>
          </p:cNvSpPr>
          <p:nvPr/>
        </p:nvSpPr>
        <p:spPr>
          <a:xfrm>
            <a:off x="393006" y="5722418"/>
            <a:ext cx="9698769" cy="919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Продан Юлия Андреевна – главный специалист отдела развития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потребительского </a:t>
            </a:r>
            <a:r>
              <a:rPr lang="ru-RU" sz="1400" dirty="0" smtClean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рынка комитет </a:t>
            </a:r>
            <a:r>
              <a:rPr lang="ru-RU" sz="1400" dirty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по развитию малого, среднего бизнеса </a:t>
            </a:r>
            <a:endParaRPr lang="ru-RU" sz="1400" dirty="0" smtClean="0">
              <a:solidFill>
                <a:srgbClr val="007DC2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и </a:t>
            </a:r>
            <a:r>
              <a:rPr lang="ru-RU" sz="1400" dirty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потребительского рынка </a:t>
            </a:r>
            <a:r>
              <a:rPr lang="ru-RU" sz="1400" dirty="0" smtClean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Ленинградской области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1081C5"/>
                </a:solidFill>
                <a:latin typeface="Panton" panose="00000500000000000000" pitchFamily="2" charset="-52"/>
              </a:rPr>
              <a:t>  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ru-RU" sz="3600" dirty="0">
              <a:solidFill>
                <a:srgbClr val="1081C5"/>
              </a:solidFill>
              <a:latin typeface="Panton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651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C0CE15-B6A9-AA0F-5913-E93ACF16B3DF}"/>
              </a:ext>
            </a:extLst>
          </p:cNvPr>
          <p:cNvSpPr txBox="1"/>
          <p:nvPr/>
        </p:nvSpPr>
        <p:spPr>
          <a:xfrm>
            <a:off x="500024" y="887189"/>
            <a:ext cx="11191951" cy="526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latin typeface="PP Pangram Sans Semibold" panose="00000500000000000000" pitchFamily="50" charset="-52"/>
              </a:defRPr>
            </a:lvl1pPr>
          </a:lstStyle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5. Включение в График сведений о новых ярмарках осуществляется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автоматическом режиме техническими средствами ГИС ЛО после подписания уполномоченным должностным лицом органа местного самоуправления УКЭП уведомления о согласовании проведения ярмарки на публичной ярмарочной площадке или о приеме уведомления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проведении ярмарки на непубличной ярмарочной площадке.</a:t>
            </a:r>
          </a:p>
          <a:p>
            <a:pPr marL="342900" indent="-342900">
              <a:buAutoNum type="arabicPeriod"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rgbClr val="E53014"/>
                </a:solidFill>
              </a:rPr>
              <a:t>6. Изменения в сведения о публичных ярмарочных </a:t>
            </a:r>
            <a:r>
              <a:rPr lang="ru-RU" sz="1800" dirty="0" smtClean="0">
                <a:solidFill>
                  <a:srgbClr val="E53014"/>
                </a:solidFill>
              </a:rPr>
              <a:t>площадках могут </a:t>
            </a:r>
            <a:r>
              <a:rPr lang="ru-RU" sz="1800" dirty="0">
                <a:solidFill>
                  <a:srgbClr val="E53014"/>
                </a:solidFill>
              </a:rPr>
              <a:t>быть внесены:</a:t>
            </a:r>
          </a:p>
          <a:p>
            <a:r>
              <a:rPr lang="ru-RU" sz="1800" dirty="0">
                <a:solidFill>
                  <a:srgbClr val="E53014"/>
                </a:solidFill>
              </a:rPr>
              <a:t> </a:t>
            </a:r>
            <a:r>
              <a:rPr lang="ru-RU" sz="1800" dirty="0" smtClean="0">
                <a:solidFill>
                  <a:srgbClr val="E53014"/>
                </a:solidFill>
              </a:rPr>
              <a:t>-   уполномоченным ОМСУ – на </a:t>
            </a:r>
            <a:r>
              <a:rPr lang="ru-RU" sz="1800" dirty="0">
                <a:solidFill>
                  <a:srgbClr val="E53014"/>
                </a:solidFill>
              </a:rPr>
              <a:t>основании заявления о согласовании проведения </a:t>
            </a:r>
            <a:r>
              <a:rPr lang="ru-RU" sz="1800" dirty="0" smtClean="0">
                <a:solidFill>
                  <a:srgbClr val="E53014"/>
                </a:solidFill>
              </a:rPr>
              <a:t>ярмарки</a:t>
            </a:r>
          </a:p>
          <a:p>
            <a:r>
              <a:rPr lang="ru-RU" sz="1800" dirty="0" smtClean="0">
                <a:solidFill>
                  <a:srgbClr val="E53014"/>
                </a:solidFill>
              </a:rPr>
              <a:t> -   </a:t>
            </a:r>
            <a:r>
              <a:rPr lang="ru-RU" sz="1800" dirty="0">
                <a:solidFill>
                  <a:srgbClr val="E53014"/>
                </a:solidFill>
              </a:rPr>
              <a:t>Комитетом – на основании обращения уполномоченного </a:t>
            </a:r>
            <a:r>
              <a:rPr lang="ru-RU" sz="1800" dirty="0" smtClean="0">
                <a:solidFill>
                  <a:srgbClr val="E53014"/>
                </a:solidFill>
              </a:rPr>
              <a:t>ОМСУ.</a:t>
            </a:r>
            <a:endParaRPr lang="ru-RU" sz="1800" dirty="0">
              <a:solidFill>
                <a:srgbClr val="E53014"/>
              </a:solidFill>
            </a:endParaRPr>
          </a:p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7. Исключение публичной ярмарочной площадки из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ОСЯП осуществляется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Комитетом на основании обращения уполномоченного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ОМСУ при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условии отсутствия заявлений о согласовании проведения ярмарок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указанной публичной ярмарочной площадке в течение одного года после даты окончания проведения последней ярмарки на указанной ярмарочной площадке.</a:t>
            </a:r>
          </a:p>
          <a:p>
            <a:endParaRPr lang="ru-RU" sz="1800" dirty="0">
              <a:solidFill>
                <a:srgbClr val="E53014"/>
              </a:solidFill>
            </a:endParaRPr>
          </a:p>
          <a:p>
            <a:r>
              <a:rPr lang="ru-RU" sz="1800" dirty="0">
                <a:solidFill>
                  <a:srgbClr val="E53014"/>
                </a:solidFill>
              </a:rPr>
              <a:t>8</a:t>
            </a:r>
            <a:r>
              <a:rPr lang="ru-RU" sz="1800" dirty="0" smtClean="0">
                <a:solidFill>
                  <a:srgbClr val="E53014"/>
                </a:solidFill>
              </a:rPr>
              <a:t>. </a:t>
            </a:r>
            <a:r>
              <a:rPr lang="ru-RU" sz="1800" dirty="0">
                <a:solidFill>
                  <a:srgbClr val="E53014"/>
                </a:solidFill>
              </a:rPr>
              <a:t>Исключение непубличной ярмарочной площадки из </a:t>
            </a:r>
            <a:r>
              <a:rPr lang="ru-RU" sz="1800" dirty="0" smtClean="0">
                <a:solidFill>
                  <a:srgbClr val="E53014"/>
                </a:solidFill>
              </a:rPr>
              <a:t>ОСЯП осуществляется </a:t>
            </a:r>
            <a:r>
              <a:rPr lang="ru-RU" sz="1800" dirty="0">
                <a:solidFill>
                  <a:srgbClr val="E53014"/>
                </a:solidFill>
              </a:rPr>
              <a:t>в автоматическом режиме </a:t>
            </a:r>
            <a:r>
              <a:rPr lang="ru-RU" sz="1800" dirty="0" smtClean="0">
                <a:solidFill>
                  <a:srgbClr val="E53014"/>
                </a:solidFill>
              </a:rPr>
              <a:t>по </a:t>
            </a:r>
            <a:r>
              <a:rPr lang="ru-RU" sz="1800" dirty="0">
                <a:solidFill>
                  <a:srgbClr val="E53014"/>
                </a:solidFill>
              </a:rPr>
              <a:t>истечении шести месяцев с даты окончания проведения </a:t>
            </a:r>
            <a:r>
              <a:rPr lang="ru-RU" sz="1800" dirty="0" smtClean="0">
                <a:solidFill>
                  <a:srgbClr val="E53014"/>
                </a:solidFill>
              </a:rPr>
              <a:t>последней, </a:t>
            </a:r>
            <a:r>
              <a:rPr lang="ru-RU" sz="1800" dirty="0">
                <a:solidFill>
                  <a:srgbClr val="E53014"/>
                </a:solidFill>
              </a:rPr>
              <a:t>либо Комитетом в более ранние сроки на основании обращения правообладателя земельного </a:t>
            </a:r>
            <a:r>
              <a:rPr lang="ru-RU" sz="1800" dirty="0" smtClean="0">
                <a:solidFill>
                  <a:srgbClr val="E53014"/>
                </a:solidFill>
              </a:rPr>
              <a:t>участка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D15E033-8707-9D96-3625-0EC907D8CEE7}"/>
              </a:ext>
            </a:extLst>
          </p:cNvPr>
          <p:cNvSpPr txBox="1"/>
          <p:nvPr/>
        </p:nvSpPr>
        <p:spPr>
          <a:xfrm>
            <a:off x="466918" y="379807"/>
            <a:ext cx="96868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r>
              <a:rPr lang="ru-RU" dirty="0" smtClean="0"/>
              <a:t>Основание </a:t>
            </a:r>
            <a:r>
              <a:rPr lang="ru-RU" dirty="0"/>
              <a:t>для проведения </a:t>
            </a:r>
            <a:r>
              <a:rPr lang="ru-RU" dirty="0" smtClean="0"/>
              <a:t>ярмарки </a:t>
            </a:r>
            <a:r>
              <a:rPr lang="ru-RU" dirty="0"/>
              <a:t>на территории региона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5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10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:a16="http://schemas.microsoft.com/office/drawing/2014/main" xmlns="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3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7D7CCB4-797A-9601-85FE-D7E1A5357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54395" y="1691733"/>
            <a:ext cx="2998955" cy="3998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C0CE15-B6A9-AA0F-5913-E93ACF16B3DF}"/>
              </a:ext>
            </a:extLst>
          </p:cNvPr>
          <p:cNvSpPr txBox="1"/>
          <p:nvPr/>
        </p:nvSpPr>
        <p:spPr>
          <a:xfrm>
            <a:off x="574431" y="932884"/>
            <a:ext cx="42179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latin typeface="PP Pangram Sans Semibold" panose="00000500000000000000" pitchFamily="50" charset="-52"/>
              </a:defRPr>
            </a:lvl1pPr>
          </a:lstStyle>
          <a:p>
            <a:r>
              <a:rPr lang="ru-RU" sz="1800" dirty="0" smtClean="0">
                <a:solidFill>
                  <a:srgbClr val="E53014"/>
                </a:solidFill>
              </a:rPr>
              <a:t>ЗАЯВЛЕНИЕ </a:t>
            </a:r>
            <a:endParaRPr lang="ru-RU" sz="1800" dirty="0">
              <a:solidFill>
                <a:srgbClr val="E53014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D15E033-8707-9D96-3625-0EC907D8CEE7}"/>
              </a:ext>
            </a:extLst>
          </p:cNvPr>
          <p:cNvSpPr txBox="1"/>
          <p:nvPr/>
        </p:nvSpPr>
        <p:spPr>
          <a:xfrm>
            <a:off x="371668" y="426239"/>
            <a:ext cx="96868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r>
              <a:rPr lang="ru-RU" dirty="0" smtClean="0"/>
              <a:t>Форма заявления и Системы ярмарочных площадок</a:t>
            </a:r>
            <a:endParaRPr lang="ru-RU" dirty="0"/>
          </a:p>
        </p:txBody>
      </p:sp>
      <p:sp>
        <p:nvSpPr>
          <p:cNvPr id="45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11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:a16="http://schemas.microsoft.com/office/drawing/2014/main" xmlns="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5C0CE15-B6A9-AA0F-5913-E93ACF16B3DF}"/>
              </a:ext>
            </a:extLst>
          </p:cNvPr>
          <p:cNvSpPr txBox="1"/>
          <p:nvPr/>
        </p:nvSpPr>
        <p:spPr>
          <a:xfrm>
            <a:off x="9226411" y="1145676"/>
            <a:ext cx="15472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latin typeface="PP Pangram Sans Semibold" panose="00000500000000000000" pitchFamily="50" charset="-52"/>
              </a:defRPr>
            </a:lvl1pPr>
          </a:lstStyle>
          <a:p>
            <a:r>
              <a:rPr lang="ru-RU" sz="1800" dirty="0" smtClean="0">
                <a:solidFill>
                  <a:srgbClr val="E53014"/>
                </a:solidFill>
              </a:rPr>
              <a:t>ОСЯП</a:t>
            </a:r>
            <a:endParaRPr lang="ru-RU" sz="1800" dirty="0">
              <a:solidFill>
                <a:srgbClr val="E53014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5ADCD09-E35F-E648-A87C-FDBE6D6F26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93159" y="1071384"/>
            <a:ext cx="1627188" cy="216958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6" t="9581" r="51615" b="10278"/>
          <a:stretch/>
        </p:blipFill>
        <p:spPr bwMode="auto">
          <a:xfrm>
            <a:off x="611666" y="1336651"/>
            <a:ext cx="3977318" cy="4935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8599" y="4838700"/>
            <a:ext cx="3467176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0" t="17778" r="10833" b="27130"/>
          <a:stretch/>
        </p:blipFill>
        <p:spPr bwMode="auto">
          <a:xfrm>
            <a:off x="7712187" y="2299440"/>
            <a:ext cx="3872850" cy="348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88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4">
            <a:extLst>
              <a:ext uri="{FF2B5EF4-FFF2-40B4-BE49-F238E27FC236}">
                <a16:creationId xmlns:a16="http://schemas.microsoft.com/office/drawing/2014/main" xmlns="" id="{523768F1-86AD-1CFB-E636-3839F8E5D563}"/>
              </a:ext>
            </a:extLst>
          </p:cNvPr>
          <p:cNvSpPr/>
          <p:nvPr/>
        </p:nvSpPr>
        <p:spPr>
          <a:xfrm>
            <a:off x="3336410" y="-4161031"/>
            <a:ext cx="14242952" cy="10811870"/>
          </a:xfrm>
          <a:custGeom>
            <a:avLst/>
            <a:gdLst>
              <a:gd name="connsiteX0" fmla="*/ 14242952 w 14242952"/>
              <a:gd name="connsiteY0" fmla="*/ 0 h 10811870"/>
              <a:gd name="connsiteX1" fmla="*/ 7999796 w 14242952"/>
              <a:gd name="connsiteY1" fmla="*/ 10811870 h 10811870"/>
              <a:gd name="connsiteX2" fmla="*/ 0 w 14242952"/>
              <a:gd name="connsiteY2" fmla="*/ 10811870 h 10811870"/>
              <a:gd name="connsiteX3" fmla="*/ 6242430 w 14242952"/>
              <a:gd name="connsiteY3" fmla="*/ 0 h 10811870"/>
              <a:gd name="connsiteX4" fmla="*/ 14242952 w 14242952"/>
              <a:gd name="connsiteY4" fmla="*/ 0 h 1081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2952" h="10811870">
                <a:moveTo>
                  <a:pt x="14242952" y="0"/>
                </a:moveTo>
                <a:lnTo>
                  <a:pt x="7999796" y="10811870"/>
                </a:lnTo>
                <a:lnTo>
                  <a:pt x="0" y="10811870"/>
                </a:lnTo>
                <a:lnTo>
                  <a:pt x="6242430" y="0"/>
                </a:lnTo>
                <a:lnTo>
                  <a:pt x="14242952" y="0"/>
                </a:lnTo>
                <a:close/>
              </a:path>
            </a:pathLst>
          </a:custGeom>
          <a:solidFill>
            <a:srgbClr val="2B328A"/>
          </a:solidFill>
          <a:ln w="7270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02624A-B413-F012-7D82-DC850EFB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4287" y="6165850"/>
            <a:ext cx="12220575" cy="701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515938" y="313265"/>
            <a:ext cx="74233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r>
              <a:rPr lang="ru-RU" dirty="0" smtClean="0"/>
              <a:t>ЗАПРОС ИНФОРМАЦИИ ДО 26.06.2024</a:t>
            </a:r>
            <a:endParaRPr lang="ru-RU" dirty="0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xmlns="" id="{78771EC8-CC99-C091-A727-78234150CB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1927" y="4522139"/>
            <a:ext cx="218936" cy="2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0F6DC2-C132-8581-3B98-43187CC79AEE}"/>
              </a:ext>
            </a:extLst>
          </p:cNvPr>
          <p:cNvSpPr txBox="1"/>
          <p:nvPr/>
        </p:nvSpPr>
        <p:spPr>
          <a:xfrm>
            <a:off x="516349" y="1139800"/>
            <a:ext cx="4141375" cy="3908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600" dirty="0" smtClean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Для </a:t>
            </a:r>
            <a:r>
              <a:rPr lang="ru-RU" sz="1600" dirty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надлежащей организации работы органов местного самоуправления по </a:t>
            </a:r>
            <a:r>
              <a:rPr lang="ru-RU" sz="1600" dirty="0" smtClean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приему и </a:t>
            </a:r>
            <a:r>
              <a:rPr lang="ru-RU" sz="1600" dirty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рассмотрению заявлений о согласовании проведения ярмарок на публичных ярмарочных площадках и уведомлений о проведении ярмарок на непубличных ярмарочных площадках прошу направить в адрес комитета в срок </a:t>
            </a:r>
            <a:r>
              <a:rPr lang="ru-RU" sz="1600" dirty="0">
                <a:solidFill>
                  <a:srgbClr val="FF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до 26 июня 2024 года</a:t>
            </a:r>
            <a:r>
              <a:rPr lang="ru-RU" sz="1600" dirty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, продублировав на адрес электронной почты: yua_prodan@lenreg.ru, </a:t>
            </a:r>
            <a:r>
              <a:rPr lang="ru-RU" sz="1600" dirty="0">
                <a:solidFill>
                  <a:srgbClr val="FF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информацию об ответственных сотрудниках по форме согласно приложению</a:t>
            </a:r>
          </a:p>
          <a:p>
            <a:endParaRPr lang="ru-RU" sz="14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1" name="Номер слайда 44">
            <a:extLst>
              <a:ext uri="{FF2B5EF4-FFF2-40B4-BE49-F238E27FC236}">
                <a16:creationId xmlns:a16="http://schemas.microsoft.com/office/drawing/2014/main" xmlns="" id="{C15533D5-434C-2632-7A58-E96272D7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12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A0F6DC2-C132-8581-3B98-43187CC79AEE}"/>
              </a:ext>
            </a:extLst>
          </p:cNvPr>
          <p:cNvSpPr txBox="1"/>
          <p:nvPr/>
        </p:nvSpPr>
        <p:spPr>
          <a:xfrm>
            <a:off x="6781801" y="1549375"/>
            <a:ext cx="530542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</a:rPr>
              <a:t>Постановление вступает в силу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с </a:t>
            </a:r>
            <a:r>
              <a:rPr lang="ru-RU" sz="4000" b="1" dirty="0">
                <a:solidFill>
                  <a:schemeClr val="bg1"/>
                </a:solidFill>
              </a:rPr>
              <a:t>1 июля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2024 года!!!!</a:t>
            </a:r>
            <a:endParaRPr lang="ru-RU" sz="3600" b="1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4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713CE3-5D2F-29EE-BC9B-DFBD8CCA1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4287" y="6419850"/>
            <a:ext cx="12220575" cy="478930"/>
          </a:xfrm>
          <a:prstGeom prst="rect">
            <a:avLst/>
          </a:prstGeom>
        </p:spPr>
      </p:pic>
      <p:sp>
        <p:nvSpPr>
          <p:cNvPr id="125" name="Рисунок 99">
            <a:extLst>
              <a:ext uri="{FF2B5EF4-FFF2-40B4-BE49-F238E27FC236}">
                <a16:creationId xmlns:a16="http://schemas.microsoft.com/office/drawing/2014/main" xmlns="" id="{76C07867-3385-4E92-1414-EC149EA4A99B}"/>
              </a:ext>
            </a:extLst>
          </p:cNvPr>
          <p:cNvSpPr/>
          <p:nvPr/>
        </p:nvSpPr>
        <p:spPr>
          <a:xfrm rot="10800000">
            <a:off x="8842559" y="-1"/>
            <a:ext cx="4937631" cy="8552031"/>
          </a:xfrm>
          <a:custGeom>
            <a:avLst/>
            <a:gdLst>
              <a:gd name="connsiteX0" fmla="*/ 888206 w 888206"/>
              <a:gd name="connsiteY0" fmla="*/ 1538383 h 1538382"/>
              <a:gd name="connsiteX1" fmla="*/ 0 w 888206"/>
              <a:gd name="connsiteY1" fmla="*/ 1538383 h 1538382"/>
              <a:gd name="connsiteX2" fmla="*/ 0 w 888206"/>
              <a:gd name="connsiteY2" fmla="*/ 0 h 1538382"/>
              <a:gd name="connsiteX3" fmla="*/ 888206 w 888206"/>
              <a:gd name="connsiteY3" fmla="*/ 1538383 h 15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206" h="1538382">
                <a:moveTo>
                  <a:pt x="888206" y="1538383"/>
                </a:moveTo>
                <a:lnTo>
                  <a:pt x="0" y="1538383"/>
                </a:lnTo>
                <a:lnTo>
                  <a:pt x="0" y="0"/>
                </a:lnTo>
                <a:lnTo>
                  <a:pt x="888206" y="1538383"/>
                </a:lnTo>
                <a:close/>
              </a:path>
            </a:pathLst>
          </a:custGeom>
          <a:solidFill>
            <a:srgbClr val="2B328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515938" y="1227665"/>
            <a:ext cx="6607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6B90A6-19AD-6779-E767-E40C5DD8D3FD}"/>
              </a:ext>
            </a:extLst>
          </p:cNvPr>
          <p:cNvSpPr txBox="1"/>
          <p:nvPr/>
        </p:nvSpPr>
        <p:spPr>
          <a:xfrm>
            <a:off x="515938" y="2496041"/>
            <a:ext cx="9885362" cy="1954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endParaRPr lang="ru-RU" sz="1600" dirty="0">
              <a:solidFill>
                <a:srgbClr val="007DC2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_____Мы </a:t>
            </a:r>
            <a:r>
              <a:rPr lang="ru-RU" sz="3200" dirty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в социальных сетях </a:t>
            </a:r>
            <a:r>
              <a:rPr lang="ru-RU" sz="1800" dirty="0" smtClean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___</a:t>
            </a:r>
          </a:p>
          <a:p>
            <a:pPr algn="ctr"/>
            <a:endParaRPr lang="ru-RU" sz="1800" dirty="0">
              <a:solidFill>
                <a:srgbClr val="2B328A"/>
              </a:solidFill>
              <a:latin typeface="PP Pangram Sans Semibold" panose="00000500000000000000" pitchFamily="50" charset="-52"/>
              <a:ea typeface="+mn-ea"/>
              <a:cs typeface="+mn-cs"/>
            </a:endParaRPr>
          </a:p>
          <a:p>
            <a:pPr algn="ctr"/>
            <a:r>
              <a:rPr lang="ru-RU" sz="1800" dirty="0" smtClean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_</a:t>
            </a:r>
          </a:p>
          <a:p>
            <a:r>
              <a:rPr lang="ru-RU" sz="1800" dirty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 </a:t>
            </a:r>
            <a:r>
              <a:rPr lang="ru-RU" sz="1800" dirty="0" smtClean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   </a:t>
            </a:r>
            <a:r>
              <a:rPr lang="ru-RU" sz="3200" dirty="0" err="1" smtClean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Вконтакте</a:t>
            </a:r>
            <a:r>
              <a:rPr lang="ru-RU" sz="3200" dirty="0" smtClean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 </a:t>
            </a:r>
            <a:r>
              <a:rPr lang="ru-RU" sz="1200" b="1" dirty="0" smtClean="0"/>
              <a:t>                        </a:t>
            </a:r>
            <a:r>
              <a:rPr lang="en-US" sz="3200" dirty="0" smtClean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Telegram</a:t>
            </a:r>
            <a:r>
              <a:rPr lang="ru-RU" sz="3200" dirty="0" smtClean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      Одноклассники</a:t>
            </a:r>
            <a:endParaRPr lang="ru-RU" sz="3200" dirty="0">
              <a:solidFill>
                <a:srgbClr val="2B328A"/>
              </a:solidFill>
              <a:latin typeface="PP Pangram Sans Semibold" panose="00000500000000000000" pitchFamily="50" charset="-52"/>
              <a:ea typeface="+mn-ea"/>
              <a:cs typeface="+mn-cs"/>
            </a:endParaRPr>
          </a:p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3" name="Номер слайда 44">
            <a:extLst>
              <a:ext uri="{FF2B5EF4-FFF2-40B4-BE49-F238E27FC236}">
                <a16:creationId xmlns:a16="http://schemas.microsoft.com/office/drawing/2014/main" xmlns="" id="{0287CD00-EE81-2492-5773-690C02F2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419850"/>
            <a:ext cx="828675" cy="438150"/>
          </a:xfrm>
        </p:spPr>
        <p:txBody>
          <a:bodyPr lIns="0" tIns="0" rIns="0" bIns="0"/>
          <a:lstStyle/>
          <a:p>
            <a:fld id="{544501B5-3382-4675-85FB-44706BBCC97F}" type="slidenum">
              <a:rPr lang="ru-RU" sz="2000">
                <a:solidFill>
                  <a:schemeClr val="bg1"/>
                </a:solidFill>
                <a:latin typeface="Panton SemiBold" panose="020B0604020202020204" charset="-52"/>
              </a:rPr>
              <a:pPr/>
              <a:t>13</a:t>
            </a:fld>
            <a:endParaRPr lang="ru-RU" sz="2000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A3CE4185-2EFA-DA90-71F5-B74E5289D1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23950" y="2876705"/>
            <a:ext cx="434751" cy="372482"/>
          </a:xfrm>
          <a:prstGeom prst="rect">
            <a:avLst/>
          </a:prstGeom>
        </p:spPr>
      </p:pic>
      <p:pic>
        <p:nvPicPr>
          <p:cNvPr id="74" name="Рисунок 73" descr="C:\Users\Администратор\Desktop\ВКонтакте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80" y="4634329"/>
            <a:ext cx="1563271" cy="156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Рисунок 85" descr="C:\Users\Администратор\Desktop\Телеграм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08" y="4634329"/>
            <a:ext cx="1563271" cy="156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 descr="C:\Users\Администратор\Desktop\Одноклассники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40" y="4634328"/>
            <a:ext cx="1563271" cy="1563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3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7E8C04-0783-6BA2-5CD3-8EFACC488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515938" y="313265"/>
            <a:ext cx="74233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r>
              <a:rPr lang="ru-RU" dirty="0" smtClean="0"/>
              <a:t>Изменения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1040385" y="1257804"/>
            <a:ext cx="5141340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1600" dirty="0" smtClean="0"/>
              <a:t>Постановлением </a:t>
            </a:r>
            <a:r>
              <a:rPr lang="ru-RU" sz="1600" dirty="0"/>
              <a:t>Правительства Ленинградской области от </a:t>
            </a:r>
            <a:r>
              <a:rPr lang="ru-RU" sz="1600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18 </a:t>
            </a:r>
            <a:r>
              <a:rPr lang="ru-RU" sz="1800" b="1" dirty="0">
                <a:solidFill>
                  <a:srgbClr val="FF0000"/>
                </a:solidFill>
              </a:rPr>
              <a:t>июня 2024 года № 418 </a:t>
            </a:r>
            <a:r>
              <a:rPr lang="ru-RU" sz="1600" dirty="0" smtClean="0"/>
              <a:t>внесены </a:t>
            </a:r>
            <a:r>
              <a:rPr lang="ru-RU" sz="1600" dirty="0"/>
              <a:t>изменения в Порядок организации ярмарок и продажи товаров на них на территории Ленинградской области, утвержденный постановлением Правительства Ленинградской области от 29 мая 2007 года № 120 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2000" dirty="0"/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Постановление разработано и принято в целях оптимизации и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цифровизации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процедур, связанных с организацией проведения ярмарок на территории Ленинградской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области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xmlns="" id="{78771EC8-CC99-C091-A727-78234150CB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1927" y="4522139"/>
            <a:ext cx="218936" cy="2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Номер слайда 44">
            <a:extLst>
              <a:ext uri="{FF2B5EF4-FFF2-40B4-BE49-F238E27FC236}">
                <a16:creationId xmlns:a16="http://schemas.microsoft.com/office/drawing/2014/main" xmlns="" id="{8C249BA1-0564-3E55-2637-D51A9E1E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2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B7FA99D-658B-0140-9F0C-52A309D51A19}"/>
              </a:ext>
            </a:extLst>
          </p:cNvPr>
          <p:cNvSpPr/>
          <p:nvPr/>
        </p:nvSpPr>
        <p:spPr>
          <a:xfrm>
            <a:off x="7454900" y="3628441"/>
            <a:ext cx="4730917" cy="34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1270" r="31975" b="4166"/>
          <a:stretch/>
        </p:blipFill>
        <p:spPr bwMode="auto">
          <a:xfrm>
            <a:off x="7132426" y="111125"/>
            <a:ext cx="4439074" cy="608647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638175" y="1028700"/>
            <a:ext cx="5867400" cy="2182812"/>
          </a:xfrm>
          <a:prstGeom prst="snip2Diag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638175" y="3801770"/>
            <a:ext cx="5867400" cy="1817980"/>
          </a:xfrm>
          <a:prstGeom prst="snip2Diag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9">
            <a:extLst>
              <a:ext uri="{FF2B5EF4-FFF2-40B4-BE49-F238E27FC236}">
                <a16:creationId xmlns:a16="http://schemas.microsoft.com/office/drawing/2014/main" xmlns="" id="{56D387FC-2B6A-2318-2AA6-8582E73CBACF}"/>
              </a:ext>
            </a:extLst>
          </p:cNvPr>
          <p:cNvSpPr/>
          <p:nvPr/>
        </p:nvSpPr>
        <p:spPr>
          <a:xfrm>
            <a:off x="5714883" y="-3980056"/>
            <a:ext cx="14242952" cy="10811870"/>
          </a:xfrm>
          <a:custGeom>
            <a:avLst/>
            <a:gdLst>
              <a:gd name="connsiteX0" fmla="*/ 14242952 w 14242952"/>
              <a:gd name="connsiteY0" fmla="*/ 0 h 10811870"/>
              <a:gd name="connsiteX1" fmla="*/ 7999796 w 14242952"/>
              <a:gd name="connsiteY1" fmla="*/ 10811870 h 10811870"/>
              <a:gd name="connsiteX2" fmla="*/ 0 w 14242952"/>
              <a:gd name="connsiteY2" fmla="*/ 10811870 h 10811870"/>
              <a:gd name="connsiteX3" fmla="*/ 6242430 w 14242952"/>
              <a:gd name="connsiteY3" fmla="*/ 0 h 10811870"/>
              <a:gd name="connsiteX4" fmla="*/ 14242952 w 14242952"/>
              <a:gd name="connsiteY4" fmla="*/ 0 h 1081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2952" h="10811870">
                <a:moveTo>
                  <a:pt x="14242952" y="0"/>
                </a:moveTo>
                <a:lnTo>
                  <a:pt x="7999796" y="10811870"/>
                </a:lnTo>
                <a:lnTo>
                  <a:pt x="0" y="10811870"/>
                </a:lnTo>
                <a:lnTo>
                  <a:pt x="6242430" y="0"/>
                </a:lnTo>
                <a:lnTo>
                  <a:pt x="14242952" y="0"/>
                </a:lnTo>
                <a:close/>
              </a:path>
            </a:pathLst>
          </a:custGeom>
          <a:solidFill>
            <a:srgbClr val="2B328A"/>
          </a:solidFill>
          <a:ln w="7270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F67C1DB-7311-87E9-8616-76D9C925C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515938" y="313265"/>
            <a:ext cx="74233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r>
              <a:rPr lang="ru-RU" dirty="0" smtClean="0"/>
              <a:t>Электронная форма согласования ярмарок</a:t>
            </a:r>
            <a:r>
              <a:rPr lang="ru-RU" dirty="0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63636D-6596-7328-7CF9-6F050150F065}"/>
              </a:ext>
            </a:extLst>
          </p:cNvPr>
          <p:cNvSpPr txBox="1"/>
          <p:nvPr/>
        </p:nvSpPr>
        <p:spPr>
          <a:xfrm>
            <a:off x="1093563" y="888241"/>
            <a:ext cx="60311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400" dirty="0">
                <a:solidFill>
                  <a:srgbClr val="2B328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Модуль «Потребительский рынок</a:t>
            </a:r>
            <a:r>
              <a:rPr lang="ru-RU" sz="1400" dirty="0" smtClean="0">
                <a:solidFill>
                  <a:srgbClr val="2B328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» ГИС </a:t>
            </a:r>
            <a:r>
              <a:rPr lang="ru-RU" sz="1400" dirty="0">
                <a:solidFill>
                  <a:srgbClr val="2B328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ЛО </a:t>
            </a:r>
            <a:r>
              <a:rPr lang="ru-RU" sz="1400" dirty="0" smtClean="0">
                <a:solidFill>
                  <a:srgbClr val="2B328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«Прием </a:t>
            </a:r>
            <a:r>
              <a:rPr lang="ru-RU" sz="1400" dirty="0">
                <a:solidFill>
                  <a:srgbClr val="2B328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конкурсных заявок от субъектов малого и </a:t>
            </a:r>
            <a:r>
              <a:rPr lang="ru-RU" sz="1400" dirty="0" smtClean="0">
                <a:solidFill>
                  <a:srgbClr val="2B328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среднего </a:t>
            </a:r>
            <a:r>
              <a:rPr lang="ru-RU" sz="1400" dirty="0">
                <a:solidFill>
                  <a:srgbClr val="2B328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предпринимательства на предоставление </a:t>
            </a:r>
            <a:r>
              <a:rPr lang="ru-RU" sz="1400" dirty="0" smtClean="0">
                <a:solidFill>
                  <a:srgbClr val="2B328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субсидий» </a:t>
            </a:r>
            <a:r>
              <a:rPr lang="ru-RU" sz="1400" dirty="0">
                <a:solidFill>
                  <a:srgbClr val="2B328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(https://ssmsp.lenreg.ru) с использованием усиленной квалифицированной </a:t>
            </a:r>
            <a:endParaRPr lang="ru-RU" sz="1400" dirty="0" smtClean="0">
              <a:solidFill>
                <a:srgbClr val="2B328A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r>
              <a:rPr lang="ru-RU" sz="1400" dirty="0" smtClean="0">
                <a:solidFill>
                  <a:srgbClr val="2B328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электронной подписи</a:t>
            </a:r>
            <a:endParaRPr lang="ru-RU" sz="1400" dirty="0">
              <a:solidFill>
                <a:srgbClr val="2B328A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983120" y="2458452"/>
            <a:ext cx="5082590" cy="1092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1200" dirty="0">
                <a:solidFill>
                  <a:srgbClr val="0D2641"/>
                </a:solidFill>
              </a:rPr>
              <a:t>Подача </a:t>
            </a:r>
            <a:r>
              <a:rPr lang="ru-RU" sz="1200" dirty="0" smtClean="0">
                <a:solidFill>
                  <a:srgbClr val="0D2641"/>
                </a:solidFill>
              </a:rPr>
              <a:t>заявления на согласование проведения ярмарки </a:t>
            </a:r>
            <a:r>
              <a:rPr lang="ru-RU" sz="1200" dirty="0">
                <a:solidFill>
                  <a:srgbClr val="FF0000"/>
                </a:solidFill>
              </a:rPr>
              <a:t>на публичной</a:t>
            </a:r>
            <a:r>
              <a:rPr lang="ru-RU" sz="1200" dirty="0"/>
              <a:t> ярмарочной площадке с приложением графической схемы публичной ярмарочной площадки на картографической основе (в случае проведения ярмарки на новой публичной ярмарочной площадке).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552080E-B86C-B515-2C97-2BAF6DC903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5938" y="1115154"/>
            <a:ext cx="434751" cy="372482"/>
          </a:xfrm>
          <a:prstGeom prst="rect">
            <a:avLst/>
          </a:prstGeom>
        </p:spPr>
      </p:pic>
      <p:sp>
        <p:nvSpPr>
          <p:cNvPr id="9" name="Номер слайда 44">
            <a:extLst>
              <a:ext uri="{FF2B5EF4-FFF2-40B4-BE49-F238E27FC236}">
                <a16:creationId xmlns:a16="http://schemas.microsoft.com/office/drawing/2014/main" xmlns="" id="{056A1228-502B-1B8F-94AE-F1A5F37A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3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71475" y="847725"/>
            <a:ext cx="6886575" cy="1158250"/>
          </a:xfrm>
          <a:prstGeom prst="round2DiagRect">
            <a:avLst/>
          </a:prstGeom>
          <a:noFill/>
          <a:ln w="38100"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371475" y="2324128"/>
            <a:ext cx="36733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4400" b="1" dirty="0" smtClean="0">
                <a:solidFill>
                  <a:srgbClr val="FF0000"/>
                </a:solidFill>
              </a:rPr>
              <a:t>1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390525" y="3489503"/>
            <a:ext cx="36733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984931" y="3293625"/>
            <a:ext cx="4615769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ru-RU" sz="1200" dirty="0"/>
          </a:p>
          <a:p>
            <a:r>
              <a:rPr lang="ru-RU" sz="1200" dirty="0">
                <a:solidFill>
                  <a:srgbClr val="0D2641"/>
                </a:solidFill>
              </a:rPr>
              <a:t>Подача </a:t>
            </a:r>
            <a:r>
              <a:rPr lang="ru-RU" sz="1200" dirty="0" smtClean="0">
                <a:solidFill>
                  <a:srgbClr val="0D2641"/>
                </a:solidFill>
              </a:rPr>
              <a:t>сведений о проведении </a:t>
            </a:r>
            <a:r>
              <a:rPr lang="ru-RU" sz="1200" dirty="0">
                <a:solidFill>
                  <a:srgbClr val="0D2641"/>
                </a:solidFill>
              </a:rPr>
              <a:t>ярмарки </a:t>
            </a:r>
            <a:r>
              <a:rPr lang="ru-RU" sz="1200" dirty="0" smtClean="0">
                <a:solidFill>
                  <a:srgbClr val="FF0000"/>
                </a:solidFill>
              </a:rPr>
              <a:t>на </a:t>
            </a:r>
            <a:r>
              <a:rPr lang="ru-RU" sz="1200" dirty="0">
                <a:solidFill>
                  <a:srgbClr val="FF0000"/>
                </a:solidFill>
              </a:rPr>
              <a:t>непубличной </a:t>
            </a:r>
            <a:r>
              <a:rPr lang="ru-RU" sz="1200" dirty="0"/>
              <a:t>ярмарочной площадке </a:t>
            </a:r>
            <a:r>
              <a:rPr lang="ru-RU" sz="1200" dirty="0" smtClean="0"/>
              <a:t>с </a:t>
            </a:r>
            <a:r>
              <a:rPr lang="ru-RU" sz="1200" dirty="0"/>
              <a:t>приложением графической схемы непубличной ярмарочной площадки на картографической основе (в случае проведения ярмарки на новой непубличной ярмарочной площадке).</a:t>
            </a:r>
          </a:p>
          <a:p>
            <a:r>
              <a:rPr lang="ru-RU" dirty="0"/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424718" y="4709021"/>
            <a:ext cx="36733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76" y="2269985"/>
            <a:ext cx="6158724" cy="328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973595" y="4593619"/>
            <a:ext cx="46157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1200" dirty="0" smtClean="0"/>
              <a:t>Согласование (или отказ) ответственным сотрудником ОМСУ с автоматическим формированием ответа заявителю и выгрузкой информации в график проведения ярмарок на территории Ленинградской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67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9">
            <a:extLst>
              <a:ext uri="{FF2B5EF4-FFF2-40B4-BE49-F238E27FC236}">
                <a16:creationId xmlns:a16="http://schemas.microsoft.com/office/drawing/2014/main" xmlns="" id="{56D387FC-2B6A-2318-2AA6-8582E73CBACF}"/>
              </a:ext>
            </a:extLst>
          </p:cNvPr>
          <p:cNvSpPr/>
          <p:nvPr/>
        </p:nvSpPr>
        <p:spPr>
          <a:xfrm>
            <a:off x="5714883" y="-3980056"/>
            <a:ext cx="14242952" cy="10811870"/>
          </a:xfrm>
          <a:custGeom>
            <a:avLst/>
            <a:gdLst>
              <a:gd name="connsiteX0" fmla="*/ 14242952 w 14242952"/>
              <a:gd name="connsiteY0" fmla="*/ 0 h 10811870"/>
              <a:gd name="connsiteX1" fmla="*/ 7999796 w 14242952"/>
              <a:gd name="connsiteY1" fmla="*/ 10811870 h 10811870"/>
              <a:gd name="connsiteX2" fmla="*/ 0 w 14242952"/>
              <a:gd name="connsiteY2" fmla="*/ 10811870 h 10811870"/>
              <a:gd name="connsiteX3" fmla="*/ 6242430 w 14242952"/>
              <a:gd name="connsiteY3" fmla="*/ 0 h 10811870"/>
              <a:gd name="connsiteX4" fmla="*/ 14242952 w 14242952"/>
              <a:gd name="connsiteY4" fmla="*/ 0 h 1081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2952" h="10811870">
                <a:moveTo>
                  <a:pt x="14242952" y="0"/>
                </a:moveTo>
                <a:lnTo>
                  <a:pt x="7999796" y="10811870"/>
                </a:lnTo>
                <a:lnTo>
                  <a:pt x="0" y="10811870"/>
                </a:lnTo>
                <a:lnTo>
                  <a:pt x="6242430" y="0"/>
                </a:lnTo>
                <a:lnTo>
                  <a:pt x="14242952" y="0"/>
                </a:lnTo>
                <a:close/>
              </a:path>
            </a:pathLst>
          </a:custGeom>
          <a:solidFill>
            <a:srgbClr val="2B328A"/>
          </a:solidFill>
          <a:ln w="7270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F67C1DB-7311-87E9-8616-76D9C925C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683E4986-1D84-9BC6-49D7-E2B7ACC93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6" t="13102" r="1216" b="270"/>
          <a:stretch>
            <a:fillRect/>
          </a:stretch>
        </p:blipFill>
        <p:spPr>
          <a:xfrm>
            <a:off x="8578446" y="1385754"/>
            <a:ext cx="4343638" cy="3680093"/>
          </a:xfrm>
          <a:custGeom>
            <a:avLst/>
            <a:gdLst>
              <a:gd name="connsiteX0" fmla="*/ 2124823 w 4343638"/>
              <a:gd name="connsiteY0" fmla="*/ 0 h 3680093"/>
              <a:gd name="connsiteX1" fmla="*/ 4343638 w 4343638"/>
              <a:gd name="connsiteY1" fmla="*/ 0 h 3680093"/>
              <a:gd name="connsiteX2" fmla="*/ 2218615 w 4343638"/>
              <a:gd name="connsiteY2" fmla="*/ 3680093 h 3680093"/>
              <a:gd name="connsiteX3" fmla="*/ 0 w 4343638"/>
              <a:gd name="connsiteY3" fmla="*/ 3680093 h 368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638" h="3680093">
                <a:moveTo>
                  <a:pt x="2124823" y="0"/>
                </a:moveTo>
                <a:lnTo>
                  <a:pt x="4343638" y="0"/>
                </a:lnTo>
                <a:lnTo>
                  <a:pt x="2218615" y="3680093"/>
                </a:lnTo>
                <a:lnTo>
                  <a:pt x="0" y="3680093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515938" y="313265"/>
            <a:ext cx="74233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r>
              <a:rPr lang="ru-RU" dirty="0" smtClean="0"/>
              <a:t>Правила организации ярмарок </a:t>
            </a:r>
            <a:r>
              <a:rPr lang="ru-RU" dirty="0" smtClean="0">
                <a:solidFill>
                  <a:srgbClr val="FF0000"/>
                </a:solidFill>
              </a:rPr>
              <a:t>на публичной </a:t>
            </a:r>
            <a:r>
              <a:rPr lang="ru-RU" dirty="0" smtClean="0"/>
              <a:t>ярмарочной площадки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984931" y="1231521"/>
            <a:ext cx="5659661" cy="1092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1200" dirty="0" smtClean="0"/>
              <a:t>Заявитель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>
                <a:solidFill>
                  <a:srgbClr val="FF0000"/>
                </a:solidFill>
              </a:rPr>
              <a:t>не позднее семи рабочих дней </a:t>
            </a:r>
            <a:r>
              <a:rPr lang="ru-RU" sz="1200" dirty="0"/>
              <a:t>до дня проведения ярмарки направляет в уполномоченный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ОМСУ заявление </a:t>
            </a:r>
            <a:r>
              <a:rPr lang="ru-RU" sz="1200" dirty="0"/>
              <a:t>о согласовании проведения </a:t>
            </a:r>
            <a:r>
              <a:rPr lang="ru-RU" sz="1200" dirty="0" smtClean="0"/>
              <a:t>ярмарки. Заявление </a:t>
            </a:r>
            <a:r>
              <a:rPr lang="ru-RU" sz="1200" dirty="0"/>
              <a:t>направляется в форме</a:t>
            </a:r>
            <a:r>
              <a:rPr lang="ru-RU" sz="1200" dirty="0">
                <a:solidFill>
                  <a:srgbClr val="FF0000"/>
                </a:solidFill>
              </a:rPr>
              <a:t> электронного документа</a:t>
            </a:r>
            <a:r>
              <a:rPr lang="ru-RU" sz="1200" dirty="0"/>
              <a:t>, подписанного усиленной квалифицированной электронной подписью (далее – УКЭП) </a:t>
            </a:r>
            <a:r>
              <a:rPr lang="ru-RU" sz="1200" dirty="0" smtClean="0">
                <a:solidFill>
                  <a:srgbClr val="FF0000"/>
                </a:solidFill>
              </a:rPr>
              <a:t>посредством (</a:t>
            </a:r>
            <a:r>
              <a:rPr lang="ru-RU" sz="1200" dirty="0">
                <a:solidFill>
                  <a:srgbClr val="FF0000"/>
                </a:solidFill>
              </a:rPr>
              <a:t>далее – ГИС ЛО).</a:t>
            </a:r>
          </a:p>
          <a:p>
            <a:r>
              <a:rPr lang="ru-RU" dirty="0"/>
              <a:t> </a:t>
            </a:r>
          </a:p>
        </p:txBody>
      </p:sp>
      <p:sp>
        <p:nvSpPr>
          <p:cNvPr id="9" name="Номер слайда 44">
            <a:extLst>
              <a:ext uri="{FF2B5EF4-FFF2-40B4-BE49-F238E27FC236}">
                <a16:creationId xmlns:a16="http://schemas.microsoft.com/office/drawing/2014/main" xmlns="" id="{056A1228-502B-1B8F-94AE-F1A5F37A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4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529A502-F67D-523A-DBF6-AA35C2DC07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r="32070" b="13372"/>
          <a:stretch>
            <a:fillRect/>
          </a:stretch>
        </p:blipFill>
        <p:spPr>
          <a:xfrm>
            <a:off x="6610349" y="682597"/>
            <a:ext cx="4343638" cy="3680093"/>
          </a:xfrm>
          <a:custGeom>
            <a:avLst/>
            <a:gdLst>
              <a:gd name="connsiteX0" fmla="*/ 2124823 w 4343638"/>
              <a:gd name="connsiteY0" fmla="*/ 0 h 3680093"/>
              <a:gd name="connsiteX1" fmla="*/ 4343638 w 4343638"/>
              <a:gd name="connsiteY1" fmla="*/ 0 h 3680093"/>
              <a:gd name="connsiteX2" fmla="*/ 2218615 w 4343638"/>
              <a:gd name="connsiteY2" fmla="*/ 3680093 h 3680093"/>
              <a:gd name="connsiteX3" fmla="*/ 0 w 4343638"/>
              <a:gd name="connsiteY3" fmla="*/ 3680093 h 368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638" h="3680093">
                <a:moveTo>
                  <a:pt x="2124823" y="0"/>
                </a:moveTo>
                <a:lnTo>
                  <a:pt x="4343638" y="0"/>
                </a:lnTo>
                <a:lnTo>
                  <a:pt x="2218615" y="3680093"/>
                </a:lnTo>
                <a:lnTo>
                  <a:pt x="0" y="3680093"/>
                </a:ln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390525" y="1231521"/>
            <a:ext cx="36733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4400" b="1" dirty="0" smtClean="0">
                <a:solidFill>
                  <a:srgbClr val="FF0000"/>
                </a:solidFill>
              </a:rPr>
              <a:t>1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414957" y="2379414"/>
            <a:ext cx="36733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950686" y="2267006"/>
            <a:ext cx="5659661" cy="40472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1200" dirty="0" smtClean="0"/>
              <a:t>Публичная </a:t>
            </a:r>
            <a:r>
              <a:rPr lang="ru-RU" sz="1200" dirty="0"/>
              <a:t>ярмарочная площадка </a:t>
            </a:r>
            <a:r>
              <a:rPr lang="ru-RU" sz="1200" dirty="0" smtClean="0">
                <a:solidFill>
                  <a:srgbClr val="FF0000"/>
                </a:solidFill>
              </a:rPr>
              <a:t>выбирается</a:t>
            </a:r>
            <a:r>
              <a:rPr lang="ru-RU" sz="1200" dirty="0" smtClean="0"/>
              <a:t> </a:t>
            </a:r>
            <a:r>
              <a:rPr lang="ru-RU" sz="1200" dirty="0"/>
              <a:t>Заявителем в справочной </a:t>
            </a:r>
            <a:r>
              <a:rPr lang="ru-RU" sz="1200" dirty="0" smtClean="0"/>
              <a:t>ОСЯП, </a:t>
            </a:r>
            <a:r>
              <a:rPr lang="ru-RU" sz="1200" dirty="0"/>
              <a:t>либо Заявитель </a:t>
            </a:r>
            <a:r>
              <a:rPr lang="ru-RU" sz="1200" dirty="0">
                <a:solidFill>
                  <a:srgbClr val="FF0000"/>
                </a:solidFill>
              </a:rPr>
              <a:t>предлагает новую </a:t>
            </a:r>
            <a:r>
              <a:rPr lang="ru-RU" sz="1200" dirty="0"/>
              <a:t>публичную ярмарочную площадку, пригодную для проведения ярмарки. В этом случае Заявитель указывает адресные ориентиры новой публичной ярмарочной площадки </a:t>
            </a:r>
            <a:r>
              <a:rPr lang="ru-RU" sz="1200" dirty="0" smtClean="0"/>
              <a:t> (</a:t>
            </a:r>
            <a:r>
              <a:rPr lang="ru-RU" sz="1200" dirty="0"/>
              <a:t>с указанием местоположения планируемой ярмарочной площадки </a:t>
            </a:r>
            <a:r>
              <a:rPr lang="ru-RU" sz="1200" dirty="0" smtClean="0"/>
              <a:t>на </a:t>
            </a:r>
            <a:r>
              <a:rPr lang="ru-RU" sz="1200" dirty="0"/>
              <a:t>картографической основе в ГИС ЛО), необходимую площадь, </a:t>
            </a:r>
            <a:r>
              <a:rPr lang="ru-RU" sz="1200" dirty="0" smtClean="0"/>
              <a:t> даты </a:t>
            </a:r>
            <a:r>
              <a:rPr lang="ru-RU" sz="1200" dirty="0"/>
              <a:t>(период) проведения и режим работы ярмарки.</a:t>
            </a:r>
          </a:p>
          <a:p>
            <a:endParaRPr lang="ru-RU" sz="1200" dirty="0"/>
          </a:p>
          <a:p>
            <a:r>
              <a:rPr lang="ru-RU" sz="1200" dirty="0"/>
              <a:t>В случае отсутствия оснований для отказа в согласовании проведения ярмарки, </a:t>
            </a:r>
            <a:r>
              <a:rPr lang="ru-RU" sz="1200" dirty="0">
                <a:solidFill>
                  <a:srgbClr val="FF0000"/>
                </a:solidFill>
              </a:rPr>
              <a:t>указанных в пункте 2.11.1 настоящего Порядка</a:t>
            </a:r>
            <a:r>
              <a:rPr lang="ru-RU" sz="1200" dirty="0"/>
              <a:t>, </a:t>
            </a:r>
            <a:br>
              <a:rPr lang="ru-RU" sz="1200" dirty="0"/>
            </a:br>
            <a:r>
              <a:rPr lang="ru-RU" sz="1200" dirty="0">
                <a:solidFill>
                  <a:srgbClr val="FF0000"/>
                </a:solidFill>
              </a:rPr>
              <a:t>в течение трех рабочих дней </a:t>
            </a:r>
            <a:r>
              <a:rPr lang="ru-RU" sz="1200" dirty="0"/>
              <a:t>со дня получения заявления уполномоченный </a:t>
            </a:r>
            <a:r>
              <a:rPr lang="ru-RU" sz="1200" dirty="0" smtClean="0"/>
              <a:t>ОМСУ согласовывает </a:t>
            </a:r>
            <a:r>
              <a:rPr lang="ru-RU" sz="1200" dirty="0"/>
              <a:t>проведение ярмарки, </a:t>
            </a:r>
            <a:br>
              <a:rPr lang="ru-RU" sz="1200" dirty="0"/>
            </a:br>
            <a:r>
              <a:rPr lang="ru-RU" sz="1200" dirty="0"/>
              <a:t>при этом </a:t>
            </a:r>
            <a:r>
              <a:rPr lang="ru-RU" sz="1200" dirty="0">
                <a:solidFill>
                  <a:srgbClr val="FF0000"/>
                </a:solidFill>
              </a:rPr>
              <a:t>в случае необходимости уполномоченный орган местного самоуправления уточняет</a:t>
            </a:r>
            <a:r>
              <a:rPr lang="ru-RU" sz="1200" dirty="0"/>
              <a:t> адресные ориентиры новой публичной ярмарочной площадки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О согласовании проведения ярмарки уполномоченный </a:t>
            </a:r>
            <a:r>
              <a:rPr lang="ru-RU" sz="1200" dirty="0" smtClean="0"/>
              <a:t>ОМСУ </a:t>
            </a:r>
            <a:r>
              <a:rPr lang="ru-RU" sz="1200" dirty="0"/>
              <a:t>уведомляет Заявителя посредством направления в ГИС ЛО уведомления, подписанного УКЭП уполномоченного должностного лица.";</a:t>
            </a:r>
          </a:p>
          <a:p>
            <a:r>
              <a:rPr lang="ru-RU" dirty="0"/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414956" y="3939497"/>
            <a:ext cx="36733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408122" y="5351214"/>
            <a:ext cx="36733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4400" b="1" dirty="0" smtClean="0">
                <a:solidFill>
                  <a:srgbClr val="FF0000"/>
                </a:solidFill>
              </a:rPr>
              <a:t>4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779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DEB7719-18FF-4ACF-B060-64BB0FB3EC3D}"/>
              </a:ext>
            </a:extLst>
          </p:cNvPr>
          <p:cNvSpPr txBox="1">
            <a:spLocks/>
          </p:cNvSpPr>
          <p:nvPr/>
        </p:nvSpPr>
        <p:spPr>
          <a:xfrm>
            <a:off x="412126" y="-209710"/>
            <a:ext cx="11122307" cy="1044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70C0"/>
                </a:solidFill>
                <a:latin typeface="Panton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tabLst>
                <a:tab pos="540385" algn="l"/>
                <a:tab pos="630555" algn="l"/>
              </a:tabLst>
            </a:pPr>
            <a:r>
              <a:rPr lang="ru-RU" sz="2400" dirty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Основаниями </a:t>
            </a:r>
            <a:r>
              <a:rPr lang="ru-RU" sz="2400" dirty="0">
                <a:solidFill>
                  <a:srgbClr val="FF0000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для отказа </a:t>
            </a:r>
            <a:r>
              <a:rPr lang="ru-RU" sz="2400" dirty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в согласовании проведения ярмарки </a:t>
            </a:r>
            <a:endParaRPr lang="ru-RU" sz="2400" dirty="0" smtClean="0">
              <a:solidFill>
                <a:srgbClr val="2B328A"/>
              </a:solidFill>
              <a:latin typeface="PP Pangram Sans Semibold" panose="00000500000000000000" pitchFamily="50" charset="-52"/>
              <a:ea typeface="+mn-ea"/>
              <a:cs typeface="+mn-cs"/>
            </a:endParaRPr>
          </a:p>
          <a:p>
            <a:pPr>
              <a:tabLst>
                <a:tab pos="540385" algn="l"/>
                <a:tab pos="630555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на </a:t>
            </a:r>
            <a:r>
              <a:rPr lang="ru-RU" sz="2400" dirty="0">
                <a:solidFill>
                  <a:srgbClr val="FF0000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публичной </a:t>
            </a:r>
            <a:r>
              <a:rPr lang="ru-RU" sz="2400" dirty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ярмарочной площадке являются</a:t>
            </a:r>
            <a:endParaRPr lang="ru-RU" sz="2400" dirty="0">
              <a:solidFill>
                <a:srgbClr val="2B328A"/>
              </a:solidFill>
              <a:latin typeface="PP Pangram Sans Semibold" panose="00000500000000000000" pitchFamily="50" charset="-52"/>
              <a:ea typeface="+mn-ea"/>
              <a:cs typeface="+mn-cs"/>
            </a:endParaRPr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xmlns="" id="{5915E732-44E6-42D1-8DC6-53E33AC4DB24}"/>
              </a:ext>
            </a:extLst>
          </p:cNvPr>
          <p:cNvSpPr/>
          <p:nvPr/>
        </p:nvSpPr>
        <p:spPr>
          <a:xfrm flipH="1">
            <a:off x="160126" y="834838"/>
            <a:ext cx="504000" cy="504000"/>
          </a:xfrm>
          <a:prstGeom prst="rtTriangle">
            <a:avLst/>
          </a:prstGeom>
          <a:solidFill>
            <a:srgbClr val="30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>
            <a:extLst>
              <a:ext uri="{FF2B5EF4-FFF2-40B4-BE49-F238E27FC236}">
                <a16:creationId xmlns:a16="http://schemas.microsoft.com/office/drawing/2014/main" xmlns="" id="{5915E732-44E6-42D1-8DC6-53E33AC4DB24}"/>
              </a:ext>
            </a:extLst>
          </p:cNvPr>
          <p:cNvSpPr/>
          <p:nvPr/>
        </p:nvSpPr>
        <p:spPr>
          <a:xfrm flipH="1">
            <a:off x="160126" y="2117951"/>
            <a:ext cx="504000" cy="504000"/>
          </a:xfrm>
          <a:prstGeom prst="rtTriangle">
            <a:avLst/>
          </a:prstGeom>
          <a:solidFill>
            <a:srgbClr val="F04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>
            <a:extLst>
              <a:ext uri="{FF2B5EF4-FFF2-40B4-BE49-F238E27FC236}">
                <a16:creationId xmlns:a16="http://schemas.microsoft.com/office/drawing/2014/main" xmlns="" id="{DCDF66AD-D53B-4D41-BBEC-8B908591BF22}"/>
              </a:ext>
            </a:extLst>
          </p:cNvPr>
          <p:cNvSpPr/>
          <p:nvPr/>
        </p:nvSpPr>
        <p:spPr>
          <a:xfrm flipH="1">
            <a:off x="160126" y="3029615"/>
            <a:ext cx="504000" cy="504000"/>
          </a:xfrm>
          <a:prstGeom prst="rtTriangle">
            <a:avLst/>
          </a:prstGeom>
          <a:solidFill>
            <a:srgbClr val="24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1617" y="770699"/>
            <a:ext cx="1074117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Установление </a:t>
            </a:r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несоответствия испрашиваемой новой публичной ярмарочной площадки (испрашиваемых изменений существующей публичной ярмарочной площадки) градостроительному зонированию </a:t>
            </a:r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 </a:t>
            </a:r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(или) разрешенному использованию земельного участка либо установление невозможности, исходя из требований действующего законодательства, осуществления торговли на испрашиваемой новой публичной ярмарочной площадке (на существующей публичной ярмарочной площадке с учетом испрашиваемых изменений</a:t>
            </a:r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);</a:t>
            </a:r>
          </a:p>
          <a:p>
            <a:endParaRPr lang="ru-RU" sz="1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Несоответствие </a:t>
            </a:r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испрашиваемой новой публичной ярмарочной площадки (испрашиваемых изменений существующей публичной ярмарочной площадки) санитарно-эпидемиологическим, ветеринарным требованиям, нормам и правилам пожарной безопасности;</a:t>
            </a:r>
          </a:p>
          <a:p>
            <a:endParaRPr lang="ru-RU" sz="140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Испрашиваемая </a:t>
            </a:r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новая публичная ярмарочная площадка (существующая публичная ярмарочная площадка с учетом испрашиваемых изменений) расположена вне территории из состава земель и земельных участков, государственная собственность на которые не разграничена, </a:t>
            </a:r>
            <a:b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а также находящихся в муниципальной собственности, либо наличие обременения указанных земель (земельных участков) правами третьих лиц;</a:t>
            </a:r>
          </a:p>
          <a:p>
            <a:endParaRPr lang="ru-RU" sz="140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</a:t>
            </a:r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тсутствие </a:t>
            </a:r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возможности проведения ярмарки в заявленную дату </a:t>
            </a:r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 </a:t>
            </a:r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(или) время в связи с проведением на публичной ярмарочной площадке иных мероприятий;</a:t>
            </a:r>
          </a:p>
          <a:p>
            <a:endParaRPr lang="ru-RU" sz="140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Заявление </a:t>
            </a:r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   (или) сведения, представленные заявителем, </a:t>
            </a:r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не </a:t>
            </a:r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соответствуют требованиям, установленным в пункте 2.11 настоящего Порядка, либо содержат недостоверные или неполные сведения</a:t>
            </a:r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</a:p>
          <a:p>
            <a:endParaRPr lang="ru-RU" sz="1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 случае наличия установленных оснований для отказа </a:t>
            </a:r>
            <a:r>
              <a:rPr lang="ru-RU" sz="1600" dirty="0" smtClean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 </a:t>
            </a:r>
            <a:r>
              <a:rPr lang="ru-RU" sz="1600" dirty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согласовании проведения ярмарки уполномоченным </a:t>
            </a:r>
            <a:r>
              <a:rPr lang="ru-RU" sz="1600" dirty="0" smtClean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ОМСУ посредством </a:t>
            </a:r>
            <a:r>
              <a:rPr lang="ru-RU" sz="1600" dirty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ГИС ЛО Заявителю </a:t>
            </a:r>
            <a:r>
              <a:rPr lang="ru-RU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 течение трех рабочих </a:t>
            </a:r>
            <a:r>
              <a:rPr lang="ru-RU" sz="1600" dirty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дней со дня получения заявления направляется мотивированный отказ, подписанный УКЭП уполномоченного должностного лица, с указанием оснований для отказа.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691299" y="6416691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10D72B-6434-DC4A-A382-951B0FCB8A9C}" type="slidenum">
              <a:rPr lang="x-none">
                <a:solidFill>
                  <a:schemeClr val="bg1"/>
                </a:solidFill>
                <a:latin typeface="Panton SemiBold" panose="020B0604020202020204" charset="-52"/>
              </a:rPr>
              <a:pPr/>
              <a:t>5</a:t>
            </a:fld>
            <a:endParaRPr lang="x-none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5915E732-44E6-42D1-8DC6-53E33AC4DB24}"/>
              </a:ext>
            </a:extLst>
          </p:cNvPr>
          <p:cNvSpPr/>
          <p:nvPr/>
        </p:nvSpPr>
        <p:spPr>
          <a:xfrm flipH="1">
            <a:off x="160126" y="4149538"/>
            <a:ext cx="504000" cy="504000"/>
          </a:xfrm>
          <a:prstGeom prst="rtTriangle">
            <a:avLst/>
          </a:prstGeom>
          <a:solidFill>
            <a:srgbClr val="30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xmlns="" id="{5915E732-44E6-42D1-8DC6-53E33AC4DB24}"/>
              </a:ext>
            </a:extLst>
          </p:cNvPr>
          <p:cNvSpPr/>
          <p:nvPr/>
        </p:nvSpPr>
        <p:spPr>
          <a:xfrm flipH="1">
            <a:off x="160126" y="4870676"/>
            <a:ext cx="504000" cy="504000"/>
          </a:xfrm>
          <a:prstGeom prst="rtTriangle">
            <a:avLst/>
          </a:prstGeom>
          <a:solidFill>
            <a:srgbClr val="F04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9">
            <a:extLst>
              <a:ext uri="{FF2B5EF4-FFF2-40B4-BE49-F238E27FC236}">
                <a16:creationId xmlns:a16="http://schemas.microsoft.com/office/drawing/2014/main" xmlns="" id="{56D387FC-2B6A-2318-2AA6-8582E73CBACF}"/>
              </a:ext>
            </a:extLst>
          </p:cNvPr>
          <p:cNvSpPr/>
          <p:nvPr/>
        </p:nvSpPr>
        <p:spPr>
          <a:xfrm>
            <a:off x="5714883" y="-3980056"/>
            <a:ext cx="14242952" cy="10811870"/>
          </a:xfrm>
          <a:custGeom>
            <a:avLst/>
            <a:gdLst>
              <a:gd name="connsiteX0" fmla="*/ 14242952 w 14242952"/>
              <a:gd name="connsiteY0" fmla="*/ 0 h 10811870"/>
              <a:gd name="connsiteX1" fmla="*/ 7999796 w 14242952"/>
              <a:gd name="connsiteY1" fmla="*/ 10811870 h 10811870"/>
              <a:gd name="connsiteX2" fmla="*/ 0 w 14242952"/>
              <a:gd name="connsiteY2" fmla="*/ 10811870 h 10811870"/>
              <a:gd name="connsiteX3" fmla="*/ 6242430 w 14242952"/>
              <a:gd name="connsiteY3" fmla="*/ 0 h 10811870"/>
              <a:gd name="connsiteX4" fmla="*/ 14242952 w 14242952"/>
              <a:gd name="connsiteY4" fmla="*/ 0 h 1081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2952" h="10811870">
                <a:moveTo>
                  <a:pt x="14242952" y="0"/>
                </a:moveTo>
                <a:lnTo>
                  <a:pt x="7999796" y="10811870"/>
                </a:lnTo>
                <a:lnTo>
                  <a:pt x="0" y="10811870"/>
                </a:lnTo>
                <a:lnTo>
                  <a:pt x="6242430" y="0"/>
                </a:lnTo>
                <a:lnTo>
                  <a:pt x="14242952" y="0"/>
                </a:lnTo>
                <a:close/>
              </a:path>
            </a:pathLst>
          </a:custGeom>
          <a:solidFill>
            <a:srgbClr val="2B328A"/>
          </a:solidFill>
          <a:ln w="7270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F67C1DB-7311-87E9-8616-76D9C925C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683E4986-1D84-9BC6-49D7-E2B7ACC93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6" t="13102" r="1216" b="270"/>
          <a:stretch>
            <a:fillRect/>
          </a:stretch>
        </p:blipFill>
        <p:spPr>
          <a:xfrm>
            <a:off x="8578446" y="1385754"/>
            <a:ext cx="4343638" cy="3680093"/>
          </a:xfrm>
          <a:custGeom>
            <a:avLst/>
            <a:gdLst>
              <a:gd name="connsiteX0" fmla="*/ 2124823 w 4343638"/>
              <a:gd name="connsiteY0" fmla="*/ 0 h 3680093"/>
              <a:gd name="connsiteX1" fmla="*/ 4343638 w 4343638"/>
              <a:gd name="connsiteY1" fmla="*/ 0 h 3680093"/>
              <a:gd name="connsiteX2" fmla="*/ 2218615 w 4343638"/>
              <a:gd name="connsiteY2" fmla="*/ 3680093 h 3680093"/>
              <a:gd name="connsiteX3" fmla="*/ 0 w 4343638"/>
              <a:gd name="connsiteY3" fmla="*/ 3680093 h 368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638" h="3680093">
                <a:moveTo>
                  <a:pt x="2124823" y="0"/>
                </a:moveTo>
                <a:lnTo>
                  <a:pt x="4343638" y="0"/>
                </a:lnTo>
                <a:lnTo>
                  <a:pt x="2218615" y="3680093"/>
                </a:lnTo>
                <a:lnTo>
                  <a:pt x="0" y="3680093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515938" y="313265"/>
            <a:ext cx="74233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r>
              <a:rPr lang="ru-RU" dirty="0" smtClean="0"/>
              <a:t>Правила организации ярмарок </a:t>
            </a:r>
            <a:r>
              <a:rPr lang="ru-RU" dirty="0" smtClean="0">
                <a:solidFill>
                  <a:srgbClr val="FF0000"/>
                </a:solidFill>
              </a:rPr>
              <a:t>на непубличной </a:t>
            </a:r>
            <a:r>
              <a:rPr lang="ru-RU" dirty="0" smtClean="0"/>
              <a:t>ярмарочной площадки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984931" y="1231521"/>
            <a:ext cx="5659661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1200" dirty="0"/>
              <a:t>Заявитель не позднее </a:t>
            </a:r>
            <a:r>
              <a:rPr lang="ru-RU" sz="1200" dirty="0">
                <a:solidFill>
                  <a:srgbClr val="FF0000"/>
                </a:solidFill>
              </a:rPr>
              <a:t>пяти рабочих дней </a:t>
            </a:r>
            <a:r>
              <a:rPr lang="ru-RU" sz="1200" dirty="0"/>
              <a:t>до дня проведения ярмарки направляет </a:t>
            </a:r>
            <a:r>
              <a:rPr lang="ru-RU" sz="1200" dirty="0" smtClean="0"/>
              <a:t>в </a:t>
            </a:r>
            <a:r>
              <a:rPr lang="ru-RU" sz="1200" dirty="0"/>
              <a:t>уполномоченный </a:t>
            </a:r>
            <a:r>
              <a:rPr lang="ru-RU" sz="1200" dirty="0" smtClean="0"/>
              <a:t>ОМСУ в </a:t>
            </a:r>
            <a:r>
              <a:rPr lang="ru-RU" sz="1200" dirty="0"/>
              <a:t>форме электронного документа, подписанного УКЭП </a:t>
            </a:r>
            <a:r>
              <a:rPr lang="ru-RU" sz="1200" dirty="0" smtClean="0"/>
              <a:t>Заявителя, </a:t>
            </a:r>
            <a:r>
              <a:rPr lang="ru-RU" sz="1200" dirty="0">
                <a:solidFill>
                  <a:srgbClr val="FF0000"/>
                </a:solidFill>
              </a:rPr>
              <a:t>посредством ГИС ЛО уведомление </a:t>
            </a:r>
          </a:p>
          <a:p>
            <a:r>
              <a:rPr lang="ru-RU" sz="1200" dirty="0"/>
              <a:t>о проведении ярмарки </a:t>
            </a:r>
            <a:r>
              <a:rPr lang="ru-RU" sz="1200" dirty="0" smtClean="0"/>
              <a:t>с </a:t>
            </a:r>
            <a:r>
              <a:rPr lang="ru-RU" sz="1200" dirty="0"/>
              <a:t>приложением </a:t>
            </a:r>
            <a:r>
              <a:rPr lang="ru-RU" sz="1200" dirty="0">
                <a:solidFill>
                  <a:srgbClr val="FF0000"/>
                </a:solidFill>
              </a:rPr>
              <a:t>согласия правообладателя земельного участка</a:t>
            </a:r>
            <a:r>
              <a:rPr lang="ru-RU" sz="1200" dirty="0"/>
              <a:t>, на территории которого располагается непубличная ярмарочная площадка.</a:t>
            </a:r>
          </a:p>
          <a:p>
            <a:r>
              <a:rPr lang="ru-RU" dirty="0"/>
              <a:t> </a:t>
            </a:r>
          </a:p>
        </p:txBody>
      </p:sp>
      <p:sp>
        <p:nvSpPr>
          <p:cNvPr id="9" name="Номер слайда 44">
            <a:extLst>
              <a:ext uri="{FF2B5EF4-FFF2-40B4-BE49-F238E27FC236}">
                <a16:creationId xmlns:a16="http://schemas.microsoft.com/office/drawing/2014/main" xmlns="" id="{056A1228-502B-1B8F-94AE-F1A5F37A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6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529A502-F67D-523A-DBF6-AA35C2DC07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r="32070" b="13372"/>
          <a:stretch>
            <a:fillRect/>
          </a:stretch>
        </p:blipFill>
        <p:spPr>
          <a:xfrm>
            <a:off x="6610349" y="682597"/>
            <a:ext cx="4343638" cy="3680093"/>
          </a:xfrm>
          <a:custGeom>
            <a:avLst/>
            <a:gdLst>
              <a:gd name="connsiteX0" fmla="*/ 2124823 w 4343638"/>
              <a:gd name="connsiteY0" fmla="*/ 0 h 3680093"/>
              <a:gd name="connsiteX1" fmla="*/ 4343638 w 4343638"/>
              <a:gd name="connsiteY1" fmla="*/ 0 h 3680093"/>
              <a:gd name="connsiteX2" fmla="*/ 2218615 w 4343638"/>
              <a:gd name="connsiteY2" fmla="*/ 3680093 h 3680093"/>
              <a:gd name="connsiteX3" fmla="*/ 0 w 4343638"/>
              <a:gd name="connsiteY3" fmla="*/ 3680093 h 368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638" h="3680093">
                <a:moveTo>
                  <a:pt x="2124823" y="0"/>
                </a:moveTo>
                <a:lnTo>
                  <a:pt x="4343638" y="0"/>
                </a:lnTo>
                <a:lnTo>
                  <a:pt x="2218615" y="3680093"/>
                </a:lnTo>
                <a:lnTo>
                  <a:pt x="0" y="3680093"/>
                </a:ln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390525" y="1231521"/>
            <a:ext cx="36733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4400" b="1" dirty="0" smtClean="0">
                <a:solidFill>
                  <a:srgbClr val="FF0000"/>
                </a:solidFill>
              </a:rPr>
              <a:t>1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390524" y="2508794"/>
            <a:ext cx="36733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950688" y="2465085"/>
            <a:ext cx="5659661" cy="330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1200" dirty="0"/>
              <a:t>Непубличная ярмарочная площадка для проведения ярмарки </a:t>
            </a:r>
            <a:r>
              <a:rPr lang="ru-RU" sz="1200" dirty="0">
                <a:solidFill>
                  <a:srgbClr val="FF0000"/>
                </a:solidFill>
              </a:rPr>
              <a:t>выбирается</a:t>
            </a:r>
            <a:r>
              <a:rPr lang="ru-RU" sz="1200" dirty="0"/>
              <a:t> Заявителем в справочной </a:t>
            </a:r>
            <a:r>
              <a:rPr lang="ru-RU" sz="1200" dirty="0" smtClean="0"/>
              <a:t>ОСЯП, </a:t>
            </a:r>
            <a:r>
              <a:rPr lang="ru-RU" sz="1200" dirty="0"/>
              <a:t>либо Заявитель </a:t>
            </a:r>
            <a:r>
              <a:rPr lang="ru-RU" sz="1200" dirty="0">
                <a:solidFill>
                  <a:srgbClr val="FF0000"/>
                </a:solidFill>
              </a:rPr>
              <a:t>предлагает новую </a:t>
            </a:r>
            <a:r>
              <a:rPr lang="ru-RU" sz="1200" dirty="0"/>
              <a:t>непубличную ярмарочную площадку. В этом случае Заявитель указывает адресные ориентиры </a:t>
            </a:r>
            <a:r>
              <a:rPr lang="ru-RU" sz="1200" dirty="0" smtClean="0"/>
              <a:t>новой </a:t>
            </a:r>
            <a:r>
              <a:rPr lang="ru-RU" sz="1200" dirty="0"/>
              <a:t>непубличной ярмарочной площадки (с указанием местоположения планируемой ярмарочной площадки на картографической основе </a:t>
            </a:r>
            <a:r>
              <a:rPr lang="ru-RU" sz="1200" dirty="0" smtClean="0"/>
              <a:t>в </a:t>
            </a:r>
            <a:r>
              <a:rPr lang="ru-RU" sz="1200" dirty="0"/>
              <a:t>ГИС ЛО).</a:t>
            </a:r>
          </a:p>
          <a:p>
            <a:endParaRPr lang="ru-RU" sz="1200" dirty="0"/>
          </a:p>
          <a:p>
            <a:r>
              <a:rPr lang="ru-RU" sz="1200" dirty="0"/>
              <a:t>Уведомление рассматривается уполномоченным </a:t>
            </a:r>
            <a:r>
              <a:rPr lang="ru-RU" sz="1200" dirty="0" smtClean="0"/>
              <a:t>ОМСУ </a:t>
            </a:r>
            <a:r>
              <a:rPr lang="ru-RU" sz="1200" dirty="0">
                <a:solidFill>
                  <a:srgbClr val="FF0000"/>
                </a:solidFill>
              </a:rPr>
              <a:t>в течение двух рабочих</a:t>
            </a:r>
            <a:r>
              <a:rPr lang="ru-RU" sz="1200" dirty="0"/>
              <a:t> дней со дня его получения.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/>
              <a:t>В случае отсутствия оснований для отказа в приеме уведомления, указанных в пункте 2.11.3 настоящего Порядка, уполномоченный </a:t>
            </a:r>
            <a:r>
              <a:rPr lang="ru-RU" sz="1200" dirty="0" smtClean="0"/>
              <a:t>ОМСУ уведомляет </a:t>
            </a:r>
            <a:r>
              <a:rPr lang="ru-RU" sz="1200" dirty="0"/>
              <a:t>Заявителя о приеме уведомления посредством направления в ГИС ЛО уведомления о приеме, подписанного УКЭП уполномоченного должностного лица. При приеме уведомления уполномоченный </a:t>
            </a:r>
            <a:r>
              <a:rPr lang="ru-RU" sz="1200" dirty="0" smtClean="0"/>
              <a:t>ОМСУ в </a:t>
            </a:r>
            <a:r>
              <a:rPr lang="ru-RU" sz="1200" dirty="0"/>
              <a:t>случае необходимости уточняет адресные ориентиры новой непубличной ярмарочной площадки.";</a:t>
            </a:r>
          </a:p>
          <a:p>
            <a:r>
              <a:rPr lang="ru-RU" dirty="0"/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390525" y="3582979"/>
            <a:ext cx="36733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390525" y="4503489"/>
            <a:ext cx="36733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4400" b="1" dirty="0" smtClean="0">
                <a:solidFill>
                  <a:srgbClr val="FF0000"/>
                </a:solidFill>
              </a:rPr>
              <a:t>4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352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DEB7719-18FF-4ACF-B060-64BB0FB3EC3D}"/>
              </a:ext>
            </a:extLst>
          </p:cNvPr>
          <p:cNvSpPr txBox="1">
            <a:spLocks/>
          </p:cNvSpPr>
          <p:nvPr/>
        </p:nvSpPr>
        <p:spPr>
          <a:xfrm>
            <a:off x="412126" y="-209710"/>
            <a:ext cx="11122307" cy="1044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70C0"/>
                </a:solidFill>
                <a:latin typeface="Panton Bold" panose="00000800000000000000" pitchFamily="2" charset="-52"/>
                <a:ea typeface="+mj-ea"/>
                <a:cs typeface="+mj-cs"/>
              </a:defRPr>
            </a:lvl1pPr>
          </a:lstStyle>
          <a:p>
            <a:pPr>
              <a:tabLst>
                <a:tab pos="540385" algn="l"/>
                <a:tab pos="630555" algn="l"/>
              </a:tabLst>
            </a:pPr>
            <a:r>
              <a:rPr lang="ru-RU" sz="2400" dirty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Основаниями для отказа в согласовании проведения ярмарки </a:t>
            </a:r>
            <a:endParaRPr lang="ru-RU" sz="2400" dirty="0" smtClean="0">
              <a:solidFill>
                <a:srgbClr val="2B328A"/>
              </a:solidFill>
              <a:latin typeface="PP Pangram Sans Semibold" panose="00000500000000000000" pitchFamily="50" charset="-52"/>
              <a:ea typeface="+mn-ea"/>
              <a:cs typeface="+mn-cs"/>
            </a:endParaRPr>
          </a:p>
          <a:p>
            <a:pPr>
              <a:tabLst>
                <a:tab pos="540385" algn="l"/>
                <a:tab pos="630555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на непубличной </a:t>
            </a:r>
            <a:r>
              <a:rPr lang="ru-RU" sz="2400" dirty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ярмарочной площадке являются</a:t>
            </a:r>
            <a:endParaRPr lang="ru-RU" sz="2400" dirty="0">
              <a:solidFill>
                <a:srgbClr val="2B328A"/>
              </a:solidFill>
              <a:latin typeface="PP Pangram Sans Semibold" panose="00000500000000000000" pitchFamily="50" charset="-52"/>
              <a:ea typeface="+mn-ea"/>
              <a:cs typeface="+mn-cs"/>
            </a:endParaRPr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xmlns="" id="{5915E732-44E6-42D1-8DC6-53E33AC4DB24}"/>
              </a:ext>
            </a:extLst>
          </p:cNvPr>
          <p:cNvSpPr/>
          <p:nvPr/>
        </p:nvSpPr>
        <p:spPr>
          <a:xfrm flipH="1">
            <a:off x="160126" y="1209837"/>
            <a:ext cx="504000" cy="504000"/>
          </a:xfrm>
          <a:prstGeom prst="rtTriangle">
            <a:avLst/>
          </a:prstGeom>
          <a:solidFill>
            <a:srgbClr val="30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>
            <a:extLst>
              <a:ext uri="{FF2B5EF4-FFF2-40B4-BE49-F238E27FC236}">
                <a16:creationId xmlns:a16="http://schemas.microsoft.com/office/drawing/2014/main" xmlns="" id="{5915E732-44E6-42D1-8DC6-53E33AC4DB24}"/>
              </a:ext>
            </a:extLst>
          </p:cNvPr>
          <p:cNvSpPr/>
          <p:nvPr/>
        </p:nvSpPr>
        <p:spPr>
          <a:xfrm flipH="1">
            <a:off x="160126" y="2270351"/>
            <a:ext cx="504000" cy="504000"/>
          </a:xfrm>
          <a:prstGeom prst="rtTriangle">
            <a:avLst/>
          </a:prstGeom>
          <a:solidFill>
            <a:srgbClr val="F04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>
            <a:extLst>
              <a:ext uri="{FF2B5EF4-FFF2-40B4-BE49-F238E27FC236}">
                <a16:creationId xmlns:a16="http://schemas.microsoft.com/office/drawing/2014/main" xmlns="" id="{DCDF66AD-D53B-4D41-BBEC-8B908591BF22}"/>
              </a:ext>
            </a:extLst>
          </p:cNvPr>
          <p:cNvSpPr/>
          <p:nvPr/>
        </p:nvSpPr>
        <p:spPr>
          <a:xfrm flipH="1">
            <a:off x="160126" y="3281615"/>
            <a:ext cx="504000" cy="504000"/>
          </a:xfrm>
          <a:prstGeom prst="rtTriangle">
            <a:avLst/>
          </a:prstGeom>
          <a:solidFill>
            <a:srgbClr val="24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1617" y="1066962"/>
            <a:ext cx="1074117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Указанная </a:t>
            </a:r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 уведомлении новая непубличная ярмарочная площадка расположена на территории из состава земель и земельных участков, государственная собственность на которые не разграничена, </a:t>
            </a:r>
          </a:p>
          <a:p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а также находящихся в муниципальной собственности</a:t>
            </a:r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;</a:t>
            </a:r>
          </a:p>
          <a:p>
            <a:endParaRPr lang="ru-RU" sz="140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ru-RU" sz="1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 </a:t>
            </a:r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уведомлению не приложено согласие правообладателя земельного участка, на территории которого располагается непубличная ярмарочная площадка, на проведение ярмарки с указанными </a:t>
            </a:r>
          </a:p>
          <a:p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 уведомлении параметрами</a:t>
            </a:r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;</a:t>
            </a:r>
          </a:p>
          <a:p>
            <a:endParaRPr lang="ru-RU" sz="1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ru-RU" sz="1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ru-RU" sz="1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Уведомление </a:t>
            </a:r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  (или) сведения, представленные заявителем, </a:t>
            </a:r>
          </a:p>
          <a:p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не соответствуют требованиям, установленным в пункте 2.11.2 </a:t>
            </a:r>
          </a:p>
          <a:p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настоящего Порядка, либо содержат недостоверные или неполные сведения.</a:t>
            </a:r>
          </a:p>
          <a:p>
            <a:endParaRPr lang="ru-RU" sz="1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 случае наличия установленных оснований для отказа </a:t>
            </a:r>
            <a:r>
              <a:rPr lang="ru-RU" sz="1600" dirty="0" smtClean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 </a:t>
            </a:r>
            <a:r>
              <a:rPr lang="ru-RU" sz="1600" dirty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согласовании проведения ярмарки уполномоченным </a:t>
            </a:r>
            <a:r>
              <a:rPr lang="ru-RU" sz="1600" dirty="0" smtClean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ОМСУ посредством </a:t>
            </a:r>
            <a:r>
              <a:rPr lang="ru-RU" sz="1600" dirty="0">
                <a:solidFill>
                  <a:srgbClr val="FF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ГИС ЛО Заявителю в течение трех рабочих дней со дня получения заявления направляется мотивированный отказ, подписанный УКЭП уполномоченного должностного лица, с указанием оснований для отказа.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691299" y="6416691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10D72B-6434-DC4A-A382-951B0FCB8A9C}" type="slidenum">
              <a:rPr lang="x-none">
                <a:solidFill>
                  <a:schemeClr val="bg1"/>
                </a:solidFill>
                <a:latin typeface="Panton SemiBold" panose="020B0604020202020204" charset="-52"/>
              </a:rPr>
              <a:pPr/>
              <a:t>7</a:t>
            </a:fld>
            <a:endParaRPr lang="x-none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5915E732-44E6-42D1-8DC6-53E33AC4DB24}"/>
              </a:ext>
            </a:extLst>
          </p:cNvPr>
          <p:cNvSpPr/>
          <p:nvPr/>
        </p:nvSpPr>
        <p:spPr>
          <a:xfrm flipH="1">
            <a:off x="160126" y="4149538"/>
            <a:ext cx="504000" cy="504000"/>
          </a:xfrm>
          <a:prstGeom prst="rtTriangle">
            <a:avLst/>
          </a:prstGeom>
          <a:solidFill>
            <a:srgbClr val="30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9">
            <a:extLst>
              <a:ext uri="{FF2B5EF4-FFF2-40B4-BE49-F238E27FC236}">
                <a16:creationId xmlns:a16="http://schemas.microsoft.com/office/drawing/2014/main" xmlns="" id="{56D387FC-2B6A-2318-2AA6-8582E73CBACF}"/>
              </a:ext>
            </a:extLst>
          </p:cNvPr>
          <p:cNvSpPr/>
          <p:nvPr/>
        </p:nvSpPr>
        <p:spPr>
          <a:xfrm>
            <a:off x="5714883" y="-3980056"/>
            <a:ext cx="14242952" cy="10811870"/>
          </a:xfrm>
          <a:custGeom>
            <a:avLst/>
            <a:gdLst>
              <a:gd name="connsiteX0" fmla="*/ 14242952 w 14242952"/>
              <a:gd name="connsiteY0" fmla="*/ 0 h 10811870"/>
              <a:gd name="connsiteX1" fmla="*/ 7999796 w 14242952"/>
              <a:gd name="connsiteY1" fmla="*/ 10811870 h 10811870"/>
              <a:gd name="connsiteX2" fmla="*/ 0 w 14242952"/>
              <a:gd name="connsiteY2" fmla="*/ 10811870 h 10811870"/>
              <a:gd name="connsiteX3" fmla="*/ 6242430 w 14242952"/>
              <a:gd name="connsiteY3" fmla="*/ 0 h 10811870"/>
              <a:gd name="connsiteX4" fmla="*/ 14242952 w 14242952"/>
              <a:gd name="connsiteY4" fmla="*/ 0 h 1081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2952" h="10811870">
                <a:moveTo>
                  <a:pt x="14242952" y="0"/>
                </a:moveTo>
                <a:lnTo>
                  <a:pt x="7999796" y="10811870"/>
                </a:lnTo>
                <a:lnTo>
                  <a:pt x="0" y="10811870"/>
                </a:lnTo>
                <a:lnTo>
                  <a:pt x="6242430" y="0"/>
                </a:lnTo>
                <a:lnTo>
                  <a:pt x="14242952" y="0"/>
                </a:lnTo>
                <a:close/>
              </a:path>
            </a:pathLst>
          </a:custGeom>
          <a:solidFill>
            <a:srgbClr val="2B328A"/>
          </a:solidFill>
          <a:ln w="7270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F67C1DB-7311-87E9-8616-76D9C925C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683E4986-1D84-9BC6-49D7-E2B7ACC93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6" t="13102" r="1216" b="270"/>
          <a:stretch>
            <a:fillRect/>
          </a:stretch>
        </p:blipFill>
        <p:spPr>
          <a:xfrm>
            <a:off x="8578446" y="1385754"/>
            <a:ext cx="4343638" cy="3680093"/>
          </a:xfrm>
          <a:custGeom>
            <a:avLst/>
            <a:gdLst>
              <a:gd name="connsiteX0" fmla="*/ 2124823 w 4343638"/>
              <a:gd name="connsiteY0" fmla="*/ 0 h 3680093"/>
              <a:gd name="connsiteX1" fmla="*/ 4343638 w 4343638"/>
              <a:gd name="connsiteY1" fmla="*/ 0 h 3680093"/>
              <a:gd name="connsiteX2" fmla="*/ 2218615 w 4343638"/>
              <a:gd name="connsiteY2" fmla="*/ 3680093 h 3680093"/>
              <a:gd name="connsiteX3" fmla="*/ 0 w 4343638"/>
              <a:gd name="connsiteY3" fmla="*/ 3680093 h 368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638" h="3680093">
                <a:moveTo>
                  <a:pt x="2124823" y="0"/>
                </a:moveTo>
                <a:lnTo>
                  <a:pt x="4343638" y="0"/>
                </a:lnTo>
                <a:lnTo>
                  <a:pt x="2218615" y="3680093"/>
                </a:lnTo>
                <a:lnTo>
                  <a:pt x="0" y="3680093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515938" y="313265"/>
            <a:ext cx="74233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r>
              <a:rPr lang="ru-RU" dirty="0" smtClean="0"/>
              <a:t>Правила организации ярмарок </a:t>
            </a:r>
            <a:r>
              <a:rPr lang="ru-RU" dirty="0" smtClean="0">
                <a:solidFill>
                  <a:srgbClr val="FF0000"/>
                </a:solidFill>
              </a:rPr>
              <a:t>на публичной </a:t>
            </a:r>
            <a:r>
              <a:rPr lang="ru-RU" dirty="0" smtClean="0"/>
              <a:t>ярмарочной площадки ОМСУ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7E6464-B01B-6B4A-EBDA-F4C5B30EE51B}"/>
              </a:ext>
            </a:extLst>
          </p:cNvPr>
          <p:cNvSpPr txBox="1"/>
          <p:nvPr/>
        </p:nvSpPr>
        <p:spPr>
          <a:xfrm>
            <a:off x="1397794" y="1526036"/>
            <a:ext cx="5659661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sz="1600" dirty="0"/>
              <a:t>В случае, когда </a:t>
            </a:r>
            <a:r>
              <a:rPr lang="ru-RU" sz="1600" dirty="0">
                <a:solidFill>
                  <a:srgbClr val="FF0000"/>
                </a:solidFill>
              </a:rPr>
              <a:t>организатором ярмарки </a:t>
            </a:r>
            <a:r>
              <a:rPr lang="ru-RU" sz="1600" dirty="0"/>
              <a:t>является </a:t>
            </a:r>
            <a:r>
              <a:rPr lang="ru-RU" sz="1600" dirty="0">
                <a:solidFill>
                  <a:srgbClr val="FF0000"/>
                </a:solidFill>
              </a:rPr>
              <a:t>орган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FF0000"/>
                </a:solidFill>
              </a:rPr>
              <a:t>местного самоуправления</a:t>
            </a:r>
            <a:r>
              <a:rPr lang="ru-RU" sz="1600" dirty="0"/>
              <a:t>, уполномоченный на согласование проведения такой ярмарки на публичной ярмарочной площадке или на прием уведомления о проведении такой ярмарки на непубличной ярмарочной площадке, </a:t>
            </a:r>
            <a:r>
              <a:rPr lang="ru-RU" sz="1600" dirty="0">
                <a:solidFill>
                  <a:srgbClr val="FF0000"/>
                </a:solidFill>
              </a:rPr>
              <a:t>указанный орган местного самоуправления обеспечивает внесение и подписание УКЭП уполномоченного должностного лица </a:t>
            </a:r>
            <a:r>
              <a:rPr lang="ru-RU" sz="1600" dirty="0"/>
              <a:t>сведений о ярмарке, предусмотренных формой заявления (при проведении ярмарки на публичной ярмарочной площадке) или формой уведомления (при проведении ярмарки на непубличной ярмарочной площадке) </a:t>
            </a:r>
            <a:r>
              <a:rPr lang="ru-RU" sz="1600" dirty="0">
                <a:solidFill>
                  <a:srgbClr val="FF0000"/>
                </a:solidFill>
              </a:rPr>
              <a:t>в ГИС ЛО в срок не позднее трех рабочих дней до дня проведения ярмарки</a:t>
            </a:r>
            <a:r>
              <a:rPr lang="ru-RU" sz="1600" dirty="0" smtClean="0"/>
              <a:t>.</a:t>
            </a:r>
            <a:endParaRPr lang="ru-RU" sz="1400" dirty="0"/>
          </a:p>
        </p:txBody>
      </p:sp>
      <p:sp>
        <p:nvSpPr>
          <p:cNvPr id="9" name="Номер слайда 44">
            <a:extLst>
              <a:ext uri="{FF2B5EF4-FFF2-40B4-BE49-F238E27FC236}">
                <a16:creationId xmlns:a16="http://schemas.microsoft.com/office/drawing/2014/main" xmlns="" id="{056A1228-502B-1B8F-94AE-F1A5F37A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8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529A502-F67D-523A-DBF6-AA35C2DC07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r="32070" b="13372"/>
          <a:stretch>
            <a:fillRect/>
          </a:stretch>
        </p:blipFill>
        <p:spPr>
          <a:xfrm>
            <a:off x="6610349" y="682597"/>
            <a:ext cx="4343638" cy="3680093"/>
          </a:xfrm>
          <a:custGeom>
            <a:avLst/>
            <a:gdLst>
              <a:gd name="connsiteX0" fmla="*/ 2124823 w 4343638"/>
              <a:gd name="connsiteY0" fmla="*/ 0 h 3680093"/>
              <a:gd name="connsiteX1" fmla="*/ 4343638 w 4343638"/>
              <a:gd name="connsiteY1" fmla="*/ 0 h 3680093"/>
              <a:gd name="connsiteX2" fmla="*/ 2218615 w 4343638"/>
              <a:gd name="connsiteY2" fmla="*/ 3680093 h 3680093"/>
              <a:gd name="connsiteX3" fmla="*/ 0 w 4343638"/>
              <a:gd name="connsiteY3" fmla="*/ 3680093 h 368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638" h="3680093">
                <a:moveTo>
                  <a:pt x="2124823" y="0"/>
                </a:moveTo>
                <a:lnTo>
                  <a:pt x="4343638" y="0"/>
                </a:lnTo>
                <a:lnTo>
                  <a:pt x="2218615" y="3680093"/>
                </a:lnTo>
                <a:lnTo>
                  <a:pt x="0" y="3680093"/>
                </a:lnTo>
                <a:close/>
              </a:path>
            </a:pathLst>
          </a:custGeom>
        </p:spPr>
      </p:pic>
      <p:sp>
        <p:nvSpPr>
          <p:cNvPr id="6" name="Управляющая кнопка: звук 5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90500" y="1524000"/>
            <a:ext cx="866775" cy="998643"/>
          </a:xfrm>
          <a:prstGeom prst="actionButtonSoun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4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C0CE15-B6A9-AA0F-5913-E93ACF16B3DF}"/>
              </a:ext>
            </a:extLst>
          </p:cNvPr>
          <p:cNvSpPr txBox="1"/>
          <p:nvPr/>
        </p:nvSpPr>
        <p:spPr>
          <a:xfrm>
            <a:off x="590396" y="887189"/>
            <a:ext cx="11191951" cy="63709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>
                <a:latin typeface="PP Pangram Sans Semibold" panose="00000500000000000000" pitchFamily="50" charset="-52"/>
              </a:defRPr>
            </a:lvl1pPr>
          </a:lstStyle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1. Основанием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для проведения ярмарки является согласование проведения ярмарки уполномоченным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ОМСУ или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прием уполномоченным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ОМСУ,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а также наличие информации о ярмарочной площадке,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которой планируется проведение ярмарки, в справочной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ОСЯП 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наличие информации о ярмарке в графике проведения ярмарок на территории Ленинградской области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rgbClr val="E53014"/>
                </a:solidFill>
              </a:rPr>
              <a:t>2. Формирование </a:t>
            </a:r>
            <a:r>
              <a:rPr lang="ru-RU" sz="1800" dirty="0">
                <a:solidFill>
                  <a:srgbClr val="E53014"/>
                </a:solidFill>
              </a:rPr>
              <a:t>и ведение </a:t>
            </a:r>
            <a:r>
              <a:rPr lang="ru-RU" sz="1800" dirty="0" smtClean="0">
                <a:solidFill>
                  <a:srgbClr val="E53014"/>
                </a:solidFill>
              </a:rPr>
              <a:t>ОСЯП и Графика ярмарок комитетом осуществляется в </a:t>
            </a:r>
            <a:r>
              <a:rPr lang="ru-RU" sz="1800" dirty="0">
                <a:solidFill>
                  <a:srgbClr val="E53014"/>
                </a:solidFill>
              </a:rPr>
              <a:t>электронной форме в ГИС ЛО </a:t>
            </a:r>
            <a:r>
              <a:rPr lang="ru-RU" sz="1800" dirty="0" smtClean="0">
                <a:solidFill>
                  <a:srgbClr val="E53014"/>
                </a:solidFill>
              </a:rPr>
              <a:t>.</a:t>
            </a:r>
          </a:p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ОСЯП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включаются все ярмарочные площадки, на которых проводятся либо ранее проводились ярмарки,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также новые публичные ярмарочные площадки, на которых уполномоченным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ОМСУ согласовано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проведение ярмарки по заявлению, и новые непубличные ярмарочные площадки, на которых запланировано проведение ярмарок в соответствии с уведомлением, направленным организатором ярмарки и принятым уполномоченным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ОМСУ. </a:t>
            </a:r>
          </a:p>
          <a:p>
            <a:endParaRPr lang="ru-RU" sz="1800" dirty="0">
              <a:solidFill>
                <a:srgbClr val="E53014"/>
              </a:solidFill>
            </a:endParaRPr>
          </a:p>
          <a:p>
            <a:r>
              <a:rPr lang="ru-RU" sz="1800" dirty="0" smtClean="0">
                <a:solidFill>
                  <a:srgbClr val="E53014"/>
                </a:solidFill>
              </a:rPr>
              <a:t>4. Включение в ОСЯП новых </a:t>
            </a:r>
            <a:r>
              <a:rPr lang="ru-RU" sz="1800" dirty="0">
                <a:solidFill>
                  <a:srgbClr val="E53014"/>
                </a:solidFill>
              </a:rPr>
              <a:t>ярмарочных площадок осуществляется в автоматическом режиме техническими средствами </a:t>
            </a:r>
            <a:r>
              <a:rPr lang="ru-RU" sz="1800" dirty="0" smtClean="0">
                <a:solidFill>
                  <a:srgbClr val="E53014"/>
                </a:solidFill>
              </a:rPr>
              <a:t>ГИС </a:t>
            </a:r>
            <a:r>
              <a:rPr lang="ru-RU" sz="1800" dirty="0">
                <a:solidFill>
                  <a:srgbClr val="E53014"/>
                </a:solidFill>
              </a:rPr>
              <a:t>ЛО после подписания уполномоченным должностным лицом органа местного самоуправления УКЭП уведомления о согласовании проведения ярмарки на новой публичной ярмарочной площадке или о приеме уведомления о </a:t>
            </a:r>
            <a:r>
              <a:rPr lang="ru-RU" sz="1800" dirty="0" smtClean="0">
                <a:solidFill>
                  <a:srgbClr val="E53014"/>
                </a:solidFill>
              </a:rPr>
              <a:t>проведении. </a:t>
            </a:r>
            <a:endParaRPr lang="ru-RU" sz="1800" dirty="0">
              <a:solidFill>
                <a:srgbClr val="E53014"/>
              </a:solidFill>
            </a:endParaRPr>
          </a:p>
          <a:p>
            <a:endParaRPr lang="ru-RU" sz="1800" dirty="0">
              <a:solidFill>
                <a:srgbClr val="E53014"/>
              </a:solidFill>
            </a:endParaRPr>
          </a:p>
          <a:p>
            <a:endParaRPr lang="ru-RU" sz="1800" dirty="0">
              <a:solidFill>
                <a:srgbClr val="E53014"/>
              </a:solidFill>
            </a:endParaRPr>
          </a:p>
          <a:p>
            <a:pPr marL="342900" indent="-342900">
              <a:buAutoNum type="arabicPeriod"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D15E033-8707-9D96-3625-0EC907D8CEE7}"/>
              </a:ext>
            </a:extLst>
          </p:cNvPr>
          <p:cNvSpPr txBox="1"/>
          <p:nvPr/>
        </p:nvSpPr>
        <p:spPr>
          <a:xfrm>
            <a:off x="466918" y="379807"/>
            <a:ext cx="96868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r>
              <a:rPr lang="ru-RU" dirty="0" smtClean="0"/>
              <a:t>Основание </a:t>
            </a:r>
            <a:r>
              <a:rPr lang="ru-RU" dirty="0"/>
              <a:t>для проведения </a:t>
            </a:r>
            <a:r>
              <a:rPr lang="ru-RU" dirty="0" smtClean="0"/>
              <a:t>ярмарки на территории региона </a:t>
            </a:r>
            <a:endParaRPr lang="ru-RU" dirty="0"/>
          </a:p>
        </p:txBody>
      </p:sp>
      <p:sp>
        <p:nvSpPr>
          <p:cNvPr id="45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965367" cy="365125"/>
          </a:xfrm>
        </p:spPr>
        <p:txBody>
          <a:bodyPr lIns="0" tIns="0" rIns="0" bIns="0"/>
          <a:lstStyle/>
          <a:p>
            <a:pPr algn="ctr"/>
            <a:fld id="{544501B5-3382-4675-85FB-44706BBCC97F}" type="slidenum">
              <a:rPr lang="ru-RU" sz="1600" smtClean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/>
              <a:t>9</a:t>
            </a:fld>
            <a:endParaRPr lang="ru-RU" sz="16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48" name="Рисунок 17">
            <a:extLst>
              <a:ext uri="{FF2B5EF4-FFF2-40B4-BE49-F238E27FC236}">
                <a16:creationId xmlns:a16="http://schemas.microsoft.com/office/drawing/2014/main" xmlns="" id="{4F611E0A-4232-4446-DA88-A273FAA465DB}"/>
              </a:ext>
            </a:extLst>
          </p:cNvPr>
          <p:cNvGrpSpPr/>
          <p:nvPr/>
        </p:nvGrpSpPr>
        <p:grpSpPr>
          <a:xfrm>
            <a:off x="10153790" y="518726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6C2745A5-00F0-A166-5F28-B0AD64A267B8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D03EAAA0-49AC-F33D-F6DE-175287C8F132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3ED11E5F-C7B2-082F-6A20-F403C049F567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694CD82C-00DC-D7F6-343E-DD87444BE301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99339ED5-71CD-CF86-34CA-C4F1230D152E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A8115956-DB57-CF09-7662-34BD1AF6EA7E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036DF2E1-1F14-3888-7041-151B135ED9BF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37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1320</Words>
  <Application>Microsoft Office PowerPoint</Application>
  <PresentationFormat>Произвольный</PresentationFormat>
  <Paragraphs>147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PP Pangram Sans Semibold</vt:lpstr>
      <vt:lpstr>Panton SemiBold</vt:lpstr>
      <vt:lpstr>Open Sans SemiBold</vt:lpstr>
      <vt:lpstr>Panton Bold</vt:lpstr>
      <vt:lpstr>Calibri Light</vt:lpstr>
      <vt:lpstr>Calibri</vt:lpstr>
      <vt:lpstr>Open Sans Bold</vt:lpstr>
      <vt:lpstr>Panton</vt:lpstr>
      <vt:lpstr>Open Sans</vt:lpstr>
      <vt:lpstr>Тема Office</vt:lpstr>
      <vt:lpstr>Office Theme</vt:lpstr>
      <vt:lpstr>  Об изменении порядка согласования ярмарок  на территории Ленинградской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Полякова</dc:creator>
  <cp:lastModifiedBy>Юлия Андреевна Продан</cp:lastModifiedBy>
  <cp:revision>59</cp:revision>
  <dcterms:created xsi:type="dcterms:W3CDTF">2023-03-23T10:13:19Z</dcterms:created>
  <dcterms:modified xsi:type="dcterms:W3CDTF">2024-06-20T10:37:45Z</dcterms:modified>
</cp:coreProperties>
</file>