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94" r:id="rId4"/>
    <p:sldId id="289" r:id="rId5"/>
    <p:sldId id="261" r:id="rId6"/>
    <p:sldId id="262" r:id="rId7"/>
    <p:sldId id="263" r:id="rId8"/>
    <p:sldId id="264" r:id="rId9"/>
    <p:sldId id="288" r:id="rId10"/>
    <p:sldId id="292" r:id="rId11"/>
    <p:sldId id="267" r:id="rId12"/>
    <p:sldId id="268" r:id="rId13"/>
    <p:sldId id="291" r:id="rId14"/>
    <p:sldId id="270" r:id="rId15"/>
    <p:sldId id="271" r:id="rId16"/>
    <p:sldId id="273" r:id="rId17"/>
    <p:sldId id="274" r:id="rId18"/>
    <p:sldId id="275" r:id="rId19"/>
    <p:sldId id="278" r:id="rId20"/>
    <p:sldId id="276" r:id="rId21"/>
    <p:sldId id="279" r:id="rId22"/>
    <p:sldId id="280" r:id="rId23"/>
    <p:sldId id="282" r:id="rId24"/>
    <p:sldId id="283" r:id="rId25"/>
    <p:sldId id="290" r:id="rId26"/>
    <p:sldId id="286" r:id="rId27"/>
  </p:sldIdLst>
  <p:sldSz cx="18288000" cy="10287000"/>
  <p:notesSz cx="6858000" cy="9144000"/>
  <p:embeddedFontLst>
    <p:embeddedFont>
      <p:font typeface="Bebas Neue Regular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K Grotesk Bold" panose="020B0604020202020204" charset="-52"/>
      <p:regular r:id="rId34"/>
    </p:embeddedFont>
    <p:embeddedFont>
      <p:font typeface="Montserrat Extra-Bold" panose="020B0604020202020204" charset="-52"/>
      <p:regular r:id="rId35"/>
    </p:embeddedFont>
    <p:embeddedFont>
      <p:font typeface="Open Sans Light" panose="020B0306030504020204" pitchFamily="34" charset="0"/>
      <p:regular r:id="rId36"/>
      <p:italic r:id="rId37"/>
    </p:embeddedFont>
    <p:embeddedFont>
      <p:font typeface="Yanonne Kaffeesatz Regular" panose="020B0604020202020204" charset="-52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3EA4A9"/>
    <a:srgbClr val="009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6" autoAdjust="0"/>
    <p:restoredTop sz="86000" autoAdjust="0"/>
  </p:normalViewPr>
  <p:slideViewPr>
    <p:cSldViewPr>
      <p:cViewPr varScale="1">
        <p:scale>
          <a:sx n="50" d="100"/>
          <a:sy n="50" d="100"/>
        </p:scale>
        <p:origin x="132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EDE-46E6-B884-FC3AC956DDD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EDE-46E6-B884-FC3AC956DDD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EDE-46E6-B884-FC3AC956DDDD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EDE-46E6-B884-FC3AC956DDDD}"/>
              </c:ext>
            </c:extLst>
          </c:dPt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413930</c:v>
                </c:pt>
                <c:pt idx="1">
                  <c:v>367245</c:v>
                </c:pt>
                <c:pt idx="2">
                  <c:v>82679.199999999997</c:v>
                </c:pt>
                <c:pt idx="3">
                  <c:v>80936.800000000003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D-4C07-83C2-5885E0C307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99898201025994"/>
          <c:y val="2.5907115295564581E-2"/>
          <c:w val="0.77500319827032693"/>
          <c:h val="0.948185769408870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54-4901-B51F-BBE41146275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54-4901-B51F-BBE41146275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F54-4901-B51F-BBE41146275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F54-4901-B51F-BBE41146275C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371128.6</c:v>
                </c:pt>
                <c:pt idx="1">
                  <c:v>368164.5</c:v>
                </c:pt>
                <c:pt idx="2">
                  <c:v>35665</c:v>
                </c:pt>
                <c:pt idx="3">
                  <c:v>77542.8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54-4901-B51F-BBE4114627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A5-435B-BFB9-7F1CCBE073B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A5-435B-BFB9-7F1CCBE073B7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3152087.7</c:v>
                </c:pt>
                <c:pt idx="1">
                  <c:v>354546.7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2-42B0-B5BA-96E8FBF388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851-43E1-947C-8901B9C42533}"/>
              </c:ext>
            </c:extLst>
          </c:dPt>
          <c:dPt>
            <c:idx val="1"/>
            <c:bubble3D val="0"/>
            <c:spPr>
              <a:solidFill>
                <a:schemeClr val="accent5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851-43E1-947C-8901B9C42533}"/>
              </c:ext>
            </c:extLst>
          </c:dPt>
          <c:dPt>
            <c:idx val="2"/>
            <c:bubble3D val="0"/>
            <c:spPr>
              <a:solidFill>
                <a:schemeClr val="accent5">
                  <a:shade val="82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851-43E1-947C-8901B9C42533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851-43E1-947C-8901B9C42533}"/>
              </c:ext>
            </c:extLst>
          </c:dPt>
          <c:dPt>
            <c:idx val="4"/>
            <c:bubble3D val="0"/>
            <c:spPr>
              <a:solidFill>
                <a:schemeClr val="accent5">
                  <a:tint val="8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851-43E1-947C-8901B9C42533}"/>
              </c:ext>
            </c:extLst>
          </c:dPt>
          <c:dPt>
            <c:idx val="5"/>
            <c:bubble3D val="0"/>
            <c:spPr>
              <a:solidFill>
                <a:schemeClr val="accent5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851-43E1-947C-8901B9C42533}"/>
              </c:ext>
            </c:extLst>
          </c:dPt>
          <c:dPt>
            <c:idx val="6"/>
            <c:bubble3D val="0"/>
            <c:spPr>
              <a:solidFill>
                <a:schemeClr val="accent5">
                  <a:tint val="4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851-43E1-947C-8901B9C42533}"/>
              </c:ext>
            </c:extLst>
          </c:dPt>
          <c:dLbls>
            <c:delete val="1"/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71.400000000000006</c:v>
                </c:pt>
                <c:pt idx="1">
                  <c:v>9.1</c:v>
                </c:pt>
                <c:pt idx="2">
                  <c:v>5.6</c:v>
                </c:pt>
                <c:pt idx="3">
                  <c:v>5.6</c:v>
                </c:pt>
                <c:pt idx="4">
                  <c:v>3.8</c:v>
                </c:pt>
                <c:pt idx="5">
                  <c:v>2.7</c:v>
                </c:pt>
                <c:pt idx="6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A8-4314-B5ED-9304D47013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A5-435B-BFB9-7F1CCBE073B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A5-435B-BFB9-7F1CCBE073B7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3.4</c:v>
                </c:pt>
                <c:pt idx="1">
                  <c:v>96.6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2-42B0-B5BA-96E8FBF388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46659</c:v>
                </c:pt>
                <c:pt idx="1">
                  <c:v>53411.1</c:v>
                </c:pt>
                <c:pt idx="2">
                  <c:v>54980.1</c:v>
                </c:pt>
                <c:pt idx="3">
                  <c:v>57142.400000000001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37-4606-BAEE-0F4CD2C85F4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49221.2</c:v>
                </c:pt>
                <c:pt idx="1">
                  <c:v>49096.800000000003</c:v>
                </c:pt>
                <c:pt idx="2">
                  <c:v>51467.3</c:v>
                </c:pt>
                <c:pt idx="3">
                  <c:v>52187.8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37-4606-BAEE-0F4CD2C85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85664"/>
        <c:axId val="147187584"/>
      </c:lineChart>
      <c:catAx>
        <c:axId val="147185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7187584"/>
        <c:crosses val="autoZero"/>
        <c:auto val="1"/>
        <c:lblAlgn val="ctr"/>
        <c:lblOffset val="100"/>
        <c:noMultiLvlLbl val="0"/>
      </c:catAx>
      <c:valAx>
        <c:axId val="14718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18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44725.4</c:v>
                </c:pt>
                <c:pt idx="1">
                  <c:v>47535</c:v>
                </c:pt>
                <c:pt idx="2">
                  <c:v>48401.7</c:v>
                </c:pt>
                <c:pt idx="3">
                  <c:v>49272.9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BB-4022-AE82-85A8C0D32FC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58581</c:v>
                </c:pt>
                <c:pt idx="1">
                  <c:v>62718.9</c:v>
                </c:pt>
                <c:pt idx="2">
                  <c:v>62818</c:v>
                </c:pt>
                <c:pt idx="3">
                  <c:v>62918.9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BB-4022-AE82-85A8C0D32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87424"/>
        <c:axId val="146889344"/>
      </c:lineChart>
      <c:catAx>
        <c:axId val="146887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889344"/>
        <c:crosses val="autoZero"/>
        <c:auto val="1"/>
        <c:lblAlgn val="ctr"/>
        <c:lblOffset val="100"/>
        <c:noMultiLvlLbl val="0"/>
      </c:catAx>
      <c:valAx>
        <c:axId val="146889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8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47432.3</c:v>
                </c:pt>
                <c:pt idx="1">
                  <c:v>50565.8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5C-4313-8B87-40659223504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50924.7</c:v>
                </c:pt>
                <c:pt idx="1">
                  <c:v>54586.3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5C-4313-8B87-406592235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830848"/>
        <c:axId val="146832768"/>
      </c:lineChart>
      <c:catAx>
        <c:axId val="146830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832768"/>
        <c:crosses val="autoZero"/>
        <c:auto val="1"/>
        <c:lblAlgn val="ctr"/>
        <c:lblOffset val="100"/>
        <c:noMultiLvlLbl val="0"/>
      </c:catAx>
      <c:valAx>
        <c:axId val="14683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683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10084033613446E-2"/>
          <c:y val="9.0909090909090912E-2"/>
          <c:w val="0.96918767507002801"/>
          <c:h val="0.888888888888888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47432.3</c:v>
                </c:pt>
                <c:pt idx="1">
                  <c:v>50565.8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71-484E-ACAF-30093BE83C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Категория 2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Лист1!$B$1:$E$1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50924.7</c:v>
                </c:pt>
                <c:pt idx="1">
                  <c:v>54586.3</c:v>
                </c:pt>
                <c:pt idx="2" formatCode="#,##0.00">
                  <c:v>52649.7</c:v>
                </c:pt>
                <c:pt idx="3">
                  <c:v>53386.8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71-484E-ACAF-30093BE83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406464"/>
        <c:axId val="149408384"/>
      </c:lineChart>
      <c:catAx>
        <c:axId val="149406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408384"/>
        <c:crosses val="autoZero"/>
        <c:auto val="1"/>
        <c:lblAlgn val="ctr"/>
        <c:lblOffset val="100"/>
        <c:noMultiLvlLbl val="0"/>
      </c:catAx>
      <c:valAx>
        <c:axId val="1494083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940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0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619B3-4CDB-400C-9C7A-AD1ED908DD3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2D972-B79F-4E3B-ADE7-FD50FD9F9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6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37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7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92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42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94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93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76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2D972-B79F-4E3B-ADE7-FD50FD9F975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9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76082" y="1390999"/>
            <a:ext cx="16040636" cy="4725956"/>
            <a:chOff x="0" y="-66675"/>
            <a:chExt cx="16861687" cy="6301276"/>
          </a:xfrm>
        </p:grpSpPr>
        <p:sp>
          <p:nvSpPr>
            <p:cNvPr id="4" name="TextBox 4"/>
            <p:cNvSpPr txBox="1"/>
            <p:nvPr/>
          </p:nvSpPr>
          <p:spPr>
            <a:xfrm>
              <a:off x="0" y="2295060"/>
              <a:ext cx="16861687" cy="3939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Проект   бюджета</a:t>
              </a:r>
            </a:p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Кировского   муниципального   района</a:t>
              </a:r>
            </a:p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Ленинградской  области на   2022  год  и </a:t>
              </a:r>
            </a:p>
            <a:p>
              <a:r>
                <a:rPr lang="ru-RU" sz="4800" dirty="0">
                  <a:solidFill>
                    <a:srgbClr val="FFEDD9"/>
                  </a:solidFill>
                  <a:latin typeface="HK Grotesk Bold"/>
                </a:rPr>
                <a:t>на плановый  период 2023  и  2024  гг.</a:t>
              </a:r>
              <a:endParaRPr lang="en-US" sz="4800" dirty="0">
                <a:solidFill>
                  <a:srgbClr val="FFEDD9"/>
                </a:solidFill>
                <a:latin typeface="HK Grotesk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3877666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26"/>
          <p:cNvSpPr txBox="1"/>
          <p:nvPr/>
        </p:nvSpPr>
        <p:spPr>
          <a:xfrm>
            <a:off x="7267416" y="8737914"/>
            <a:ext cx="13961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141 347,8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1" name="Полилиния 70"/>
          <p:cNvSpPr/>
          <p:nvPr/>
        </p:nvSpPr>
        <p:spPr>
          <a:xfrm>
            <a:off x="5138665" y="9100784"/>
            <a:ext cx="8517277" cy="328774"/>
          </a:xfrm>
          <a:custGeom>
            <a:avLst/>
            <a:gdLst>
              <a:gd name="connsiteX0" fmla="*/ 0 w 8517277"/>
              <a:gd name="connsiteY0" fmla="*/ 0 h 328774"/>
              <a:gd name="connsiteX1" fmla="*/ 2825394 w 8517277"/>
              <a:gd name="connsiteY1" fmla="*/ 143839 h 328774"/>
              <a:gd name="connsiteX2" fmla="*/ 5630239 w 8517277"/>
              <a:gd name="connsiteY2" fmla="*/ 328774 h 328774"/>
              <a:gd name="connsiteX3" fmla="*/ 8486454 w 8517277"/>
              <a:gd name="connsiteY3" fmla="*/ 82194 h 328774"/>
              <a:gd name="connsiteX4" fmla="*/ 8517277 w 8517277"/>
              <a:gd name="connsiteY4" fmla="*/ 82194 h 32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7277" h="328774">
                <a:moveTo>
                  <a:pt x="0" y="0"/>
                </a:moveTo>
                <a:lnTo>
                  <a:pt x="2825394" y="143839"/>
                </a:lnTo>
                <a:lnTo>
                  <a:pt x="5630239" y="328774"/>
                </a:lnTo>
                <a:lnTo>
                  <a:pt x="8486454" y="82194"/>
                </a:lnTo>
                <a:lnTo>
                  <a:pt x="8517277" y="82194"/>
                </a:lnTo>
              </a:path>
            </a:pathLst>
          </a:custGeom>
          <a:noFill/>
          <a:ln w="38100">
            <a:solidFill>
              <a:srgbClr val="384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0" y="2576763"/>
            <a:ext cx="4300679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0" y="0"/>
            <a:ext cx="18288000" cy="2567306"/>
          </a:xfrm>
          <a:prstGeom prst="rect">
            <a:avLst/>
          </a:prstGeom>
          <a:solidFill>
            <a:srgbClr val="009490"/>
          </a:solidFill>
        </p:spPr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Доходы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 2021-2024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997048" y="682070"/>
            <a:ext cx="585341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>
                <a:solidFill>
                  <a:srgbClr val="384E5D"/>
                </a:solidFill>
                <a:latin typeface="Yanonne Kaffeesatz Regular"/>
              </a:rPr>
              <a:t>7</a:t>
            </a:r>
            <a:r>
              <a:rPr lang="en-US" sz="7999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5114441" y="4076700"/>
            <a:ext cx="8569602" cy="313289"/>
            <a:chOff x="5114441" y="4196986"/>
            <a:chExt cx="8569602" cy="313289"/>
          </a:xfrm>
        </p:grpSpPr>
        <p:sp>
          <p:nvSpPr>
            <p:cNvPr id="11" name="Полилиния 10"/>
            <p:cNvSpPr/>
            <p:nvPr/>
          </p:nvSpPr>
          <p:spPr>
            <a:xfrm>
              <a:off x="5114441" y="4231037"/>
              <a:ext cx="8539566" cy="232475"/>
            </a:xfrm>
            <a:custGeom>
              <a:avLst/>
              <a:gdLst>
                <a:gd name="connsiteX0" fmla="*/ 0 w 8539566"/>
                <a:gd name="connsiteY0" fmla="*/ 0 h 232475"/>
                <a:gd name="connsiteX1" fmla="*/ 2867186 w 8539566"/>
                <a:gd name="connsiteY1" fmla="*/ 201478 h 232475"/>
                <a:gd name="connsiteX2" fmla="*/ 5703376 w 8539566"/>
                <a:gd name="connsiteY2" fmla="*/ 154983 h 232475"/>
                <a:gd name="connsiteX3" fmla="*/ 8539566 w 8539566"/>
                <a:gd name="connsiteY3" fmla="*/ 232475 h 232475"/>
                <a:gd name="connsiteX4" fmla="*/ 8524067 w 8539566"/>
                <a:gd name="connsiteY4" fmla="*/ 232475 h 23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9566" h="232475">
                  <a:moveTo>
                    <a:pt x="0" y="0"/>
                  </a:moveTo>
                  <a:lnTo>
                    <a:pt x="2867186" y="201478"/>
                  </a:lnTo>
                  <a:lnTo>
                    <a:pt x="5703376" y="154983"/>
                  </a:lnTo>
                  <a:lnTo>
                    <a:pt x="8539566" y="232475"/>
                  </a:lnTo>
                  <a:lnTo>
                    <a:pt x="8524067" y="232475"/>
                  </a:lnTo>
                </a:path>
              </a:pathLst>
            </a:custGeom>
            <a:noFill/>
            <a:ln w="38100">
              <a:solidFill>
                <a:srgbClr val="009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941132" y="4392993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114441" y="4196986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732325" y="4362700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13607843" y="4432783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 flipV="1">
            <a:off x="5114441" y="5110143"/>
            <a:ext cx="8537234" cy="871557"/>
            <a:chOff x="5114441" y="5600700"/>
            <a:chExt cx="8537234" cy="871557"/>
          </a:xfrm>
        </p:grpSpPr>
        <p:sp>
          <p:nvSpPr>
            <p:cNvPr id="12" name="Полилиния 11"/>
            <p:cNvSpPr/>
            <p:nvPr/>
          </p:nvSpPr>
          <p:spPr>
            <a:xfrm>
              <a:off x="5129939" y="5639446"/>
              <a:ext cx="8508569" cy="790414"/>
            </a:xfrm>
            <a:custGeom>
              <a:avLst/>
              <a:gdLst>
                <a:gd name="connsiteX0" fmla="*/ 0 w 8508569"/>
                <a:gd name="connsiteY0" fmla="*/ 0 h 790414"/>
                <a:gd name="connsiteX1" fmla="*/ 2867186 w 8508569"/>
                <a:gd name="connsiteY1" fmla="*/ 30997 h 790414"/>
                <a:gd name="connsiteX2" fmla="*/ 5672380 w 8508569"/>
                <a:gd name="connsiteY2" fmla="*/ 61993 h 790414"/>
                <a:gd name="connsiteX3" fmla="*/ 8508569 w 8508569"/>
                <a:gd name="connsiteY3" fmla="*/ 790414 h 790414"/>
                <a:gd name="connsiteX4" fmla="*/ 8508569 w 8508569"/>
                <a:gd name="connsiteY4" fmla="*/ 790414 h 7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08569" h="790414">
                  <a:moveTo>
                    <a:pt x="0" y="0"/>
                  </a:moveTo>
                  <a:lnTo>
                    <a:pt x="2867186" y="30997"/>
                  </a:lnTo>
                  <a:lnTo>
                    <a:pt x="5672380" y="61993"/>
                  </a:lnTo>
                  <a:lnTo>
                    <a:pt x="8508569" y="790414"/>
                  </a:lnTo>
                  <a:lnTo>
                    <a:pt x="8508569" y="790414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941132" y="5639446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114441" y="5600700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0732325" y="5656653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3575475" y="6394765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28991" y="3881599"/>
            <a:ext cx="141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Доходы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76606" y="5493194"/>
            <a:ext cx="1766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Налоговые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3738" y="2820769"/>
            <a:ext cx="1244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2021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оценка</a:t>
            </a:r>
          </a:p>
          <a:p>
            <a:pPr algn="ctr"/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Bebas Neue Regular" pitchFamily="2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89126" y="2820769"/>
            <a:ext cx="1395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2022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прогноз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909019" y="2820769"/>
            <a:ext cx="1395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2024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прогноз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034474" y="2820769"/>
            <a:ext cx="1395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2023</a:t>
            </a:r>
          </a:p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прогноз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28800" y="7104789"/>
            <a:ext cx="2414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Безвозмездные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7963354" y="9203554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05400" y="9064803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0747823" y="9386704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26"/>
          <p:cNvSpPr txBox="1"/>
          <p:nvPr/>
        </p:nvSpPr>
        <p:spPr>
          <a:xfrm>
            <a:off x="4481549" y="8648700"/>
            <a:ext cx="13961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188 255,7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2" name="TextBox 26"/>
          <p:cNvSpPr txBox="1"/>
          <p:nvPr/>
        </p:nvSpPr>
        <p:spPr>
          <a:xfrm>
            <a:off x="10082672" y="8750448"/>
            <a:ext cx="13961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139 851,1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3" name="TextBox 26"/>
          <p:cNvSpPr txBox="1"/>
          <p:nvPr/>
        </p:nvSpPr>
        <p:spPr>
          <a:xfrm>
            <a:off x="12954000" y="8716588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140 066,4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5167" y="8716383"/>
            <a:ext cx="2108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ebas Neue Regular" pitchFamily="2" charset="-52"/>
              </a:rPr>
              <a:t>Неналоговые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5114441" y="7300397"/>
            <a:ext cx="8537234" cy="742438"/>
            <a:chOff x="5114441" y="7273240"/>
            <a:chExt cx="8537234" cy="742438"/>
          </a:xfrm>
        </p:grpSpPr>
        <p:sp>
          <p:nvSpPr>
            <p:cNvPr id="13" name="Полилиния 12"/>
            <p:cNvSpPr/>
            <p:nvPr/>
          </p:nvSpPr>
          <p:spPr>
            <a:xfrm flipV="1">
              <a:off x="5114441" y="7293148"/>
              <a:ext cx="8524067" cy="681925"/>
            </a:xfrm>
            <a:custGeom>
              <a:avLst/>
              <a:gdLst>
                <a:gd name="connsiteX0" fmla="*/ 0 w 8524067"/>
                <a:gd name="connsiteY0" fmla="*/ 681925 h 743918"/>
                <a:gd name="connsiteX1" fmla="*/ 2867186 w 8524067"/>
                <a:gd name="connsiteY1" fmla="*/ 743918 h 743918"/>
                <a:gd name="connsiteX2" fmla="*/ 5672379 w 8524067"/>
                <a:gd name="connsiteY2" fmla="*/ 697423 h 743918"/>
                <a:gd name="connsiteX3" fmla="*/ 8524067 w 8524067"/>
                <a:gd name="connsiteY3" fmla="*/ 0 h 743918"/>
                <a:gd name="connsiteX4" fmla="*/ 8524067 w 8524067"/>
                <a:gd name="connsiteY4" fmla="*/ 0 h 743918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97423"/>
                <a:gd name="connsiteX1" fmla="*/ 2850858 w 8524067"/>
                <a:gd name="connsiteY1" fmla="*/ 645946 h 697423"/>
                <a:gd name="connsiteX2" fmla="*/ 5672379 w 8524067"/>
                <a:gd name="connsiteY2" fmla="*/ 697423 h 697423"/>
                <a:gd name="connsiteX3" fmla="*/ 8524067 w 8524067"/>
                <a:gd name="connsiteY3" fmla="*/ 0 h 697423"/>
                <a:gd name="connsiteX4" fmla="*/ 8524067 w 8524067"/>
                <a:gd name="connsiteY4" fmla="*/ 0 h 697423"/>
                <a:gd name="connsiteX0" fmla="*/ 0 w 8524067"/>
                <a:gd name="connsiteY0" fmla="*/ 681925 h 681925"/>
                <a:gd name="connsiteX1" fmla="*/ 2850858 w 8524067"/>
                <a:gd name="connsiteY1" fmla="*/ 645946 h 681925"/>
                <a:gd name="connsiteX2" fmla="*/ 5672379 w 8524067"/>
                <a:gd name="connsiteY2" fmla="*/ 566794 h 681925"/>
                <a:gd name="connsiteX3" fmla="*/ 8524067 w 8524067"/>
                <a:gd name="connsiteY3" fmla="*/ 0 h 681925"/>
                <a:gd name="connsiteX4" fmla="*/ 8524067 w 8524067"/>
                <a:gd name="connsiteY4" fmla="*/ 0 h 681925"/>
                <a:gd name="connsiteX0" fmla="*/ 0 w 8524067"/>
                <a:gd name="connsiteY0" fmla="*/ 681925 h 681925"/>
                <a:gd name="connsiteX1" fmla="*/ 2850858 w 8524067"/>
                <a:gd name="connsiteY1" fmla="*/ 645946 h 681925"/>
                <a:gd name="connsiteX2" fmla="*/ 5672379 w 8524067"/>
                <a:gd name="connsiteY2" fmla="*/ 566794 h 681925"/>
                <a:gd name="connsiteX3" fmla="*/ 8524067 w 8524067"/>
                <a:gd name="connsiteY3" fmla="*/ 0 h 681925"/>
                <a:gd name="connsiteX4" fmla="*/ 8524067 w 8524067"/>
                <a:gd name="connsiteY4" fmla="*/ 0 h 68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4067" h="681925">
                  <a:moveTo>
                    <a:pt x="0" y="681925"/>
                  </a:moveTo>
                  <a:cubicBezTo>
                    <a:pt x="950286" y="669932"/>
                    <a:pt x="2847629" y="608954"/>
                    <a:pt x="2850858" y="645946"/>
                  </a:cubicBezTo>
                  <a:cubicBezTo>
                    <a:pt x="2860637" y="630448"/>
                    <a:pt x="5646272" y="533306"/>
                    <a:pt x="5672379" y="566794"/>
                  </a:cubicBezTo>
                  <a:lnTo>
                    <a:pt x="8524067" y="0"/>
                  </a:lnTo>
                  <a:lnTo>
                    <a:pt x="8524067" y="0"/>
                  </a:lnTo>
                </a:path>
              </a:pathLst>
            </a:cu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flipV="1">
              <a:off x="7941132" y="7289255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flipV="1">
              <a:off x="5114441" y="7273240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flipV="1">
              <a:off x="10732325" y="7366747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 flipV="1">
              <a:off x="13575475" y="7938186"/>
              <a:ext cx="76200" cy="7749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TextBox 26"/>
          <p:cNvSpPr txBox="1"/>
          <p:nvPr/>
        </p:nvSpPr>
        <p:spPr>
          <a:xfrm>
            <a:off x="4303678" y="7488721"/>
            <a:ext cx="177335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2 574 118,4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6" name="TextBox 26"/>
          <p:cNvSpPr txBox="1"/>
          <p:nvPr/>
        </p:nvSpPr>
        <p:spPr>
          <a:xfrm>
            <a:off x="7136475" y="7481683"/>
            <a:ext cx="174283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2 556 327,6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7" name="TextBox 26"/>
          <p:cNvSpPr txBox="1"/>
          <p:nvPr/>
        </p:nvSpPr>
        <p:spPr>
          <a:xfrm>
            <a:off x="9942183" y="7561822"/>
            <a:ext cx="177104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2 530 732,7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8" name="TextBox 26"/>
          <p:cNvSpPr txBox="1"/>
          <p:nvPr/>
        </p:nvSpPr>
        <p:spPr>
          <a:xfrm>
            <a:off x="12725400" y="8039100"/>
            <a:ext cx="170839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2 113 378,2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59" name="TextBox 26"/>
          <p:cNvSpPr txBox="1"/>
          <p:nvPr/>
        </p:nvSpPr>
        <p:spPr>
          <a:xfrm>
            <a:off x="4388537" y="6031943"/>
            <a:ext cx="177335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799 064,0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0" name="TextBox 26"/>
          <p:cNvSpPr txBox="1"/>
          <p:nvPr/>
        </p:nvSpPr>
        <p:spPr>
          <a:xfrm>
            <a:off x="7076956" y="6024905"/>
            <a:ext cx="1742833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75 484,5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1" name="TextBox 26"/>
          <p:cNvSpPr txBox="1"/>
          <p:nvPr/>
        </p:nvSpPr>
        <p:spPr>
          <a:xfrm>
            <a:off x="9887560" y="6008792"/>
            <a:ext cx="1771040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798 915,9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2" name="TextBox 26"/>
          <p:cNvSpPr txBox="1"/>
          <p:nvPr/>
        </p:nvSpPr>
        <p:spPr>
          <a:xfrm>
            <a:off x="12752761" y="5283651"/>
            <a:ext cx="17252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1 197 670,4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3" name="TextBox 26"/>
          <p:cNvSpPr txBox="1"/>
          <p:nvPr/>
        </p:nvSpPr>
        <p:spPr>
          <a:xfrm>
            <a:off x="4471203" y="4229100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3 561 438,1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4" name="TextBox 26"/>
          <p:cNvSpPr txBox="1"/>
          <p:nvPr/>
        </p:nvSpPr>
        <p:spPr>
          <a:xfrm>
            <a:off x="7281133" y="4362989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3 455 159,9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5" name="TextBox 26"/>
          <p:cNvSpPr txBox="1"/>
          <p:nvPr/>
        </p:nvSpPr>
        <p:spPr>
          <a:xfrm>
            <a:off x="10072326" y="4305300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3 469 499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6" name="TextBox 26"/>
          <p:cNvSpPr txBox="1"/>
          <p:nvPr/>
        </p:nvSpPr>
        <p:spPr>
          <a:xfrm>
            <a:off x="12915476" y="4400693"/>
            <a:ext cx="1396197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3 451 115,0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13619628" y="9146892"/>
            <a:ext cx="76200" cy="77492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5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22860" y="0"/>
            <a:ext cx="18288000" cy="2578894"/>
            <a:chOff x="22860" y="0"/>
            <a:chExt cx="18288000" cy="2578894"/>
          </a:xfrm>
        </p:grpSpPr>
        <p:sp>
          <p:nvSpPr>
            <p:cNvPr id="2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Налоговые и неналоговые доходы бюджета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Кировского муниципального района ЛО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16400" y="673768"/>
            <a:ext cx="61718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8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53655604"/>
              </p:ext>
            </p:extLst>
          </p:nvPr>
        </p:nvGraphicFramePr>
        <p:xfrm>
          <a:off x="304800" y="4000498"/>
          <a:ext cx="6597316" cy="539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16554049"/>
              </p:ext>
            </p:extLst>
          </p:nvPr>
        </p:nvGraphicFramePr>
        <p:xfrm>
          <a:off x="11277600" y="4000498"/>
          <a:ext cx="6597316" cy="539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6"/>
          <p:cNvSpPr txBox="1"/>
          <p:nvPr/>
        </p:nvSpPr>
        <p:spPr>
          <a:xfrm>
            <a:off x="2971801" y="4135582"/>
            <a:ext cx="270164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5400" dirty="0">
                <a:solidFill>
                  <a:srgbClr val="000000"/>
                </a:solidFill>
                <a:latin typeface="Yanonne Kaffeesatz Regular"/>
              </a:rPr>
              <a:t>4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5334000" y="5981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1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3" name="TextBox 16"/>
          <p:cNvSpPr txBox="1"/>
          <p:nvPr/>
        </p:nvSpPr>
        <p:spPr>
          <a:xfrm>
            <a:off x="2133600" y="7124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2037692" y="4675371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3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14249400" y="4012847"/>
            <a:ext cx="326858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en-US" sz="5400" dirty="0">
                <a:solidFill>
                  <a:srgbClr val="000000"/>
                </a:solidFill>
                <a:latin typeface="Yanonne Kaffeesatz Regular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549665" y="5981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1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53356" y="7124700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13442166" y="4529431"/>
            <a:ext cx="377621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3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785179" y="4000500"/>
            <a:ext cx="2599689" cy="1033168"/>
            <a:chOff x="6785179" y="4000500"/>
            <a:chExt cx="2599689" cy="1033168"/>
          </a:xfrm>
        </p:grpSpPr>
        <p:sp>
          <p:nvSpPr>
            <p:cNvPr id="20" name="TextBox 16"/>
            <p:cNvSpPr txBox="1"/>
            <p:nvPr/>
          </p:nvSpPr>
          <p:spPr>
            <a:xfrm>
              <a:off x="6785179" y="4000500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ru-RU" sz="5400" dirty="0">
                  <a:solidFill>
                    <a:srgbClr val="000000"/>
                  </a:solidFill>
                  <a:latin typeface="Yanonne Kaffeesatz Regular"/>
                </a:rPr>
                <a:t>1</a:t>
              </a:r>
              <a:endParaRPr lang="en-US" sz="5400" dirty="0">
                <a:solidFill>
                  <a:srgbClr val="000000"/>
                </a:solidFill>
                <a:latin typeface="Yanonne Kaffeesatz Regular"/>
              </a:endParaRPr>
            </a:p>
          </p:txBody>
        </p:sp>
        <p:sp>
          <p:nvSpPr>
            <p:cNvPr id="23" name="TextBox 8"/>
            <p:cNvSpPr txBox="1"/>
            <p:nvPr/>
          </p:nvSpPr>
          <p:spPr>
            <a:xfrm>
              <a:off x="7162799" y="4358768"/>
              <a:ext cx="2222069" cy="4360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НДФЛ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785179" y="5236954"/>
            <a:ext cx="3955642" cy="1033168"/>
            <a:chOff x="6785179" y="5472210"/>
            <a:chExt cx="3955642" cy="1033168"/>
          </a:xfrm>
        </p:grpSpPr>
        <p:sp>
          <p:nvSpPr>
            <p:cNvPr id="21" name="TextBox 16"/>
            <p:cNvSpPr txBox="1"/>
            <p:nvPr/>
          </p:nvSpPr>
          <p:spPr>
            <a:xfrm>
              <a:off x="6785179" y="5472210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ru-RU" sz="5400" dirty="0">
                  <a:solidFill>
                    <a:srgbClr val="000000"/>
                  </a:solidFill>
                  <a:latin typeface="Yanonne Kaffeesatz Regular"/>
                </a:rPr>
                <a:t>2</a:t>
              </a:r>
              <a:endParaRPr lang="en-US" sz="5400" dirty="0">
                <a:solidFill>
                  <a:srgbClr val="000000"/>
                </a:solidFill>
                <a:latin typeface="Yanonne Kaffeesatz Regular"/>
              </a:endParaRPr>
            </a:p>
          </p:txBody>
        </p:sp>
        <p:sp>
          <p:nvSpPr>
            <p:cNvPr id="24" name="TextBox 8"/>
            <p:cNvSpPr txBox="1"/>
            <p:nvPr/>
          </p:nvSpPr>
          <p:spPr>
            <a:xfrm>
              <a:off x="7162800" y="5624015"/>
              <a:ext cx="3578021" cy="8720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Налоги на совокупный доход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785179" y="6473408"/>
            <a:ext cx="4231737" cy="1323780"/>
            <a:chOff x="6785179" y="6715320"/>
            <a:chExt cx="4231737" cy="1323780"/>
          </a:xfrm>
        </p:grpSpPr>
        <p:sp>
          <p:nvSpPr>
            <p:cNvPr id="22" name="TextBox 16"/>
            <p:cNvSpPr txBox="1"/>
            <p:nvPr/>
          </p:nvSpPr>
          <p:spPr>
            <a:xfrm>
              <a:off x="6785179" y="6715320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ru-RU" sz="5400" dirty="0">
                  <a:solidFill>
                    <a:srgbClr val="000000"/>
                  </a:solidFill>
                  <a:latin typeface="Yanonne Kaffeesatz Regular"/>
                </a:rPr>
                <a:t>3</a:t>
              </a:r>
              <a:endParaRPr lang="en-US" sz="5400" dirty="0">
                <a:solidFill>
                  <a:srgbClr val="000000"/>
                </a:solidFill>
                <a:latin typeface="Yanonne Kaffeesatz Regular"/>
              </a:endParaRPr>
            </a:p>
          </p:txBody>
        </p:sp>
        <p:sp>
          <p:nvSpPr>
            <p:cNvPr id="25" name="TextBox 8"/>
            <p:cNvSpPr txBox="1"/>
            <p:nvPr/>
          </p:nvSpPr>
          <p:spPr>
            <a:xfrm>
              <a:off x="7162799" y="6731050"/>
              <a:ext cx="3854117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Доход от продажи материальных и нематериальных активов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785179" y="8000474"/>
            <a:ext cx="5864021" cy="1427141"/>
            <a:chOff x="6785179" y="8000474"/>
            <a:chExt cx="5864021" cy="1427141"/>
          </a:xfrm>
        </p:grpSpPr>
        <p:sp>
          <p:nvSpPr>
            <p:cNvPr id="19" name="TextBox 16"/>
            <p:cNvSpPr txBox="1"/>
            <p:nvPr/>
          </p:nvSpPr>
          <p:spPr>
            <a:xfrm>
              <a:off x="6785179" y="8000474"/>
              <a:ext cx="377621" cy="10331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959"/>
                </a:lnSpc>
              </a:pPr>
              <a:r>
                <a:rPr lang="en-US" sz="5400" dirty="0">
                  <a:solidFill>
                    <a:srgbClr val="000000"/>
                  </a:solidFill>
                  <a:latin typeface="Yanonne Kaffeesatz Regular"/>
                </a:rPr>
                <a:t>4</a:t>
              </a:r>
            </a:p>
          </p:txBody>
        </p:sp>
        <p:sp>
          <p:nvSpPr>
            <p:cNvPr id="26" name="TextBox 8"/>
            <p:cNvSpPr txBox="1"/>
            <p:nvPr/>
          </p:nvSpPr>
          <p:spPr>
            <a:xfrm>
              <a:off x="7162799" y="8119565"/>
              <a:ext cx="5486401" cy="1308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360"/>
                </a:lnSpc>
                <a:spcBef>
                  <a:spcPct val="0"/>
                </a:spcBef>
              </a:pPr>
              <a:r>
                <a:rPr lang="ru-RU" sz="2400" u="none" dirty="0">
                  <a:solidFill>
                    <a:srgbClr val="000000"/>
                  </a:solidFill>
                  <a:latin typeface="Open Sans Light"/>
                </a:rPr>
                <a:t>Доход от использования имущества, находящегося в государственной и муниципальной собственности</a:t>
              </a:r>
              <a:endParaRPr lang="en-US" sz="2400" u="none" dirty="0">
                <a:solidFill>
                  <a:srgbClr val="000000"/>
                </a:solidFill>
                <a:latin typeface="Open Sans Light"/>
              </a:endParaRPr>
            </a:p>
          </p:txBody>
        </p:sp>
      </p:grpSp>
      <p:sp>
        <p:nvSpPr>
          <p:cNvPr id="31" name="TextBox 8"/>
          <p:cNvSpPr txBox="1"/>
          <p:nvPr/>
        </p:nvSpPr>
        <p:spPr>
          <a:xfrm>
            <a:off x="15920869" y="5753538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371 128,6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3819787" y="8313829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Open Sans Light"/>
              </a:rPr>
              <a:t>368 164,5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11478893" y="4529431"/>
            <a:ext cx="222206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Open Sans Light"/>
              </a:rPr>
              <a:t>78 225,0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13351212" y="3767710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Open Sans Light"/>
              </a:rPr>
              <a:t>35 665,0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2511221" y="8301596"/>
            <a:ext cx="222206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367 245,0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370882" y="4508442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82 679,2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2207219" y="3769100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80 936,8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4715714" y="5791857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413 930,0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9" name="TextBox 16"/>
          <p:cNvSpPr txBox="1"/>
          <p:nvPr/>
        </p:nvSpPr>
        <p:spPr>
          <a:xfrm>
            <a:off x="3154948" y="2708329"/>
            <a:ext cx="246192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2021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14020800" y="2641391"/>
            <a:ext cx="2461927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000000"/>
                </a:solidFill>
                <a:latin typeface="Yanonne Kaffeesatz Regular"/>
              </a:rPr>
              <a:t>2022</a:t>
            </a:r>
            <a:endParaRPr lang="en-US" sz="5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42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2354726" cy="2295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FFEDD9"/>
                </a:solidFill>
                <a:latin typeface="HK Grotesk Bold"/>
              </a:rPr>
              <a:t>Расходы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бюджета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ru-RU" sz="5000" u="none" dirty="0">
                <a:solidFill>
                  <a:srgbClr val="FFEDD9"/>
                </a:solidFill>
                <a:latin typeface="HK Grotesk Bold"/>
              </a:rPr>
              <a:t> ЛО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endParaRPr lang="en-US" sz="5000" u="none" dirty="0">
              <a:solidFill>
                <a:srgbClr val="FFEDD9"/>
              </a:solidFill>
              <a:latin typeface="HK Grotesk Bold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145" y="2578894"/>
            <a:ext cx="2566253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-132159" y="0"/>
            <a:ext cx="18552319" cy="2578894"/>
          </a:xfrm>
          <a:prstGeom prst="rect">
            <a:avLst/>
          </a:prstGeom>
          <a:solidFill>
            <a:srgbClr val="009490"/>
          </a:solidFill>
        </p:spPr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Основные подходы к формированию расходов Кировского муниципального раона ЛО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>
                <a:solidFill>
                  <a:srgbClr val="384E5D"/>
                </a:solidFill>
                <a:latin typeface="Yanonne Kaffeesatz Regular"/>
              </a:rPr>
              <a:t>10</a:t>
            </a:r>
            <a:r>
              <a:rPr lang="en-US" sz="7999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7" name="AutoShape 7"/>
          <p:cNvSpPr/>
          <p:nvPr/>
        </p:nvSpPr>
        <p:spPr>
          <a:xfrm rot="5400000">
            <a:off x="13652" y="5834216"/>
            <a:ext cx="5105203" cy="0"/>
          </a:xfrm>
          <a:prstGeom prst="line">
            <a:avLst/>
          </a:prstGeom>
          <a:ln w="47625" cap="rnd">
            <a:solidFill>
              <a:srgbClr val="384E5D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TextBox 8"/>
          <p:cNvSpPr txBox="1"/>
          <p:nvPr/>
        </p:nvSpPr>
        <p:spPr>
          <a:xfrm>
            <a:off x="3111931" y="3293521"/>
            <a:ext cx="13572683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Расходы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реализацию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Указа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Open Sans Light"/>
              </a:rPr>
              <a:t>президента</a:t>
            </a:r>
            <a:r>
              <a:rPr lang="en-US" sz="2400" u="none" dirty="0">
                <a:solidFill>
                  <a:srgbClr val="000000"/>
                </a:solidFill>
                <a:latin typeface="Open Sans Light"/>
              </a:rPr>
              <a:t> РФ № 204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27806" y="4596476"/>
            <a:ext cx="13572683" cy="1234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Индексация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с 01.09.2022</a:t>
            </a:r>
          </a:p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Open Sans Light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должностных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окладов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работников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муниципальных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учреждений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4%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Light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ежемесячного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денежного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вознаграждения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муниципальных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служащих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на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4%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096056" y="6737630"/>
            <a:ext cx="13572683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Дорожный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фонд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пределах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"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связанных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"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прогнозируемых</a:t>
            </a:r>
            <a:r>
              <a:rPr lang="en-US" sz="24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Light"/>
              </a:rPr>
              <a:t>доходов</a:t>
            </a:r>
            <a:endParaRPr lang="en-US" sz="24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080181" y="8040585"/>
            <a:ext cx="13572683" cy="396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Соблюдение уровня оплаты труда работников в соответствии с указами президента РФ №597</a:t>
            </a:r>
          </a:p>
        </p:txBody>
      </p:sp>
      <p:sp>
        <p:nvSpPr>
          <p:cNvPr id="12" name="TextBox 16"/>
          <p:cNvSpPr txBox="1"/>
          <p:nvPr/>
        </p:nvSpPr>
        <p:spPr>
          <a:xfrm rot="16200000">
            <a:off x="-174845" y="5506281"/>
            <a:ext cx="2461927" cy="1033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5400" dirty="0">
                <a:solidFill>
                  <a:srgbClr val="384E5D"/>
                </a:solidFill>
                <a:latin typeface="Yanonne Kaffeesatz Regular"/>
              </a:rPr>
              <a:t>Подходы</a:t>
            </a:r>
            <a:endParaRPr lang="en-US" sz="54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60666" y="6878381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47381" y="4681198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684421" y="2908485"/>
            <a:ext cx="86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76430" y="4407181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575" y="6610407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585" y="8004173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842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Структура расходов в бюджете Кировского муниципального района  ЛО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>
                <a:solidFill>
                  <a:srgbClr val="384E5D"/>
                </a:solidFill>
                <a:latin typeface="Yanonne Kaffeesatz Regular"/>
              </a:rPr>
              <a:t>11</a:t>
            </a:r>
            <a:r>
              <a:rPr lang="en-US" sz="7999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54513371"/>
              </p:ext>
            </p:extLst>
          </p:nvPr>
        </p:nvGraphicFramePr>
        <p:xfrm>
          <a:off x="904904" y="3855995"/>
          <a:ext cx="7010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8"/>
          <p:cNvSpPr txBox="1"/>
          <p:nvPr/>
        </p:nvSpPr>
        <p:spPr>
          <a:xfrm>
            <a:off x="3721531" y="6324092"/>
            <a:ext cx="2222069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3 506 663,7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32975676"/>
              </p:ext>
            </p:extLst>
          </p:nvPr>
        </p:nvGraphicFramePr>
        <p:xfrm>
          <a:off x="9849148" y="3695700"/>
          <a:ext cx="7851764" cy="5502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6"/>
          <p:cNvSpPr txBox="1"/>
          <p:nvPr/>
        </p:nvSpPr>
        <p:spPr>
          <a:xfrm>
            <a:off x="13508330" y="3404181"/>
            <a:ext cx="533400" cy="977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1,8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13116910" y="3344924"/>
            <a:ext cx="51237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2,7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12725489" y="3619500"/>
            <a:ext cx="512379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3,8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12291983" y="4095752"/>
            <a:ext cx="512379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5,6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11655973" y="4572004"/>
            <a:ext cx="569142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5,6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11562829" y="5514907"/>
            <a:ext cx="569142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9,1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15392400" y="5514907"/>
            <a:ext cx="569142" cy="952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2800" dirty="0">
                <a:solidFill>
                  <a:srgbClr val="000000"/>
                </a:solidFill>
                <a:latin typeface="Yanonne Kaffeesatz Regular"/>
              </a:rPr>
              <a:t>71,4</a:t>
            </a:r>
            <a:endParaRPr lang="en-US" sz="28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13411200" y="5676900"/>
            <a:ext cx="1066799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959"/>
              </a:lnSpc>
            </a:pPr>
            <a:r>
              <a:rPr lang="ru-RU" sz="4400" dirty="0">
                <a:solidFill>
                  <a:srgbClr val="000000"/>
                </a:solidFill>
                <a:latin typeface="Yanonne Kaffeesatz Regular"/>
              </a:rPr>
              <a:t>100</a:t>
            </a:r>
            <a:endParaRPr lang="en-US" sz="4400" dirty="0">
              <a:solidFill>
                <a:srgbClr val="000000"/>
              </a:solidFill>
              <a:latin typeface="Yanonne Kaffeesatz Regular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10444046" y="3231921"/>
            <a:ext cx="299299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Национальная </a:t>
            </a:r>
            <a:r>
              <a:rPr lang="ru-RU" dirty="0">
                <a:solidFill>
                  <a:srgbClr val="000000"/>
                </a:solidFill>
                <a:latin typeface="Open Sans Light"/>
              </a:rPr>
              <a:t>экономика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9569449" y="3716255"/>
            <a:ext cx="354746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Физическая культура и спорт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11281415" y="4159926"/>
            <a:ext cx="71232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МБТ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900903" y="4949516"/>
            <a:ext cx="2611503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dirty="0">
                <a:solidFill>
                  <a:srgbClr val="000000"/>
                </a:solidFill>
                <a:latin typeface="Open Sans Light"/>
              </a:rPr>
              <a:t>Социальная политика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8584510" y="6006043"/>
            <a:ext cx="3547461" cy="82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dirty="0">
                <a:solidFill>
                  <a:srgbClr val="000000"/>
                </a:solidFill>
                <a:latin typeface="Open Sans Light"/>
              </a:rPr>
              <a:t>Общегосударственные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dirty="0">
                <a:solidFill>
                  <a:srgbClr val="000000"/>
                </a:solidFill>
                <a:latin typeface="Open Sans Light"/>
              </a:rPr>
              <a:t>вопросы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16570269" y="6080768"/>
            <a:ext cx="2939563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Образование</a:t>
            </a: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16072611" y="3315446"/>
            <a:ext cx="2992996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Удельный вес (%)</a:t>
            </a:r>
            <a:endParaRPr lang="en-US" sz="20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7046171" y="7737039"/>
            <a:ext cx="354746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Программная часть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b="1" dirty="0">
                <a:solidFill>
                  <a:srgbClr val="000000"/>
                </a:solidFill>
                <a:latin typeface="Open Sans Light"/>
              </a:rPr>
              <a:t>3 152 087,0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89,89%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2430071" y="2832828"/>
            <a:ext cx="3547461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Open Sans Light"/>
              </a:rPr>
              <a:t>Неп</a:t>
            </a:r>
            <a:r>
              <a:rPr lang="ru-RU" sz="2000" u="none" dirty="0">
                <a:solidFill>
                  <a:srgbClr val="000000"/>
                </a:solidFill>
                <a:latin typeface="Open Sans Light"/>
              </a:rPr>
              <a:t>рограммная часть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b="1" dirty="0">
                <a:solidFill>
                  <a:srgbClr val="000000"/>
                </a:solidFill>
                <a:latin typeface="Open Sans Light"/>
              </a:rPr>
              <a:t>354  546,7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u="none" dirty="0">
                <a:solidFill>
                  <a:srgbClr val="000000"/>
                </a:solidFill>
                <a:latin typeface="Open Sans Light"/>
              </a:rPr>
              <a:t>10,11%</a:t>
            </a:r>
            <a:endParaRPr lang="en-US" sz="2400" b="1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13671374" y="3159578"/>
            <a:ext cx="2992996" cy="82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u="none" dirty="0">
                <a:solidFill>
                  <a:srgbClr val="000000"/>
                </a:solidFill>
                <a:latin typeface="Open Sans Light"/>
              </a:rPr>
              <a:t>Прочее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5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455727" y="4864748"/>
            <a:ext cx="8832273" cy="5406754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4869240"/>
            <a:ext cx="8773451" cy="5417760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2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2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26" name="Прямоугольник 25"/>
          <p:cNvSpPr/>
          <p:nvPr/>
        </p:nvSpPr>
        <p:spPr>
          <a:xfrm>
            <a:off x="0" y="2552700"/>
            <a:ext cx="18288000" cy="1084659"/>
          </a:xfrm>
          <a:prstGeom prst="rect">
            <a:avLst/>
          </a:prstGeom>
          <a:solidFill>
            <a:srgbClr val="3EA4A9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Структура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муниципальной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программы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с 2022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года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endParaRPr lang="ru-RU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90964" y="682070"/>
            <a:ext cx="1009948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91816" y="2552700"/>
            <a:ext cx="68611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 с ППРФ от  26.0.2021 № 786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ППЛО от 07.03.2013 №66 (с учётом изменений)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приказом МФ РФ от 08.06.2020 №85Н (с учётом изменений)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9262" y="3594437"/>
            <a:ext cx="134341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муниципальных программ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69240"/>
            <a:ext cx="877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2021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601200" y="49221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2022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832039"/>
            <a:ext cx="8773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539350" y="6778705"/>
            <a:ext cx="5485099" cy="400110"/>
            <a:chOff x="822800" y="7124700"/>
            <a:chExt cx="5485099" cy="40011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822800" y="7124700"/>
              <a:ext cx="1953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Подпрограмма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354351" y="7124700"/>
              <a:ext cx="195354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Подпрограмма</a:t>
              </a: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11887200" y="5838327"/>
            <a:ext cx="388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Муниципальная программа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>
            <a:off x="2516124" y="6293704"/>
            <a:ext cx="1870601" cy="48500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347972" y="6292714"/>
            <a:ext cx="1870601" cy="485001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1045217" y="7181589"/>
            <a:ext cx="2720618" cy="2076711"/>
            <a:chOff x="1045217" y="7181589"/>
            <a:chExt cx="2720618" cy="207671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45217" y="7581699"/>
              <a:ext cx="2720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Основное мероприятие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218213" y="8611969"/>
              <a:ext cx="23978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2121894" y="7181589"/>
              <a:ext cx="642475" cy="501134"/>
              <a:chOff x="2405525" y="7951031"/>
              <a:chExt cx="642475" cy="501134"/>
            </a:xfrm>
          </p:grpSpPr>
          <p:cxnSp>
            <p:nvCxnSpPr>
              <p:cNvPr id="38" name="Прямая со стрелкой 37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41"/>
            <p:cNvGrpSpPr/>
            <p:nvPr/>
          </p:nvGrpSpPr>
          <p:grpSpPr>
            <a:xfrm>
              <a:off x="2121894" y="8100574"/>
              <a:ext cx="642475" cy="501134"/>
              <a:chOff x="2405525" y="7951031"/>
              <a:chExt cx="642475" cy="501134"/>
            </a:xfrm>
          </p:grpSpPr>
          <p:cxnSp>
            <p:nvCxnSpPr>
              <p:cNvPr id="43" name="Прямая со стрелкой 42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Группа 46"/>
          <p:cNvGrpSpPr/>
          <p:nvPr/>
        </p:nvGrpSpPr>
        <p:grpSpPr>
          <a:xfrm>
            <a:off x="4687366" y="7178815"/>
            <a:ext cx="2720618" cy="2076711"/>
            <a:chOff x="1045217" y="7181589"/>
            <a:chExt cx="2720618" cy="2076711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1045217" y="7581699"/>
              <a:ext cx="2720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Основное мероприятие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1218213" y="8611969"/>
              <a:ext cx="239782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2121894" y="7181589"/>
              <a:ext cx="642475" cy="501134"/>
              <a:chOff x="2405525" y="7951031"/>
              <a:chExt cx="642475" cy="501134"/>
            </a:xfrm>
          </p:grpSpPr>
          <p:cxnSp>
            <p:nvCxnSpPr>
              <p:cNvPr id="55" name="Прямая со стрелкой 54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 стрелкой 55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 стрелкой 56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Группа 50"/>
            <p:cNvGrpSpPr/>
            <p:nvPr/>
          </p:nvGrpSpPr>
          <p:grpSpPr>
            <a:xfrm>
              <a:off x="2121894" y="8100574"/>
              <a:ext cx="642475" cy="501134"/>
              <a:chOff x="2405525" y="7951031"/>
              <a:chExt cx="642475" cy="501134"/>
            </a:xfrm>
          </p:grpSpPr>
          <p:cxnSp>
            <p:nvCxnSpPr>
              <p:cNvPr id="52" name="Прямая со стрелкой 51"/>
              <p:cNvCxnSpPr/>
              <p:nvPr/>
            </p:nvCxnSpPr>
            <p:spPr>
              <a:xfrm>
                <a:off x="2405525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 стрелкой 52"/>
              <p:cNvCxnSpPr/>
              <p:nvPr/>
            </p:nvCxnSpPr>
            <p:spPr>
              <a:xfrm>
                <a:off x="2726763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 стрелкой 53"/>
              <p:cNvCxnSpPr/>
              <p:nvPr/>
            </p:nvCxnSpPr>
            <p:spPr>
              <a:xfrm>
                <a:off x="3048000" y="7951031"/>
                <a:ext cx="0" cy="501134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Соединительная линия уступом 60"/>
          <p:cNvCxnSpPr/>
          <p:nvPr/>
        </p:nvCxnSpPr>
        <p:spPr>
          <a:xfrm rot="16200000" flipH="1">
            <a:off x="11960703" y="6344838"/>
            <a:ext cx="746947" cy="477650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/>
          <p:cNvGrpSpPr/>
          <p:nvPr/>
        </p:nvGrpSpPr>
        <p:grpSpPr>
          <a:xfrm>
            <a:off x="12573000" y="6757081"/>
            <a:ext cx="3384353" cy="1840281"/>
            <a:chOff x="12573000" y="6757081"/>
            <a:chExt cx="3384353" cy="184028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2573000" y="6757081"/>
              <a:ext cx="2525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Проектная часть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3411200" y="7310553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3432302" y="7951031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cxnSp>
          <p:nvCxnSpPr>
            <p:cNvPr id="72" name="Соединительная линия уступом 71"/>
            <p:cNvCxnSpPr/>
            <p:nvPr/>
          </p:nvCxnSpPr>
          <p:spPr>
            <a:xfrm>
              <a:off x="12573000" y="7198737"/>
              <a:ext cx="838200" cy="432776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Соединительная линия уступом 77"/>
            <p:cNvCxnSpPr/>
            <p:nvPr/>
          </p:nvCxnSpPr>
          <p:spPr>
            <a:xfrm>
              <a:off x="12573000" y="7631513"/>
              <a:ext cx="838200" cy="517549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12573000" y="8473885"/>
            <a:ext cx="3384353" cy="1840281"/>
            <a:chOff x="12573000" y="6757081"/>
            <a:chExt cx="3384353" cy="1840281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12573000" y="6757081"/>
              <a:ext cx="25250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Проектная часть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3411200" y="7324186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3432302" y="7951031"/>
              <a:ext cx="252505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Направление расходов</a:t>
              </a:r>
            </a:p>
          </p:txBody>
        </p:sp>
        <p:cxnSp>
          <p:nvCxnSpPr>
            <p:cNvPr id="91" name="Соединительная линия уступом 90"/>
            <p:cNvCxnSpPr/>
            <p:nvPr/>
          </p:nvCxnSpPr>
          <p:spPr>
            <a:xfrm>
              <a:off x="12573000" y="7198737"/>
              <a:ext cx="838200" cy="432776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Соединительная линия уступом 91"/>
            <p:cNvCxnSpPr/>
            <p:nvPr/>
          </p:nvCxnSpPr>
          <p:spPr>
            <a:xfrm>
              <a:off x="12573000" y="7631513"/>
              <a:ext cx="838200" cy="517549"/>
            </a:xfrm>
            <a:prstGeom prst="bentConnector3">
              <a:avLst>
                <a:gd name="adj1" fmla="val 1097"/>
              </a:avLst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Соединительная линия уступом 92"/>
          <p:cNvCxnSpPr/>
          <p:nvPr/>
        </p:nvCxnSpPr>
        <p:spPr>
          <a:xfrm rot="16200000" flipH="1">
            <a:off x="11453592" y="7570030"/>
            <a:ext cx="1740724" cy="467096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Стрелка вправо 94"/>
          <p:cNvSpPr/>
          <p:nvPr/>
        </p:nvSpPr>
        <p:spPr>
          <a:xfrm>
            <a:off x="0" y="4504403"/>
            <a:ext cx="2121894" cy="1371489"/>
          </a:xfrm>
          <a:prstGeom prst="rightArrow">
            <a:avLst/>
          </a:prstGeom>
          <a:solidFill>
            <a:srgbClr val="3EA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Было </a:t>
            </a:r>
          </a:p>
        </p:txBody>
      </p:sp>
      <p:sp>
        <p:nvSpPr>
          <p:cNvPr id="96" name="Стрелка вправо 95"/>
          <p:cNvSpPr/>
          <p:nvPr/>
        </p:nvSpPr>
        <p:spPr>
          <a:xfrm>
            <a:off x="9448879" y="4450607"/>
            <a:ext cx="2121894" cy="1371489"/>
          </a:xfrm>
          <a:prstGeom prst="rightArrow">
            <a:avLst/>
          </a:prstGeom>
          <a:solidFill>
            <a:srgbClr val="3EA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Стало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2578894"/>
            <a:ext cx="6164605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Муниципальная программа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26362417"/>
              </p:ext>
            </p:extLst>
          </p:nvPr>
        </p:nvGraphicFramePr>
        <p:xfrm>
          <a:off x="7086600" y="3628063"/>
          <a:ext cx="7010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8"/>
          <p:cNvSpPr txBox="1"/>
          <p:nvPr/>
        </p:nvSpPr>
        <p:spPr>
          <a:xfrm>
            <a:off x="9339943" y="6168034"/>
            <a:ext cx="251459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360"/>
              </a:lnSpc>
              <a:spcBef>
                <a:spcPct val="0"/>
              </a:spcBef>
              <a:defRPr sz="2400" b="1">
                <a:solidFill>
                  <a:srgbClr val="000000"/>
                </a:solidFill>
                <a:latin typeface="Open Sans Light"/>
              </a:defRPr>
            </a:lvl1pPr>
          </a:lstStyle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3 152 087,0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7846448" y="8598854"/>
            <a:ext cx="29718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96,6 </a:t>
            </a:r>
            <a:r>
              <a:rPr lang="ru-RU" sz="2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Процессная часть</a:t>
            </a: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12792865" y="3301197"/>
            <a:ext cx="2599535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ru-RU" sz="2400" b="1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часть</a:t>
            </a:r>
            <a:endParaRPr lang="en-US" sz="24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99418" y="3508941"/>
            <a:ext cx="422743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solidFill>
                  <a:srgbClr val="384E5D"/>
                </a:solidFill>
                <a:latin typeface="Yanonne Kaffeesatz Regular"/>
              </a:rPr>
              <a:t>Структура</a:t>
            </a:r>
          </a:p>
          <a:p>
            <a:r>
              <a:rPr lang="ru-RU" sz="6000" dirty="0">
                <a:solidFill>
                  <a:srgbClr val="384E5D"/>
                </a:solidFill>
                <a:latin typeface="Yanonne Kaffeesatz Regular"/>
              </a:rPr>
              <a:t>Муниципальных</a:t>
            </a:r>
          </a:p>
          <a:p>
            <a:r>
              <a:rPr lang="ru-RU" sz="6000" dirty="0">
                <a:solidFill>
                  <a:srgbClr val="384E5D"/>
                </a:solidFill>
                <a:latin typeface="Yanonne Kaffeesatz Regular"/>
              </a:rPr>
              <a:t>программ</a:t>
            </a:r>
          </a:p>
        </p:txBody>
      </p:sp>
      <p:sp>
        <p:nvSpPr>
          <p:cNvPr id="37" name="TextBox 8"/>
          <p:cNvSpPr txBox="1"/>
          <p:nvPr/>
        </p:nvSpPr>
        <p:spPr>
          <a:xfrm>
            <a:off x="9830940" y="8039100"/>
            <a:ext cx="197461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3 043 998,7</a:t>
            </a:r>
            <a:endParaRPr lang="en-US" sz="20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10818248" y="3301197"/>
            <a:ext cx="197461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108 088,3</a:t>
            </a:r>
            <a:endParaRPr lang="en-US" sz="2000" b="1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44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861010" y="3139049"/>
            <a:ext cx="10918793" cy="6534397"/>
            <a:chOff x="6165810" y="3139049"/>
            <a:chExt cx="10918793" cy="653439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165810" y="3139049"/>
              <a:ext cx="10918793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165810" y="3741525"/>
              <a:ext cx="2960236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165810" y="4344001"/>
              <a:ext cx="2440380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165810" y="4946477"/>
              <a:ext cx="1975358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6165810" y="5548953"/>
              <a:ext cx="1557071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165810" y="6151429"/>
              <a:ext cx="1480834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165810" y="6753905"/>
              <a:ext cx="357599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165810" y="7356381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165810" y="7958857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165810" y="8561333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165810" y="9163806"/>
              <a:ext cx="221905" cy="509640"/>
            </a:xfrm>
            <a:prstGeom prst="rect">
              <a:avLst/>
            </a:prstGeom>
            <a:solidFill>
              <a:srgbClr val="0094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0" y="2578894"/>
            <a:ext cx="5859805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Муниципальные программы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4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87080" y="3745128"/>
            <a:ext cx="117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Культура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27630" y="3203112"/>
            <a:ext cx="13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2 456 696,0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95033" y="3709358"/>
            <a:ext cx="1420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219 937,9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7630" y="4402834"/>
            <a:ext cx="122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Bebas Neue Regular" pitchFamily="2" charset="-52"/>
              </a:defRPr>
            </a:lvl1pPr>
          </a:lstStyle>
          <a:p>
            <a:r>
              <a:rPr lang="ru-RU" dirty="0"/>
              <a:t>195 938,2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27630" y="5002695"/>
            <a:ext cx="1228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108 531,3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27630" y="7402139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2 751,2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27630" y="5602556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Bebas Neue Regular" pitchFamily="2" charset="-52"/>
              </a:rPr>
              <a:t>78 820,3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227630" y="8002000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2 739,2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27630" y="6202417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Bebas Neue Regular" pitchFamily="2" charset="-52"/>
              </a:defRPr>
            </a:lvl1pPr>
          </a:lstStyle>
          <a:p>
            <a:r>
              <a:rPr lang="ru-RU" dirty="0"/>
              <a:t>73 207,1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227630" y="6802278"/>
            <a:ext cx="132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8 512,0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811000" y="5277816"/>
            <a:ext cx="3560079" cy="2800767"/>
          </a:xfrm>
          <a:prstGeom prst="rect">
            <a:avLst/>
          </a:prstGeom>
          <a:pattFill prst="ltUpDiag">
            <a:fgClr>
              <a:srgbClr val="3EA4A9"/>
            </a:fgClr>
            <a:bgClr>
              <a:schemeClr val="bg1"/>
            </a:bgClr>
          </a:pattFill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Yanonne Kaffeesatz Regular" panose="020B0604020202020204" charset="-52"/>
                <a:cs typeface="Arial" pitchFamily="34" charset="0"/>
              </a:rPr>
              <a:t>Всего:</a:t>
            </a:r>
          </a:p>
          <a:p>
            <a:pPr algn="ctr"/>
            <a:r>
              <a:rPr lang="ru-RU" sz="4000" b="1" dirty="0">
                <a:latin typeface="Yanonne Kaffeesatz Regular" panose="020B0604020202020204" charset="-52"/>
                <a:cs typeface="Arial" pitchFamily="34" charset="0"/>
              </a:rPr>
              <a:t>3 152 087,0</a:t>
            </a:r>
            <a:endParaRPr lang="ru-RU" sz="3200" b="1" dirty="0">
              <a:latin typeface="Yanonne Kaffeesatz Regular" panose="020B0604020202020204" charset="-52"/>
              <a:cs typeface="Arial" pitchFamily="34" charset="0"/>
            </a:endParaRPr>
          </a:p>
          <a:p>
            <a:pPr algn="ctr"/>
            <a:r>
              <a:rPr lang="ru-RU" sz="3200" dirty="0">
                <a:latin typeface="Yanonne Kaffeesatz Regular" panose="020B0604020202020204" charset="-52"/>
                <a:cs typeface="Arial" pitchFamily="34" charset="0"/>
              </a:rPr>
              <a:t>Удельный вес МП</a:t>
            </a:r>
          </a:p>
          <a:p>
            <a:pPr algn="ctr"/>
            <a:r>
              <a:rPr lang="ru-RU" sz="3200" dirty="0">
                <a:latin typeface="Yanonne Kaffeesatz Regular" panose="020B0604020202020204" charset="-52"/>
                <a:cs typeface="Arial" pitchFamily="34" charset="0"/>
              </a:rPr>
              <a:t>в расходах - 2022</a:t>
            </a:r>
          </a:p>
          <a:p>
            <a:pPr algn="ctr"/>
            <a:r>
              <a:rPr lang="ru-RU" sz="4000" b="1" dirty="0">
                <a:latin typeface="Yanonne Kaffeesatz Regular" panose="020B0604020202020204" charset="-52"/>
                <a:cs typeface="Arial" pitchFamily="34" charset="0"/>
              </a:rPr>
              <a:t>89,9%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27975" y="3126403"/>
            <a:ext cx="14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Образование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27975" y="4350263"/>
            <a:ext cx="14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Финансы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591803" y="4935149"/>
            <a:ext cx="327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Комплексное развитие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05784" y="5553874"/>
            <a:ext cx="143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Дороги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09800" y="6134100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Физическая культура и спорт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18175" y="6720253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Сельское хозяйство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5984" y="7362790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>
                <a:solidFill>
                  <a:srgbClr val="384E5D"/>
                </a:solidFill>
                <a:latin typeface="Yanonne Kaffeesatz Regular"/>
              </a:rPr>
              <a:t>Бизнес</a:t>
            </a:r>
            <a:endParaRPr lang="ru-RU" sz="24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95983" y="7975708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Безопасность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195982" y="8503626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err="1">
                <a:solidFill>
                  <a:srgbClr val="384E5D"/>
                </a:solidFill>
                <a:latin typeface="Yanonne Kaffeesatz Regular"/>
              </a:rPr>
              <a:t>Энергоэффективность</a:t>
            </a:r>
            <a:endParaRPr lang="ru-RU" sz="24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09799" y="9119396"/>
            <a:ext cx="364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Реклама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227630" y="8601861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2 733,6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227630" y="9201724"/>
            <a:ext cx="109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Regular" pitchFamily="2" charset="-52"/>
              </a:rPr>
              <a:t>2 220,2</a:t>
            </a:r>
          </a:p>
        </p:txBody>
      </p:sp>
      <p:sp>
        <p:nvSpPr>
          <p:cNvPr id="79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336829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Участие Кировского муниципального района в национальных и федеральных проектах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5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35951" y="5678138"/>
            <a:ext cx="2582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 «Современная школа»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39968" y="5678138"/>
            <a:ext cx="2887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 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«Успех каждого ребёнка»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27190" y="5678138"/>
            <a:ext cx="3736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«Цифровая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образовательная среда»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18372" y="5678138"/>
            <a:ext cx="25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«Спорт – норма жизни»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5163800" y="5678138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Федеральный проект</a:t>
            </a:r>
          </a:p>
          <a:p>
            <a:pPr algn="ctr"/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 «</a:t>
            </a:r>
            <a:r>
              <a:rPr lang="ru-RU" sz="2400" dirty="0" err="1">
                <a:solidFill>
                  <a:srgbClr val="384E5D"/>
                </a:solidFill>
                <a:latin typeface="Yanonne Kaffeesatz Regular"/>
              </a:rPr>
              <a:t>Культурая</a:t>
            </a:r>
            <a:r>
              <a:rPr lang="ru-RU" sz="2400" dirty="0">
                <a:solidFill>
                  <a:srgbClr val="384E5D"/>
                </a:solidFill>
                <a:latin typeface="Yanonne Kaffeesatz Regular"/>
              </a:rPr>
              <a:t> среда»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2510" y="6983968"/>
            <a:ext cx="2970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175,2 (1576,7)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8731" y="6950910"/>
            <a:ext cx="316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2183,5 (1965,1)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485597" y="6983968"/>
            <a:ext cx="4144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530,9 (4777,5)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05977" y="6983968"/>
            <a:ext cx="3075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70,7 (636,3)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724035" y="6983968"/>
            <a:ext cx="2985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423,6 (4236,0)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6" t="7168" r="52462"/>
          <a:stretch/>
        </p:blipFill>
        <p:spPr>
          <a:xfrm>
            <a:off x="635950" y="3138772"/>
            <a:ext cx="2236151" cy="2623702"/>
          </a:xfrm>
          <a:prstGeom prst="rect">
            <a:avLst/>
          </a:prstGeom>
        </p:spPr>
      </p:pic>
      <p:pic>
        <p:nvPicPr>
          <p:cNvPr id="1028" name="Picture 4" descr="https://yaroslavl.er.ru/media/userdata/news/2020/03/12/fe77ce3bfc0da8910f35b665056264a7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562" y="3221844"/>
            <a:ext cx="3810945" cy="2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akigdeuchitsya.ru/wp-content/uploads/2020/10/cifrovaja-obrazovatelnaja-sreda-jeto-ne-distancionnoe-obucheni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538" y="3250953"/>
            <a:ext cx="2754026" cy="251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xn--80abb5cjc7cxa.xn--p1ai/upload/medialibrary/215/IMG-49e3a40faba6c0081f83151a416bc4b7-V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39" y="3009900"/>
            <a:ext cx="3082732" cy="30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s24.ru/wp-content/uploads/2021/01/sJbz_9_DVZM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0" r="32600"/>
          <a:stretch/>
        </p:blipFill>
        <p:spPr bwMode="auto">
          <a:xfrm>
            <a:off x="3605978" y="3466382"/>
            <a:ext cx="3075585" cy="219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87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ФП в Кировском районе ЛО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6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pic>
        <p:nvPicPr>
          <p:cNvPr id="39" name="Picture 2" descr="https://oparino-school.ru/wp-content/uploads/2020/09/tochka_rosta-e1605450388944-2048x7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65" y="5722143"/>
            <a:ext cx="4323235" cy="14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255" y="3028094"/>
            <a:ext cx="4434489" cy="332586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38" y="6339307"/>
            <a:ext cx="4455334" cy="33415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962167"/>
            <a:ext cx="5095755" cy="285043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904" y="7199812"/>
            <a:ext cx="5095756" cy="26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2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>
            <a:extLst>
              <a:ext uri="{FF2B5EF4-FFF2-40B4-BE49-F238E27FC236}">
                <a16:creationId xmlns:a16="http://schemas.microsoft.com/office/drawing/2014/main" id="{1598DC45-E7A4-48BB-B01B-7A9D9D6FE819}"/>
              </a:ext>
            </a:extLst>
          </p:cNvPr>
          <p:cNvSpPr/>
          <p:nvPr/>
        </p:nvSpPr>
        <p:spPr>
          <a:xfrm>
            <a:off x="0" y="0"/>
            <a:ext cx="18288000" cy="1404035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90EF8F30-9198-45F6-B245-01C5259FFA40}"/>
              </a:ext>
            </a:extLst>
          </p:cNvPr>
          <p:cNvGrpSpPr/>
          <p:nvPr/>
        </p:nvGrpSpPr>
        <p:grpSpPr>
          <a:xfrm>
            <a:off x="15093928" y="0"/>
            <a:ext cx="3194072" cy="1404035"/>
            <a:chOff x="0" y="0"/>
            <a:chExt cx="6350000" cy="512699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D190807F-0D7D-496C-949F-D477887659A6}"/>
                </a:ext>
              </a:extLst>
            </p:cNvPr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ECE06660-2D31-4555-8517-3BEC98338763}"/>
              </a:ext>
            </a:extLst>
          </p:cNvPr>
          <p:cNvSpPr txBox="1"/>
          <p:nvPr/>
        </p:nvSpPr>
        <p:spPr>
          <a:xfrm>
            <a:off x="16721444" y="249873"/>
            <a:ext cx="395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9ED4D-CD5B-4075-B120-E86F334FF0C3}"/>
              </a:ext>
            </a:extLst>
          </p:cNvPr>
          <p:cNvSpPr txBox="1"/>
          <p:nvPr/>
        </p:nvSpPr>
        <p:spPr>
          <a:xfrm>
            <a:off x="376544" y="188913"/>
            <a:ext cx="1440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    ОСНОВНЫЕ ПОНЯТИЯ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D1480-9131-47A9-9C3C-EC919F5EB7BF}"/>
              </a:ext>
            </a:extLst>
          </p:cNvPr>
          <p:cNvSpPr txBox="1"/>
          <p:nvPr/>
        </p:nvSpPr>
        <p:spPr>
          <a:xfrm>
            <a:off x="152400" y="1714500"/>
            <a:ext cx="1775460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информационный ресурс, содержащий основные положения проекта решения о бюджете, в доступной для широкого круга заинтересованных пользователей форме. Составляется с целью ознакомления граждан с основными целями, задачами и приоритетными направлениями бюджетной политики муниципального образования.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доходов бюджета над его расходами.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объёмы денежных средств, предусмотренных в соответствующем финансовом году для исполнения бюджетных обязательств. </a:t>
            </a:r>
          </a:p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C5AA1E-99EC-4CE7-BDE9-241235FCE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8039100"/>
            <a:ext cx="6096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12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Ремонты в бюджете Кировского муниципального района в 2022 году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7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" name="Овал 1"/>
          <p:cNvSpPr/>
          <p:nvPr/>
        </p:nvSpPr>
        <p:spPr>
          <a:xfrm>
            <a:off x="1524000" y="3144441"/>
            <a:ext cx="2362200" cy="2362200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3581400" y="4448770"/>
            <a:ext cx="2133600" cy="2115741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5424054" y="5703690"/>
            <a:ext cx="1676400" cy="1756984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2</a:t>
            </a:r>
          </a:p>
        </p:txBody>
      </p:sp>
      <p:sp>
        <p:nvSpPr>
          <p:cNvPr id="23" name="Овал 22"/>
          <p:cNvSpPr/>
          <p:nvPr/>
        </p:nvSpPr>
        <p:spPr>
          <a:xfrm>
            <a:off x="6853302" y="6896100"/>
            <a:ext cx="1376298" cy="1210271"/>
          </a:xfrm>
          <a:prstGeom prst="ellipse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Yanonne Kaffeesatz Regular" panose="020B0604020202020204" charset="-52"/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20836" y="3556100"/>
            <a:ext cx="1816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Культура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03849" y="4937713"/>
            <a:ext cx="2765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Школы и сады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37466" y="6179790"/>
            <a:ext cx="12041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Спорт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15140" y="7194276"/>
            <a:ext cx="14622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Дороги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274370" y="6584750"/>
            <a:ext cx="441659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Ремонт стадионов: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Кировская гимназия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err="1">
                <a:solidFill>
                  <a:srgbClr val="384E5D"/>
                </a:solidFill>
                <a:latin typeface="Yanonne Kaffeesatz Regular"/>
              </a:rPr>
              <a:t>Назийская</a:t>
            </a:r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 СОШ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9798782" y="3260964"/>
            <a:ext cx="6508018" cy="5311536"/>
          </a:xfrm>
          <a:prstGeom prst="line">
            <a:avLst/>
          </a:prstGeom>
          <a:ln w="476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922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1486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Повышение финансовой устойчивости местных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бюджетов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8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58096" y="3784174"/>
            <a:ext cx="1922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Дотация МО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33364" y="2933700"/>
            <a:ext cx="86212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Выравнивание бюджетной обеспеченности МО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210301" y="5826224"/>
            <a:ext cx="5486398" cy="1123505"/>
            <a:chOff x="6210301" y="5826224"/>
            <a:chExt cx="5486398" cy="11235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62800" y="5826224"/>
              <a:ext cx="3581400" cy="1123505"/>
            </a:xfrm>
            <a:prstGeom prst="rect">
              <a:avLst/>
            </a:prstGeom>
            <a:pattFill prst="ltUpDiag">
              <a:fgClr>
                <a:srgbClr val="00949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>
                  <a:solidFill>
                    <a:srgbClr val="384E5D"/>
                  </a:solidFill>
                  <a:latin typeface="Yanonne Kaffeesatz Regular"/>
                </a:rPr>
                <a:t>201 089,1</a:t>
              </a:r>
            </a:p>
          </p:txBody>
        </p:sp>
        <p:sp>
          <p:nvSpPr>
            <p:cNvPr id="11" name="Стрелка влево 10"/>
            <p:cNvSpPr/>
            <p:nvPr/>
          </p:nvSpPr>
          <p:spPr>
            <a:xfrm>
              <a:off x="6210301" y="6006976"/>
              <a:ext cx="914400" cy="762000"/>
            </a:xfrm>
            <a:prstGeom prst="leftArrow">
              <a:avLst/>
            </a:prstGeom>
            <a:solidFill>
              <a:srgbClr val="3EA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трелка влево 24"/>
            <p:cNvSpPr/>
            <p:nvPr/>
          </p:nvSpPr>
          <p:spPr>
            <a:xfrm flipH="1">
              <a:off x="10782299" y="6006976"/>
              <a:ext cx="914400" cy="762000"/>
            </a:xfrm>
            <a:prstGeom prst="leftArrow">
              <a:avLst/>
            </a:prstGeom>
            <a:solidFill>
              <a:srgbClr val="3EA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2649199" y="3784174"/>
            <a:ext cx="4545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Иные межбюджетные</a:t>
            </a:r>
          </a:p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трансферты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77" y="504860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бюджета КМР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15 422,2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5677" y="6172593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 субвенции ЛО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127 379,9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344400" y="5041033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на решение вопросов местного значения сельских поселений 48-03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39 936,1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344400" y="6162306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Изменение методики порядка распределения дотаций 475-03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13 000,0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344400" y="7381506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на содержание автомобильных дорог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5 095,6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344400" y="8318837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ИМТ на решение вопросов в области градостроения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255,3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964249" y="7353300"/>
            <a:ext cx="3525228" cy="0"/>
          </a:xfrm>
          <a:prstGeom prst="line">
            <a:avLst/>
          </a:prstGeom>
          <a:ln w="476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2649199" y="9432758"/>
            <a:ext cx="4545649" cy="0"/>
          </a:xfrm>
          <a:prstGeom prst="line">
            <a:avLst/>
          </a:prstGeom>
          <a:ln w="476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001002" y="7440808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142 802,1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723330" y="9464423"/>
            <a:ext cx="1980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>
                <a:solidFill>
                  <a:srgbClr val="384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58 287,0</a:t>
            </a:r>
            <a:endParaRPr lang="ru-RU" sz="3600" dirty="0">
              <a:solidFill>
                <a:srgbClr val="384E5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6600" y="5079533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 2%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</p:spTree>
    <p:extLst>
      <p:ext uri="{BB962C8B-B14F-4D97-AF65-F5344CB8AC3E}">
        <p14:creationId xmlns:p14="http://schemas.microsoft.com/office/powerpoint/2010/main" val="1982588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9124335" y="2571817"/>
            <a:ext cx="9144000" cy="340552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0" y="5914213"/>
            <a:ext cx="9144000" cy="3560997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9" name="Диаграмма 38"/>
          <p:cNvGraphicFramePr/>
          <p:nvPr>
            <p:extLst>
              <p:ext uri="{D42A27DB-BD31-4B8C-83A1-F6EECF244321}">
                <p14:modId xmlns:p14="http://schemas.microsoft.com/office/powerpoint/2010/main" val="1717149612"/>
              </p:ext>
            </p:extLst>
          </p:nvPr>
        </p:nvGraphicFramePr>
        <p:xfrm>
          <a:off x="8991600" y="3487215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Динамика роста заработной платы (руб.)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9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43196232"/>
              </p:ext>
            </p:extLst>
          </p:nvPr>
        </p:nvGraphicFramePr>
        <p:xfrm>
          <a:off x="-381000" y="3543300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21473" y="2633502"/>
            <a:ext cx="6748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Дошкольные образовательные организации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9" y="36883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58 581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62 718,9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74199" y="354306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62 818,0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0499" y="3505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62 918,9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49" y="478000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44 725,4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3600" y="46979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47 535,0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74199" y="469189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48 401,7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0499" y="467308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49 272,9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100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17027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95954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4881" y="530609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417202" y="2578894"/>
            <a:ext cx="4764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Образовательные организации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72600" y="37835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49 221,2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582400" y="36311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53 411,1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77672" y="348845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54 980,1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933972" y="345059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57 142,4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334500" y="472539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46 659,0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537073" y="458621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49 096,8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777672" y="45339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51 467,3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933972" y="4507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52 187,8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72600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620500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799427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978354" y="525148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1275448837"/>
              </p:ext>
            </p:extLst>
          </p:nvPr>
        </p:nvGraphicFramePr>
        <p:xfrm>
          <a:off x="-342900" y="7042421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1" name="Прямоугольник 40"/>
          <p:cNvSpPr/>
          <p:nvPr/>
        </p:nvSpPr>
        <p:spPr>
          <a:xfrm>
            <a:off x="1068009" y="6134100"/>
            <a:ext cx="6793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Организации дополнительного образования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100" y="733643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49 221,2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31571" y="712882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54 586,3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43172" y="718403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52 649,7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9472" y="712882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53 386,8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828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47 432,3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02573" y="814141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50 565,8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43172" y="808910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52 649,7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599472" y="806267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53 386,8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8100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6000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464927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43854" y="880668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2892937610"/>
              </p:ext>
            </p:extLst>
          </p:nvPr>
        </p:nvGraphicFramePr>
        <p:xfrm>
          <a:off x="8743335" y="7085990"/>
          <a:ext cx="9067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11794120" y="6134100"/>
            <a:ext cx="3514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Учреждения культуры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124335" y="733965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41 981,5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317806" y="7185837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43 646,5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3529407" y="722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43 310,0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685707" y="717239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44 620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86235" y="8324169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42 134,4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288808" y="818498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43 119,1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3529407" y="813267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43 310,0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685707" y="810624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ebas Neue Regular" pitchFamily="2" charset="-52"/>
              </a:rPr>
              <a:t>44 620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124335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1372235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3551162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730089" y="885025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ebas Neue Regular" pitchFamily="2" charset="-52"/>
              </a:rPr>
              <a:t>2022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4200556" y="9475211"/>
            <a:ext cx="24432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Средняя з/п ЛО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2279831" y="9458283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Средняя з/п КМР ЛО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9924435" y="9792496"/>
            <a:ext cx="2209800" cy="22648"/>
          </a:xfrm>
          <a:prstGeom prst="line">
            <a:avLst/>
          </a:prstGeom>
          <a:ln w="476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1730944" y="9781448"/>
            <a:ext cx="2209800" cy="2264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841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124933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Адресная инвестиционная программа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13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06"/>
          <a:stretch/>
        </p:blipFill>
        <p:spPr>
          <a:xfrm>
            <a:off x="5418141" y="5632581"/>
            <a:ext cx="7459659" cy="328289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6230600" cy="74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Адресная инвестиционная программа 2022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21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80999" y="2857500"/>
            <a:ext cx="1326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Выкуп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52433" y="6338994"/>
            <a:ext cx="27831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384E5D"/>
                </a:solidFill>
                <a:latin typeface="Yanonne Kaffeesatz Regular"/>
              </a:rPr>
              <a:t>Строительство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9" y="3592961"/>
            <a:ext cx="5432999" cy="26358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 b="9734"/>
          <a:stretch/>
        </p:blipFill>
        <p:spPr>
          <a:xfrm>
            <a:off x="10703612" y="3592961"/>
            <a:ext cx="5409334" cy="2667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542758" y="6338994"/>
            <a:ext cx="1704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Д</a:t>
            </a:r>
            <a:r>
              <a:rPr lang="en-US" sz="3600" dirty="0">
                <a:solidFill>
                  <a:srgbClr val="384E5D"/>
                </a:solidFill>
                <a:latin typeface="Yanonne Kaffeesatz Regular"/>
              </a:rPr>
              <a:t>/</a:t>
            </a:r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с  п. Мга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13877" y="6338993"/>
            <a:ext cx="2156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Школа.  </a:t>
            </a:r>
            <a:r>
              <a:rPr lang="ru-RU" sz="3600" dirty="0" err="1">
                <a:solidFill>
                  <a:srgbClr val="384E5D"/>
                </a:solidFill>
                <a:latin typeface="Yanonne Kaffeesatz Regular"/>
              </a:rPr>
              <a:t>п.Мга</a:t>
            </a:r>
            <a:endParaRPr lang="ru-RU" sz="3600" dirty="0">
              <a:solidFill>
                <a:srgbClr val="384E5D"/>
              </a:solidFill>
              <a:latin typeface="Yanonne Kaffeesatz Regular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90480" y="9079260"/>
            <a:ext cx="25875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384E5D"/>
                </a:solidFill>
                <a:latin typeface="Yanonne Kaffeesatz Regular"/>
              </a:rPr>
              <a:t>Школа.  д. Сухое</a:t>
            </a:r>
          </a:p>
        </p:txBody>
      </p:sp>
    </p:spTree>
    <p:extLst>
      <p:ext uri="{BB962C8B-B14F-4D97-AF65-F5344CB8AC3E}">
        <p14:creationId xmlns:p14="http://schemas.microsoft.com/office/powerpoint/2010/main" val="3753940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8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9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10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3" name="TextBox 3"/>
          <p:cNvSpPr txBox="1"/>
          <p:nvPr/>
        </p:nvSpPr>
        <p:spPr>
          <a:xfrm>
            <a:off x="964249" y="565547"/>
            <a:ext cx="14885351" cy="14861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ru-RU" sz="4800" dirty="0">
                <a:solidFill>
                  <a:srgbClr val="FFEDD9"/>
                </a:solidFill>
                <a:latin typeface="HK Grotesk Bold"/>
              </a:rPr>
              <a:t>Цели и задачи бюджетной политики КМР ЛО на 2022 и плановый период 2023-2024 годов 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690964" y="682070"/>
            <a:ext cx="100994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3116276" y="3076954"/>
            <a:ext cx="135726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принципов проектного управления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3127806" y="4720684"/>
            <a:ext cx="135726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роста муниципального долга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3096056" y="6268162"/>
            <a:ext cx="13572683" cy="83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доходной базой консолидированного бюджета Кировского муниципального района Ленинградской области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3080181" y="8184963"/>
            <a:ext cx="13572683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управления бюджетными расходами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592931"/>
            <a:ext cx="2566253" cy="7708106"/>
          </a:xfrm>
          <a:prstGeom prst="rect">
            <a:avLst/>
          </a:pr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AutoShape 7"/>
          <p:cNvSpPr/>
          <p:nvPr/>
        </p:nvSpPr>
        <p:spPr>
          <a:xfrm rot="5400000">
            <a:off x="13652" y="5834217"/>
            <a:ext cx="5105203" cy="0"/>
          </a:xfrm>
          <a:prstGeom prst="line">
            <a:avLst/>
          </a:prstGeom>
          <a:ln w="47625" cap="rnd">
            <a:solidFill>
              <a:srgbClr val="384E5D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9" name="TextBox 18"/>
          <p:cNvSpPr txBox="1"/>
          <p:nvPr/>
        </p:nvSpPr>
        <p:spPr>
          <a:xfrm>
            <a:off x="1684421" y="2863515"/>
            <a:ext cx="866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76430" y="4542091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91575" y="6220667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1575" y="7899243"/>
            <a:ext cx="889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solidFill>
                  <a:srgbClr val="384E5D"/>
                </a:solidFill>
                <a:latin typeface="Yanonne Kaffeesatz Regular"/>
              </a:defRPr>
            </a:lvl1pPr>
          </a:lstStyle>
          <a:p>
            <a:r>
              <a:rPr lang="ru-RU" dirty="0"/>
              <a:t>4</a:t>
            </a:r>
          </a:p>
        </p:txBody>
      </p:sp>
      <p:sp>
        <p:nvSpPr>
          <p:cNvPr id="2" name="Овал 1"/>
          <p:cNvSpPr/>
          <p:nvPr/>
        </p:nvSpPr>
        <p:spPr>
          <a:xfrm>
            <a:off x="2461802" y="4835900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461802" y="6534008"/>
            <a:ext cx="237746" cy="237746"/>
          </a:xfrm>
          <a:prstGeom prst="ellipse">
            <a:avLst/>
          </a:prstGeom>
          <a:solidFill>
            <a:srgbClr val="384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6"/>
          <p:cNvSpPr txBox="1"/>
          <p:nvPr/>
        </p:nvSpPr>
        <p:spPr>
          <a:xfrm rot="16200000">
            <a:off x="-1920255" y="5521482"/>
            <a:ext cx="5952748" cy="1063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ru-RU" sz="5400" dirty="0">
                <a:solidFill>
                  <a:srgbClr val="384E5D"/>
                </a:solidFill>
                <a:latin typeface="Yanonne Kaffeesatz Regular"/>
              </a:rPr>
              <a:t>Цели и задачи</a:t>
            </a:r>
            <a:endParaRPr lang="en-US" sz="5400" dirty="0">
              <a:solidFill>
                <a:srgbClr val="384E5D"/>
              </a:solidFill>
              <a:latin typeface="Yanonne Kaffeesatz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69377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124933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>
                <a:ln>
                  <a:noFill/>
                </a:ln>
                <a:solidFill>
                  <a:srgbClr val="FFEDD9"/>
                </a:solidFill>
                <a:effectLst/>
                <a:uLnTx/>
                <a:uFillTx/>
                <a:latin typeface="HK Grotesk Bold"/>
                <a:ea typeface="+mn-ea"/>
                <a:cs typeface="+mn-cs"/>
              </a:rPr>
              <a:t>Спасибо за внимание!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EDD9"/>
              </a:solidFill>
              <a:effectLst/>
              <a:uLnTx/>
              <a:uFillTx/>
              <a:latin typeface="HK Grotesk Bold"/>
              <a:ea typeface="+mn-ea"/>
              <a:cs typeface="+mn-cs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>
            <a:extLst>
              <a:ext uri="{FF2B5EF4-FFF2-40B4-BE49-F238E27FC236}">
                <a16:creationId xmlns:a16="http://schemas.microsoft.com/office/drawing/2014/main" id="{6CD08D30-CC18-4FE6-B8DD-B831590BA0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54326"/>
            <a:ext cx="11201400" cy="8073339"/>
          </a:xfrm>
          <a:prstGeom prst="rect">
            <a:avLst/>
          </a:prstGeom>
        </p:spPr>
      </p:pic>
      <p:sp>
        <p:nvSpPr>
          <p:cNvPr id="3" name="AutoShape 3">
            <a:extLst>
              <a:ext uri="{FF2B5EF4-FFF2-40B4-BE49-F238E27FC236}">
                <a16:creationId xmlns:a16="http://schemas.microsoft.com/office/drawing/2014/main" id="{1598DC45-E7A4-48BB-B01B-7A9D9D6FE819}"/>
              </a:ext>
            </a:extLst>
          </p:cNvPr>
          <p:cNvSpPr/>
          <p:nvPr/>
        </p:nvSpPr>
        <p:spPr>
          <a:xfrm>
            <a:off x="0" y="0"/>
            <a:ext cx="18288000" cy="1714500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90EF8F30-9198-45F6-B245-01C5259FFA40}"/>
              </a:ext>
            </a:extLst>
          </p:cNvPr>
          <p:cNvGrpSpPr/>
          <p:nvPr/>
        </p:nvGrpSpPr>
        <p:grpSpPr>
          <a:xfrm>
            <a:off x="15093928" y="0"/>
            <a:ext cx="3194072" cy="1714500"/>
            <a:chOff x="0" y="0"/>
            <a:chExt cx="6350000" cy="5126990"/>
          </a:xfrm>
        </p:grpSpPr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D190807F-0D7D-496C-949F-D477887659A6}"/>
                </a:ext>
              </a:extLst>
            </p:cNvPr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6" name="TextBox 14">
            <a:extLst>
              <a:ext uri="{FF2B5EF4-FFF2-40B4-BE49-F238E27FC236}">
                <a16:creationId xmlns:a16="http://schemas.microsoft.com/office/drawing/2014/main" id="{ECE06660-2D31-4555-8517-3BEC98338763}"/>
              </a:ext>
            </a:extLst>
          </p:cNvPr>
          <p:cNvSpPr txBox="1"/>
          <p:nvPr/>
        </p:nvSpPr>
        <p:spPr>
          <a:xfrm>
            <a:off x="16721444" y="249873"/>
            <a:ext cx="395602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 dirty="0">
                <a:solidFill>
                  <a:srgbClr val="384E5D"/>
                </a:solidFill>
                <a:latin typeface="Yanonne Kaffeesatz Regular"/>
              </a:rPr>
              <a:t>1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39ED4D-CD5B-4075-B120-E86F334FF0C3}"/>
              </a:ext>
            </a:extLst>
          </p:cNvPr>
          <p:cNvSpPr txBox="1"/>
          <p:nvPr/>
        </p:nvSpPr>
        <p:spPr>
          <a:xfrm>
            <a:off x="330824" y="-39826"/>
            <a:ext cx="1440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Кировский муниципальный района Ленинградской области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EFF02-432F-4E94-A03E-640E9B17AF28}"/>
              </a:ext>
            </a:extLst>
          </p:cNvPr>
          <p:cNvSpPr txBox="1"/>
          <p:nvPr/>
        </p:nvSpPr>
        <p:spPr>
          <a:xfrm>
            <a:off x="330824" y="3451893"/>
            <a:ext cx="64509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Площадь: </a:t>
            </a:r>
            <a:r>
              <a:rPr lang="ru-RU" sz="4000" dirty="0"/>
              <a:t>4 228,61 км²</a:t>
            </a:r>
          </a:p>
          <a:p>
            <a:r>
              <a:rPr lang="ru-RU" sz="4000" b="1" dirty="0"/>
              <a:t>Население: </a:t>
            </a:r>
            <a:r>
              <a:rPr lang="ru-RU" sz="4000" dirty="0"/>
              <a:t>106 077 чел.</a:t>
            </a:r>
          </a:p>
          <a:p>
            <a:r>
              <a:rPr lang="ru-RU" sz="4000" b="1" dirty="0"/>
              <a:t>Муниципальных образований: </a:t>
            </a:r>
            <a:r>
              <a:rPr lang="ru-RU" sz="4000" dirty="0"/>
              <a:t>11</a:t>
            </a:r>
          </a:p>
          <a:p>
            <a:r>
              <a:rPr lang="ru-RU" sz="4000" b="1" dirty="0"/>
              <a:t>Городских поселений</a:t>
            </a:r>
            <a:r>
              <a:rPr lang="ru-RU" sz="4000" dirty="0"/>
              <a:t> 8</a:t>
            </a:r>
          </a:p>
          <a:p>
            <a:r>
              <a:rPr lang="ru-RU" sz="4000" b="1" dirty="0"/>
              <a:t>Сельский поселений </a:t>
            </a:r>
            <a:r>
              <a:rPr lang="ru-RU" sz="4000" dirty="0"/>
              <a:t>3</a:t>
            </a:r>
          </a:p>
          <a:p>
            <a:r>
              <a:rPr lang="ru-RU" sz="4000" b="1" dirty="0"/>
              <a:t>Населенных пунктов</a:t>
            </a:r>
            <a:r>
              <a:rPr lang="ru-RU" sz="4000" dirty="0"/>
              <a:t> 100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24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rot="769748">
            <a:off x="2066367" y="6176164"/>
            <a:ext cx="3241373" cy="3035092"/>
          </a:xfrm>
          <a:custGeom>
            <a:avLst/>
            <a:gdLst>
              <a:gd name="connsiteX0" fmla="*/ 939113 w 7438767"/>
              <a:gd name="connsiteY0" fmla="*/ 4670854 h 8896865"/>
              <a:gd name="connsiteX1" fmla="*/ 963827 w 7438767"/>
              <a:gd name="connsiteY1" fmla="*/ 4053016 h 8896865"/>
              <a:gd name="connsiteX2" fmla="*/ 1013254 w 7438767"/>
              <a:gd name="connsiteY2" fmla="*/ 3978876 h 8896865"/>
              <a:gd name="connsiteX3" fmla="*/ 1112108 w 7438767"/>
              <a:gd name="connsiteY3" fmla="*/ 3756454 h 8896865"/>
              <a:gd name="connsiteX4" fmla="*/ 1186248 w 7438767"/>
              <a:gd name="connsiteY4" fmla="*/ 3707027 h 8896865"/>
              <a:gd name="connsiteX5" fmla="*/ 1235675 w 7438767"/>
              <a:gd name="connsiteY5" fmla="*/ 3509319 h 8896865"/>
              <a:gd name="connsiteX6" fmla="*/ 1285102 w 7438767"/>
              <a:gd name="connsiteY6" fmla="*/ 3361038 h 8896865"/>
              <a:gd name="connsiteX7" fmla="*/ 1359243 w 7438767"/>
              <a:gd name="connsiteY7" fmla="*/ 3212757 h 8896865"/>
              <a:gd name="connsiteX8" fmla="*/ 1507524 w 7438767"/>
              <a:gd name="connsiteY8" fmla="*/ 3262184 h 8896865"/>
              <a:gd name="connsiteX9" fmla="*/ 1631092 w 7438767"/>
              <a:gd name="connsiteY9" fmla="*/ 3484605 h 8896865"/>
              <a:gd name="connsiteX10" fmla="*/ 1804086 w 7438767"/>
              <a:gd name="connsiteY10" fmla="*/ 3459892 h 8896865"/>
              <a:gd name="connsiteX11" fmla="*/ 1828800 w 7438767"/>
              <a:gd name="connsiteY11" fmla="*/ 3385751 h 8896865"/>
              <a:gd name="connsiteX12" fmla="*/ 1977081 w 7438767"/>
              <a:gd name="connsiteY12" fmla="*/ 3311611 h 8896865"/>
              <a:gd name="connsiteX13" fmla="*/ 2224216 w 7438767"/>
              <a:gd name="connsiteY13" fmla="*/ 3361038 h 8896865"/>
              <a:gd name="connsiteX14" fmla="*/ 2298356 w 7438767"/>
              <a:gd name="connsiteY14" fmla="*/ 3410465 h 8896865"/>
              <a:gd name="connsiteX15" fmla="*/ 2446638 w 7438767"/>
              <a:gd name="connsiteY15" fmla="*/ 3459892 h 8896865"/>
              <a:gd name="connsiteX16" fmla="*/ 2743200 w 7438767"/>
              <a:gd name="connsiteY16" fmla="*/ 3435178 h 8896865"/>
              <a:gd name="connsiteX17" fmla="*/ 2817340 w 7438767"/>
              <a:gd name="connsiteY17" fmla="*/ 3410465 h 8896865"/>
              <a:gd name="connsiteX18" fmla="*/ 2940908 w 7438767"/>
              <a:gd name="connsiteY18" fmla="*/ 3311611 h 8896865"/>
              <a:gd name="connsiteX19" fmla="*/ 3188043 w 7438767"/>
              <a:gd name="connsiteY19" fmla="*/ 3336324 h 8896865"/>
              <a:gd name="connsiteX20" fmla="*/ 3336324 w 7438767"/>
              <a:gd name="connsiteY20" fmla="*/ 3385751 h 8896865"/>
              <a:gd name="connsiteX21" fmla="*/ 3435178 w 7438767"/>
              <a:gd name="connsiteY21" fmla="*/ 3509319 h 8896865"/>
              <a:gd name="connsiteX22" fmla="*/ 3459892 w 7438767"/>
              <a:gd name="connsiteY22" fmla="*/ 3583459 h 8896865"/>
              <a:gd name="connsiteX23" fmla="*/ 3509319 w 7438767"/>
              <a:gd name="connsiteY23" fmla="*/ 3657600 h 8896865"/>
              <a:gd name="connsiteX24" fmla="*/ 3534032 w 7438767"/>
              <a:gd name="connsiteY24" fmla="*/ 3731740 h 8896865"/>
              <a:gd name="connsiteX25" fmla="*/ 3954162 w 7438767"/>
              <a:gd name="connsiteY25" fmla="*/ 3756454 h 8896865"/>
              <a:gd name="connsiteX26" fmla="*/ 4102443 w 7438767"/>
              <a:gd name="connsiteY26" fmla="*/ 3657600 h 8896865"/>
              <a:gd name="connsiteX27" fmla="*/ 4250724 w 7438767"/>
              <a:gd name="connsiteY27" fmla="*/ 3608173 h 8896865"/>
              <a:gd name="connsiteX28" fmla="*/ 4275438 w 7438767"/>
              <a:gd name="connsiteY28" fmla="*/ 3534032 h 8896865"/>
              <a:gd name="connsiteX29" fmla="*/ 4374292 w 7438767"/>
              <a:gd name="connsiteY29" fmla="*/ 3385751 h 8896865"/>
              <a:gd name="connsiteX30" fmla="*/ 4399005 w 7438767"/>
              <a:gd name="connsiteY30" fmla="*/ 3237470 h 8896865"/>
              <a:gd name="connsiteX31" fmla="*/ 4448432 w 7438767"/>
              <a:gd name="connsiteY31" fmla="*/ 3064476 h 8896865"/>
              <a:gd name="connsiteX32" fmla="*/ 4423719 w 7438767"/>
              <a:gd name="connsiteY32" fmla="*/ 2347784 h 8896865"/>
              <a:gd name="connsiteX33" fmla="*/ 4399005 w 7438767"/>
              <a:gd name="connsiteY33" fmla="*/ 2273643 h 8896865"/>
              <a:gd name="connsiteX34" fmla="*/ 4349578 w 7438767"/>
              <a:gd name="connsiteY34" fmla="*/ 2199503 h 8896865"/>
              <a:gd name="connsiteX35" fmla="*/ 4324865 w 7438767"/>
              <a:gd name="connsiteY35" fmla="*/ 2125362 h 8896865"/>
              <a:gd name="connsiteX36" fmla="*/ 4275438 w 7438767"/>
              <a:gd name="connsiteY36" fmla="*/ 2051222 h 8896865"/>
              <a:gd name="connsiteX37" fmla="*/ 4349578 w 7438767"/>
              <a:gd name="connsiteY37" fmla="*/ 1729946 h 8896865"/>
              <a:gd name="connsiteX38" fmla="*/ 4423719 w 7438767"/>
              <a:gd name="connsiteY38" fmla="*/ 1705232 h 8896865"/>
              <a:gd name="connsiteX39" fmla="*/ 4497859 w 7438767"/>
              <a:gd name="connsiteY39" fmla="*/ 1655805 h 8896865"/>
              <a:gd name="connsiteX40" fmla="*/ 4621427 w 7438767"/>
              <a:gd name="connsiteY40" fmla="*/ 1507524 h 8896865"/>
              <a:gd name="connsiteX41" fmla="*/ 4695567 w 7438767"/>
              <a:gd name="connsiteY41" fmla="*/ 1458097 h 8896865"/>
              <a:gd name="connsiteX42" fmla="*/ 4720281 w 7438767"/>
              <a:gd name="connsiteY42" fmla="*/ 1383957 h 8896865"/>
              <a:gd name="connsiteX43" fmla="*/ 4819135 w 7438767"/>
              <a:gd name="connsiteY43" fmla="*/ 1285103 h 8896865"/>
              <a:gd name="connsiteX44" fmla="*/ 4794421 w 7438767"/>
              <a:gd name="connsiteY44" fmla="*/ 1161535 h 8896865"/>
              <a:gd name="connsiteX45" fmla="*/ 4670854 w 7438767"/>
              <a:gd name="connsiteY45" fmla="*/ 1136822 h 8896865"/>
              <a:gd name="connsiteX46" fmla="*/ 4621427 w 7438767"/>
              <a:gd name="connsiteY46" fmla="*/ 1087394 h 8896865"/>
              <a:gd name="connsiteX47" fmla="*/ 4547286 w 7438767"/>
              <a:gd name="connsiteY47" fmla="*/ 1037967 h 8896865"/>
              <a:gd name="connsiteX48" fmla="*/ 4522573 w 7438767"/>
              <a:gd name="connsiteY48" fmla="*/ 963827 h 8896865"/>
              <a:gd name="connsiteX49" fmla="*/ 4596713 w 7438767"/>
              <a:gd name="connsiteY49" fmla="*/ 766119 h 8896865"/>
              <a:gd name="connsiteX50" fmla="*/ 4744994 w 7438767"/>
              <a:gd name="connsiteY50" fmla="*/ 667265 h 8896865"/>
              <a:gd name="connsiteX51" fmla="*/ 4819135 w 7438767"/>
              <a:gd name="connsiteY51" fmla="*/ 593124 h 8896865"/>
              <a:gd name="connsiteX52" fmla="*/ 4967416 w 7438767"/>
              <a:gd name="connsiteY52" fmla="*/ 543697 h 8896865"/>
              <a:gd name="connsiteX53" fmla="*/ 5041556 w 7438767"/>
              <a:gd name="connsiteY53" fmla="*/ 494270 h 8896865"/>
              <a:gd name="connsiteX54" fmla="*/ 5140411 w 7438767"/>
              <a:gd name="connsiteY54" fmla="*/ 370703 h 8896865"/>
              <a:gd name="connsiteX55" fmla="*/ 5189838 w 7438767"/>
              <a:gd name="connsiteY55" fmla="*/ 296562 h 8896865"/>
              <a:gd name="connsiteX56" fmla="*/ 5263978 w 7438767"/>
              <a:gd name="connsiteY56" fmla="*/ 172994 h 8896865"/>
              <a:gd name="connsiteX57" fmla="*/ 5288692 w 7438767"/>
              <a:gd name="connsiteY57" fmla="*/ 98854 h 8896865"/>
              <a:gd name="connsiteX58" fmla="*/ 5436973 w 7438767"/>
              <a:gd name="connsiteY58" fmla="*/ 0 h 8896865"/>
              <a:gd name="connsiteX59" fmla="*/ 5461686 w 7438767"/>
              <a:gd name="connsiteY59" fmla="*/ 617838 h 8896865"/>
              <a:gd name="connsiteX60" fmla="*/ 5412259 w 7438767"/>
              <a:gd name="connsiteY60" fmla="*/ 691978 h 8896865"/>
              <a:gd name="connsiteX61" fmla="*/ 6128951 w 7438767"/>
              <a:gd name="connsiteY61" fmla="*/ 939113 h 8896865"/>
              <a:gd name="connsiteX62" fmla="*/ 6153665 w 7438767"/>
              <a:gd name="connsiteY62" fmla="*/ 1087394 h 8896865"/>
              <a:gd name="connsiteX63" fmla="*/ 6301946 w 7438767"/>
              <a:gd name="connsiteY63" fmla="*/ 1136822 h 8896865"/>
              <a:gd name="connsiteX64" fmla="*/ 6376086 w 7438767"/>
              <a:gd name="connsiteY64" fmla="*/ 1186249 h 8896865"/>
              <a:gd name="connsiteX65" fmla="*/ 6425513 w 7438767"/>
              <a:gd name="connsiteY65" fmla="*/ 1260389 h 8896865"/>
              <a:gd name="connsiteX66" fmla="*/ 6499654 w 7438767"/>
              <a:gd name="connsiteY66" fmla="*/ 1334530 h 8896865"/>
              <a:gd name="connsiteX67" fmla="*/ 6524367 w 7438767"/>
              <a:gd name="connsiteY67" fmla="*/ 1408670 h 8896865"/>
              <a:gd name="connsiteX68" fmla="*/ 6549081 w 7438767"/>
              <a:gd name="connsiteY68" fmla="*/ 1729946 h 8896865"/>
              <a:gd name="connsiteX69" fmla="*/ 6598508 w 7438767"/>
              <a:gd name="connsiteY69" fmla="*/ 1878227 h 8896865"/>
              <a:gd name="connsiteX70" fmla="*/ 6623221 w 7438767"/>
              <a:gd name="connsiteY70" fmla="*/ 1952367 h 8896865"/>
              <a:gd name="connsiteX71" fmla="*/ 6647935 w 7438767"/>
              <a:gd name="connsiteY71" fmla="*/ 2100649 h 8896865"/>
              <a:gd name="connsiteX72" fmla="*/ 6672648 w 7438767"/>
              <a:gd name="connsiteY72" fmla="*/ 2471351 h 8896865"/>
              <a:gd name="connsiteX73" fmla="*/ 6722075 w 7438767"/>
              <a:gd name="connsiteY73" fmla="*/ 2619632 h 8896865"/>
              <a:gd name="connsiteX74" fmla="*/ 6746789 w 7438767"/>
              <a:gd name="connsiteY74" fmla="*/ 2693773 h 8896865"/>
              <a:gd name="connsiteX75" fmla="*/ 6771502 w 7438767"/>
              <a:gd name="connsiteY75" fmla="*/ 2866767 h 8896865"/>
              <a:gd name="connsiteX76" fmla="*/ 6820929 w 7438767"/>
              <a:gd name="connsiteY76" fmla="*/ 3015049 h 8896865"/>
              <a:gd name="connsiteX77" fmla="*/ 6870356 w 7438767"/>
              <a:gd name="connsiteY77" fmla="*/ 3188043 h 8896865"/>
              <a:gd name="connsiteX78" fmla="*/ 6895070 w 7438767"/>
              <a:gd name="connsiteY78" fmla="*/ 3632886 h 8896865"/>
              <a:gd name="connsiteX79" fmla="*/ 6919783 w 7438767"/>
              <a:gd name="connsiteY79" fmla="*/ 3731740 h 8896865"/>
              <a:gd name="connsiteX80" fmla="*/ 7265773 w 7438767"/>
              <a:gd name="connsiteY80" fmla="*/ 3756454 h 8896865"/>
              <a:gd name="connsiteX81" fmla="*/ 7364627 w 7438767"/>
              <a:gd name="connsiteY81" fmla="*/ 3880022 h 8896865"/>
              <a:gd name="connsiteX82" fmla="*/ 7438767 w 7438767"/>
              <a:gd name="connsiteY82" fmla="*/ 3929449 h 8896865"/>
              <a:gd name="connsiteX83" fmla="*/ 7414054 w 7438767"/>
              <a:gd name="connsiteY83" fmla="*/ 4053016 h 8896865"/>
              <a:gd name="connsiteX84" fmla="*/ 7364627 w 7438767"/>
              <a:gd name="connsiteY84" fmla="*/ 4201297 h 8896865"/>
              <a:gd name="connsiteX85" fmla="*/ 7315200 w 7438767"/>
              <a:gd name="connsiteY85" fmla="*/ 4349578 h 8896865"/>
              <a:gd name="connsiteX86" fmla="*/ 7290486 w 7438767"/>
              <a:gd name="connsiteY86" fmla="*/ 4423719 h 8896865"/>
              <a:gd name="connsiteX87" fmla="*/ 7216346 w 7438767"/>
              <a:gd name="connsiteY87" fmla="*/ 4670854 h 8896865"/>
              <a:gd name="connsiteX88" fmla="*/ 7166919 w 7438767"/>
              <a:gd name="connsiteY88" fmla="*/ 4744994 h 8896865"/>
              <a:gd name="connsiteX89" fmla="*/ 7092778 w 7438767"/>
              <a:gd name="connsiteY89" fmla="*/ 4893276 h 8896865"/>
              <a:gd name="connsiteX90" fmla="*/ 7068065 w 7438767"/>
              <a:gd name="connsiteY90" fmla="*/ 5041557 h 8896865"/>
              <a:gd name="connsiteX91" fmla="*/ 7043351 w 7438767"/>
              <a:gd name="connsiteY91" fmla="*/ 5115697 h 8896865"/>
              <a:gd name="connsiteX92" fmla="*/ 6944497 w 7438767"/>
              <a:gd name="connsiteY92" fmla="*/ 5609967 h 8896865"/>
              <a:gd name="connsiteX93" fmla="*/ 6845643 w 7438767"/>
              <a:gd name="connsiteY93" fmla="*/ 5634681 h 8896865"/>
              <a:gd name="connsiteX94" fmla="*/ 6771502 w 7438767"/>
              <a:gd name="connsiteY94" fmla="*/ 5684108 h 8896865"/>
              <a:gd name="connsiteX95" fmla="*/ 6746789 w 7438767"/>
              <a:gd name="connsiteY95" fmla="*/ 5758249 h 8896865"/>
              <a:gd name="connsiteX96" fmla="*/ 6697362 w 7438767"/>
              <a:gd name="connsiteY96" fmla="*/ 5832389 h 8896865"/>
              <a:gd name="connsiteX97" fmla="*/ 6376086 w 7438767"/>
              <a:gd name="connsiteY97" fmla="*/ 5807676 h 8896865"/>
              <a:gd name="connsiteX98" fmla="*/ 6326659 w 7438767"/>
              <a:gd name="connsiteY98" fmla="*/ 5733535 h 8896865"/>
              <a:gd name="connsiteX99" fmla="*/ 6252519 w 7438767"/>
              <a:gd name="connsiteY99" fmla="*/ 5708822 h 8896865"/>
              <a:gd name="connsiteX100" fmla="*/ 6128951 w 7438767"/>
              <a:gd name="connsiteY100" fmla="*/ 5733535 h 8896865"/>
              <a:gd name="connsiteX101" fmla="*/ 6104238 w 7438767"/>
              <a:gd name="connsiteY101" fmla="*/ 5807676 h 8896865"/>
              <a:gd name="connsiteX102" fmla="*/ 6054811 w 7438767"/>
              <a:gd name="connsiteY102" fmla="*/ 5881816 h 8896865"/>
              <a:gd name="connsiteX103" fmla="*/ 6005383 w 7438767"/>
              <a:gd name="connsiteY103" fmla="*/ 6079524 h 8896865"/>
              <a:gd name="connsiteX104" fmla="*/ 5980670 w 7438767"/>
              <a:gd name="connsiteY104" fmla="*/ 6425513 h 8896865"/>
              <a:gd name="connsiteX105" fmla="*/ 5931243 w 7438767"/>
              <a:gd name="connsiteY105" fmla="*/ 6499654 h 8896865"/>
              <a:gd name="connsiteX106" fmla="*/ 5609967 w 7438767"/>
              <a:gd name="connsiteY106" fmla="*/ 6573794 h 8896865"/>
              <a:gd name="connsiteX107" fmla="*/ 5585254 w 7438767"/>
              <a:gd name="connsiteY107" fmla="*/ 6944497 h 8896865"/>
              <a:gd name="connsiteX108" fmla="*/ 5733535 w 7438767"/>
              <a:gd name="connsiteY108" fmla="*/ 7018638 h 8896865"/>
              <a:gd name="connsiteX109" fmla="*/ 5832389 w 7438767"/>
              <a:gd name="connsiteY109" fmla="*/ 7166919 h 8896865"/>
              <a:gd name="connsiteX110" fmla="*/ 5807675 w 7438767"/>
              <a:gd name="connsiteY110" fmla="*/ 7438767 h 8896865"/>
              <a:gd name="connsiteX111" fmla="*/ 5758248 w 7438767"/>
              <a:gd name="connsiteY111" fmla="*/ 7512908 h 8896865"/>
              <a:gd name="connsiteX112" fmla="*/ 5684108 w 7438767"/>
              <a:gd name="connsiteY112" fmla="*/ 7587049 h 8896865"/>
              <a:gd name="connsiteX113" fmla="*/ 5609967 w 7438767"/>
              <a:gd name="connsiteY113" fmla="*/ 7611762 h 8896865"/>
              <a:gd name="connsiteX114" fmla="*/ 5338119 w 7438767"/>
              <a:gd name="connsiteY114" fmla="*/ 7636476 h 8896865"/>
              <a:gd name="connsiteX115" fmla="*/ 5189838 w 7438767"/>
              <a:gd name="connsiteY115" fmla="*/ 7710616 h 8896865"/>
              <a:gd name="connsiteX116" fmla="*/ 5140411 w 7438767"/>
              <a:gd name="connsiteY116" fmla="*/ 7784757 h 8896865"/>
              <a:gd name="connsiteX117" fmla="*/ 5090983 w 7438767"/>
              <a:gd name="connsiteY117" fmla="*/ 7834184 h 8896865"/>
              <a:gd name="connsiteX118" fmla="*/ 4992129 w 7438767"/>
              <a:gd name="connsiteY118" fmla="*/ 7982465 h 8896865"/>
              <a:gd name="connsiteX119" fmla="*/ 4917989 w 7438767"/>
              <a:gd name="connsiteY119" fmla="*/ 8130746 h 8896865"/>
              <a:gd name="connsiteX120" fmla="*/ 4843848 w 7438767"/>
              <a:gd name="connsiteY120" fmla="*/ 8279027 h 8896865"/>
              <a:gd name="connsiteX121" fmla="*/ 4819135 w 7438767"/>
              <a:gd name="connsiteY121" fmla="*/ 8353167 h 8896865"/>
              <a:gd name="connsiteX122" fmla="*/ 4670854 w 7438767"/>
              <a:gd name="connsiteY122" fmla="*/ 8575589 h 8896865"/>
              <a:gd name="connsiteX123" fmla="*/ 4621427 w 7438767"/>
              <a:gd name="connsiteY123" fmla="*/ 8649730 h 8896865"/>
              <a:gd name="connsiteX124" fmla="*/ 4572000 w 7438767"/>
              <a:gd name="connsiteY124" fmla="*/ 8798011 h 8896865"/>
              <a:gd name="connsiteX125" fmla="*/ 4547286 w 7438767"/>
              <a:gd name="connsiteY125" fmla="*/ 8872151 h 8896865"/>
              <a:gd name="connsiteX126" fmla="*/ 4473146 w 7438767"/>
              <a:gd name="connsiteY126" fmla="*/ 8896865 h 8896865"/>
              <a:gd name="connsiteX127" fmla="*/ 4423719 w 7438767"/>
              <a:gd name="connsiteY127" fmla="*/ 8822724 h 8896865"/>
              <a:gd name="connsiteX128" fmla="*/ 4399005 w 7438767"/>
              <a:gd name="connsiteY128" fmla="*/ 8625016 h 8896865"/>
              <a:gd name="connsiteX129" fmla="*/ 4374292 w 7438767"/>
              <a:gd name="connsiteY129" fmla="*/ 8550876 h 8896865"/>
              <a:gd name="connsiteX130" fmla="*/ 4300151 w 7438767"/>
              <a:gd name="connsiteY130" fmla="*/ 8526162 h 8896865"/>
              <a:gd name="connsiteX131" fmla="*/ 4201297 w 7438767"/>
              <a:gd name="connsiteY131" fmla="*/ 8402594 h 8896865"/>
              <a:gd name="connsiteX132" fmla="*/ 4127156 w 7438767"/>
              <a:gd name="connsiteY132" fmla="*/ 8353167 h 8896865"/>
              <a:gd name="connsiteX133" fmla="*/ 4077729 w 7438767"/>
              <a:gd name="connsiteY133" fmla="*/ 8279027 h 8896865"/>
              <a:gd name="connsiteX134" fmla="*/ 4003589 w 7438767"/>
              <a:gd name="connsiteY134" fmla="*/ 8254313 h 8896865"/>
              <a:gd name="connsiteX135" fmla="*/ 3237470 w 7438767"/>
              <a:gd name="connsiteY135" fmla="*/ 8229600 h 8896865"/>
              <a:gd name="connsiteX136" fmla="*/ 3015048 w 7438767"/>
              <a:gd name="connsiteY136" fmla="*/ 8106032 h 8896865"/>
              <a:gd name="connsiteX137" fmla="*/ 2965621 w 7438767"/>
              <a:gd name="connsiteY137" fmla="*/ 8031892 h 8896865"/>
              <a:gd name="connsiteX138" fmla="*/ 2990335 w 7438767"/>
              <a:gd name="connsiteY138" fmla="*/ 7611762 h 8896865"/>
              <a:gd name="connsiteX139" fmla="*/ 3039762 w 7438767"/>
              <a:gd name="connsiteY139" fmla="*/ 7463481 h 8896865"/>
              <a:gd name="connsiteX140" fmla="*/ 3015048 w 7438767"/>
              <a:gd name="connsiteY140" fmla="*/ 6820930 h 8896865"/>
              <a:gd name="connsiteX141" fmla="*/ 2940908 w 7438767"/>
              <a:gd name="connsiteY141" fmla="*/ 6796216 h 8896865"/>
              <a:gd name="connsiteX142" fmla="*/ 2570205 w 7438767"/>
              <a:gd name="connsiteY142" fmla="*/ 6820930 h 8896865"/>
              <a:gd name="connsiteX143" fmla="*/ 2496065 w 7438767"/>
              <a:gd name="connsiteY143" fmla="*/ 6870357 h 8896865"/>
              <a:gd name="connsiteX144" fmla="*/ 2446638 w 7438767"/>
              <a:gd name="connsiteY144" fmla="*/ 6944497 h 8896865"/>
              <a:gd name="connsiteX145" fmla="*/ 2298356 w 7438767"/>
              <a:gd name="connsiteY145" fmla="*/ 7043351 h 8896865"/>
              <a:gd name="connsiteX146" fmla="*/ 2224216 w 7438767"/>
              <a:gd name="connsiteY146" fmla="*/ 7117492 h 8896865"/>
              <a:gd name="connsiteX147" fmla="*/ 2150075 w 7438767"/>
              <a:gd name="connsiteY147" fmla="*/ 7142205 h 8896865"/>
              <a:gd name="connsiteX148" fmla="*/ 1606378 w 7438767"/>
              <a:gd name="connsiteY148" fmla="*/ 7117492 h 8896865"/>
              <a:gd name="connsiteX149" fmla="*/ 1458097 w 7438767"/>
              <a:gd name="connsiteY149" fmla="*/ 7068065 h 8896865"/>
              <a:gd name="connsiteX150" fmla="*/ 1408670 w 7438767"/>
              <a:gd name="connsiteY150" fmla="*/ 6993924 h 8896865"/>
              <a:gd name="connsiteX151" fmla="*/ 1334529 w 7438767"/>
              <a:gd name="connsiteY151" fmla="*/ 6944497 h 8896865"/>
              <a:gd name="connsiteX152" fmla="*/ 1235675 w 7438767"/>
              <a:gd name="connsiteY152" fmla="*/ 6796216 h 8896865"/>
              <a:gd name="connsiteX153" fmla="*/ 1210962 w 7438767"/>
              <a:gd name="connsiteY153" fmla="*/ 6722076 h 8896865"/>
              <a:gd name="connsiteX154" fmla="*/ 1186248 w 7438767"/>
              <a:gd name="connsiteY154" fmla="*/ 6573794 h 8896865"/>
              <a:gd name="connsiteX155" fmla="*/ 1062681 w 7438767"/>
              <a:gd name="connsiteY155" fmla="*/ 6474940 h 8896865"/>
              <a:gd name="connsiteX156" fmla="*/ 914400 w 7438767"/>
              <a:gd name="connsiteY156" fmla="*/ 6376086 h 8896865"/>
              <a:gd name="connsiteX157" fmla="*/ 840259 w 7438767"/>
              <a:gd name="connsiteY157" fmla="*/ 6301946 h 8896865"/>
              <a:gd name="connsiteX158" fmla="*/ 766119 w 7438767"/>
              <a:gd name="connsiteY158" fmla="*/ 6277232 h 8896865"/>
              <a:gd name="connsiteX159" fmla="*/ 691978 w 7438767"/>
              <a:gd name="connsiteY159" fmla="*/ 6227805 h 8896865"/>
              <a:gd name="connsiteX160" fmla="*/ 543697 w 7438767"/>
              <a:gd name="connsiteY160" fmla="*/ 6178378 h 8896865"/>
              <a:gd name="connsiteX161" fmla="*/ 395416 w 7438767"/>
              <a:gd name="connsiteY161" fmla="*/ 6128951 h 8896865"/>
              <a:gd name="connsiteX162" fmla="*/ 321275 w 7438767"/>
              <a:gd name="connsiteY162" fmla="*/ 6104238 h 8896865"/>
              <a:gd name="connsiteX163" fmla="*/ 247135 w 7438767"/>
              <a:gd name="connsiteY163" fmla="*/ 6079524 h 8896865"/>
              <a:gd name="connsiteX164" fmla="*/ 197708 w 7438767"/>
              <a:gd name="connsiteY164" fmla="*/ 6005384 h 8896865"/>
              <a:gd name="connsiteX165" fmla="*/ 148281 w 7438767"/>
              <a:gd name="connsiteY165" fmla="*/ 5461686 h 8896865"/>
              <a:gd name="connsiteX166" fmla="*/ 0 w 7438767"/>
              <a:gd name="connsiteY166" fmla="*/ 5362832 h 8896865"/>
              <a:gd name="connsiteX167" fmla="*/ 24713 w 7438767"/>
              <a:gd name="connsiteY167" fmla="*/ 5165124 h 8896865"/>
              <a:gd name="connsiteX168" fmla="*/ 98854 w 7438767"/>
              <a:gd name="connsiteY168" fmla="*/ 5140411 h 8896865"/>
              <a:gd name="connsiteX169" fmla="*/ 222421 w 7438767"/>
              <a:gd name="connsiteY169" fmla="*/ 5115697 h 8896865"/>
              <a:gd name="connsiteX170" fmla="*/ 271848 w 7438767"/>
              <a:gd name="connsiteY170" fmla="*/ 5041557 h 8896865"/>
              <a:gd name="connsiteX171" fmla="*/ 296562 w 7438767"/>
              <a:gd name="connsiteY171" fmla="*/ 4893276 h 8896865"/>
              <a:gd name="connsiteX172" fmla="*/ 518983 w 7438767"/>
              <a:gd name="connsiteY172" fmla="*/ 4769708 h 8896865"/>
              <a:gd name="connsiteX173" fmla="*/ 691978 w 7438767"/>
              <a:gd name="connsiteY173" fmla="*/ 4744994 h 8896865"/>
              <a:gd name="connsiteX174" fmla="*/ 889686 w 7438767"/>
              <a:gd name="connsiteY174" fmla="*/ 4695567 h 8896865"/>
              <a:gd name="connsiteX175" fmla="*/ 939113 w 7438767"/>
              <a:gd name="connsiteY175" fmla="*/ 4670854 h 889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7438767" h="8896865">
                <a:moveTo>
                  <a:pt x="939113" y="4670854"/>
                </a:moveTo>
                <a:cubicBezTo>
                  <a:pt x="951470" y="4563762"/>
                  <a:pt x="941869" y="4257954"/>
                  <a:pt x="963827" y="4053016"/>
                </a:cubicBezTo>
                <a:cubicBezTo>
                  <a:pt x="966991" y="4023483"/>
                  <a:pt x="1001191" y="4006018"/>
                  <a:pt x="1013254" y="3978876"/>
                </a:cubicBezTo>
                <a:cubicBezTo>
                  <a:pt x="1052408" y="3890779"/>
                  <a:pt x="1044991" y="3823571"/>
                  <a:pt x="1112108" y="3756454"/>
                </a:cubicBezTo>
                <a:cubicBezTo>
                  <a:pt x="1133110" y="3735452"/>
                  <a:pt x="1161535" y="3723503"/>
                  <a:pt x="1186248" y="3707027"/>
                </a:cubicBezTo>
                <a:cubicBezTo>
                  <a:pt x="1261234" y="3482073"/>
                  <a:pt x="1146212" y="3837352"/>
                  <a:pt x="1235675" y="3509319"/>
                </a:cubicBezTo>
                <a:cubicBezTo>
                  <a:pt x="1249384" y="3459054"/>
                  <a:pt x="1256202" y="3404388"/>
                  <a:pt x="1285102" y="3361038"/>
                </a:cubicBezTo>
                <a:cubicBezTo>
                  <a:pt x="1348979" y="3265222"/>
                  <a:pt x="1325136" y="3315075"/>
                  <a:pt x="1359243" y="3212757"/>
                </a:cubicBezTo>
                <a:cubicBezTo>
                  <a:pt x="1408670" y="3229233"/>
                  <a:pt x="1491048" y="3212757"/>
                  <a:pt x="1507524" y="3262184"/>
                </a:cubicBezTo>
                <a:cubicBezTo>
                  <a:pt x="1568003" y="3443622"/>
                  <a:pt x="1520110" y="3373625"/>
                  <a:pt x="1631092" y="3484605"/>
                </a:cubicBezTo>
                <a:cubicBezTo>
                  <a:pt x="1688757" y="3476367"/>
                  <a:pt x="1751986" y="3485942"/>
                  <a:pt x="1804086" y="3459892"/>
                </a:cubicBezTo>
                <a:cubicBezTo>
                  <a:pt x="1827386" y="3448242"/>
                  <a:pt x="1812526" y="3406093"/>
                  <a:pt x="1828800" y="3385751"/>
                </a:cubicBezTo>
                <a:cubicBezTo>
                  <a:pt x="1863643" y="3342197"/>
                  <a:pt x="1928239" y="3327891"/>
                  <a:pt x="1977081" y="3311611"/>
                </a:cubicBezTo>
                <a:cubicBezTo>
                  <a:pt x="2040838" y="3320719"/>
                  <a:pt x="2155200" y="3326530"/>
                  <a:pt x="2224216" y="3361038"/>
                </a:cubicBezTo>
                <a:cubicBezTo>
                  <a:pt x="2250782" y="3374321"/>
                  <a:pt x="2271214" y="3398402"/>
                  <a:pt x="2298356" y="3410465"/>
                </a:cubicBezTo>
                <a:cubicBezTo>
                  <a:pt x="2345966" y="3431625"/>
                  <a:pt x="2446638" y="3459892"/>
                  <a:pt x="2446638" y="3459892"/>
                </a:cubicBezTo>
                <a:cubicBezTo>
                  <a:pt x="2545492" y="3451654"/>
                  <a:pt x="2644874" y="3448288"/>
                  <a:pt x="2743200" y="3435178"/>
                </a:cubicBezTo>
                <a:cubicBezTo>
                  <a:pt x="2769022" y="3431735"/>
                  <a:pt x="2796998" y="3426738"/>
                  <a:pt x="2817340" y="3410465"/>
                </a:cubicBezTo>
                <a:cubicBezTo>
                  <a:pt x="2977031" y="3282712"/>
                  <a:pt x="2754555" y="3373727"/>
                  <a:pt x="2940908" y="3311611"/>
                </a:cubicBezTo>
                <a:cubicBezTo>
                  <a:pt x="3023286" y="3319849"/>
                  <a:pt x="3106672" y="3321067"/>
                  <a:pt x="3188043" y="3336324"/>
                </a:cubicBezTo>
                <a:cubicBezTo>
                  <a:pt x="3239251" y="3345925"/>
                  <a:pt x="3336324" y="3385751"/>
                  <a:pt x="3336324" y="3385751"/>
                </a:cubicBezTo>
                <a:cubicBezTo>
                  <a:pt x="3398443" y="3572105"/>
                  <a:pt x="3307424" y="3349627"/>
                  <a:pt x="3435178" y="3509319"/>
                </a:cubicBezTo>
                <a:cubicBezTo>
                  <a:pt x="3451451" y="3529661"/>
                  <a:pt x="3448242" y="3560159"/>
                  <a:pt x="3459892" y="3583459"/>
                </a:cubicBezTo>
                <a:cubicBezTo>
                  <a:pt x="3473175" y="3610025"/>
                  <a:pt x="3492843" y="3632886"/>
                  <a:pt x="3509319" y="3657600"/>
                </a:cubicBezTo>
                <a:cubicBezTo>
                  <a:pt x="3517557" y="3682313"/>
                  <a:pt x="3517759" y="3711398"/>
                  <a:pt x="3534032" y="3731740"/>
                </a:cubicBezTo>
                <a:cubicBezTo>
                  <a:pt x="3629180" y="3850674"/>
                  <a:pt x="3871275" y="3762374"/>
                  <a:pt x="3954162" y="3756454"/>
                </a:cubicBezTo>
                <a:cubicBezTo>
                  <a:pt x="4199445" y="3674691"/>
                  <a:pt x="3824753" y="3811872"/>
                  <a:pt x="4102443" y="3657600"/>
                </a:cubicBezTo>
                <a:cubicBezTo>
                  <a:pt x="4147987" y="3632298"/>
                  <a:pt x="4250724" y="3608173"/>
                  <a:pt x="4250724" y="3608173"/>
                </a:cubicBezTo>
                <a:cubicBezTo>
                  <a:pt x="4258962" y="3583459"/>
                  <a:pt x="4262787" y="3556804"/>
                  <a:pt x="4275438" y="3534032"/>
                </a:cubicBezTo>
                <a:cubicBezTo>
                  <a:pt x="4304287" y="3482104"/>
                  <a:pt x="4374292" y="3385751"/>
                  <a:pt x="4374292" y="3385751"/>
                </a:cubicBezTo>
                <a:cubicBezTo>
                  <a:pt x="4382530" y="3336324"/>
                  <a:pt x="4389178" y="3286606"/>
                  <a:pt x="4399005" y="3237470"/>
                </a:cubicBezTo>
                <a:cubicBezTo>
                  <a:pt x="4414520" y="3159897"/>
                  <a:pt x="4424880" y="3135134"/>
                  <a:pt x="4448432" y="3064476"/>
                </a:cubicBezTo>
                <a:cubicBezTo>
                  <a:pt x="4440194" y="2825579"/>
                  <a:pt x="4438630" y="2586358"/>
                  <a:pt x="4423719" y="2347784"/>
                </a:cubicBezTo>
                <a:cubicBezTo>
                  <a:pt x="4422094" y="2321784"/>
                  <a:pt x="4410655" y="2296943"/>
                  <a:pt x="4399005" y="2273643"/>
                </a:cubicBezTo>
                <a:cubicBezTo>
                  <a:pt x="4385722" y="2247077"/>
                  <a:pt x="4366054" y="2224216"/>
                  <a:pt x="4349578" y="2199503"/>
                </a:cubicBezTo>
                <a:cubicBezTo>
                  <a:pt x="4341340" y="2174789"/>
                  <a:pt x="4336515" y="2148662"/>
                  <a:pt x="4324865" y="2125362"/>
                </a:cubicBezTo>
                <a:cubicBezTo>
                  <a:pt x="4311582" y="2098796"/>
                  <a:pt x="4277716" y="2080836"/>
                  <a:pt x="4275438" y="2051222"/>
                </a:cubicBezTo>
                <a:cubicBezTo>
                  <a:pt x="4270473" y="1986680"/>
                  <a:pt x="4265935" y="1796860"/>
                  <a:pt x="4349578" y="1729946"/>
                </a:cubicBezTo>
                <a:cubicBezTo>
                  <a:pt x="4369920" y="1713672"/>
                  <a:pt x="4400419" y="1716882"/>
                  <a:pt x="4423719" y="1705232"/>
                </a:cubicBezTo>
                <a:cubicBezTo>
                  <a:pt x="4450285" y="1691949"/>
                  <a:pt x="4473146" y="1672281"/>
                  <a:pt x="4497859" y="1655805"/>
                </a:cubicBezTo>
                <a:cubicBezTo>
                  <a:pt x="4546459" y="1582905"/>
                  <a:pt x="4550069" y="1566989"/>
                  <a:pt x="4621427" y="1507524"/>
                </a:cubicBezTo>
                <a:cubicBezTo>
                  <a:pt x="4644245" y="1488509"/>
                  <a:pt x="4670854" y="1474573"/>
                  <a:pt x="4695567" y="1458097"/>
                </a:cubicBezTo>
                <a:cubicBezTo>
                  <a:pt x="4703805" y="1433384"/>
                  <a:pt x="4701861" y="1402377"/>
                  <a:pt x="4720281" y="1383957"/>
                </a:cubicBezTo>
                <a:cubicBezTo>
                  <a:pt x="4852086" y="1252152"/>
                  <a:pt x="4753231" y="1482810"/>
                  <a:pt x="4819135" y="1285103"/>
                </a:cubicBezTo>
                <a:cubicBezTo>
                  <a:pt x="4810897" y="1243914"/>
                  <a:pt x="4824123" y="1191237"/>
                  <a:pt x="4794421" y="1161535"/>
                </a:cubicBezTo>
                <a:cubicBezTo>
                  <a:pt x="4764719" y="1131833"/>
                  <a:pt x="4709462" y="1153369"/>
                  <a:pt x="4670854" y="1136822"/>
                </a:cubicBezTo>
                <a:cubicBezTo>
                  <a:pt x="4649438" y="1127643"/>
                  <a:pt x="4639621" y="1101950"/>
                  <a:pt x="4621427" y="1087394"/>
                </a:cubicBezTo>
                <a:cubicBezTo>
                  <a:pt x="4598234" y="1068839"/>
                  <a:pt x="4572000" y="1054443"/>
                  <a:pt x="4547286" y="1037967"/>
                </a:cubicBezTo>
                <a:cubicBezTo>
                  <a:pt x="4539048" y="1013254"/>
                  <a:pt x="4522573" y="989877"/>
                  <a:pt x="4522573" y="963827"/>
                </a:cubicBezTo>
                <a:cubicBezTo>
                  <a:pt x="4522573" y="902137"/>
                  <a:pt x="4545579" y="810861"/>
                  <a:pt x="4596713" y="766119"/>
                </a:cubicBezTo>
                <a:cubicBezTo>
                  <a:pt x="4641419" y="727001"/>
                  <a:pt x="4702989" y="709270"/>
                  <a:pt x="4744994" y="667265"/>
                </a:cubicBezTo>
                <a:cubicBezTo>
                  <a:pt x="4769708" y="642551"/>
                  <a:pt x="4788583" y="610097"/>
                  <a:pt x="4819135" y="593124"/>
                </a:cubicBezTo>
                <a:cubicBezTo>
                  <a:pt x="4864679" y="567822"/>
                  <a:pt x="4924066" y="572597"/>
                  <a:pt x="4967416" y="543697"/>
                </a:cubicBezTo>
                <a:lnTo>
                  <a:pt x="5041556" y="494270"/>
                </a:lnTo>
                <a:cubicBezTo>
                  <a:pt x="5193694" y="266065"/>
                  <a:pt x="4999546" y="546784"/>
                  <a:pt x="5140411" y="370703"/>
                </a:cubicBezTo>
                <a:cubicBezTo>
                  <a:pt x="5158966" y="347510"/>
                  <a:pt x="5173362" y="321276"/>
                  <a:pt x="5189838" y="296562"/>
                </a:cubicBezTo>
                <a:cubicBezTo>
                  <a:pt x="5259843" y="86543"/>
                  <a:pt x="5162210" y="342607"/>
                  <a:pt x="5263978" y="172994"/>
                </a:cubicBezTo>
                <a:cubicBezTo>
                  <a:pt x="5277381" y="150656"/>
                  <a:pt x="5270272" y="117274"/>
                  <a:pt x="5288692" y="98854"/>
                </a:cubicBezTo>
                <a:cubicBezTo>
                  <a:pt x="5330697" y="56849"/>
                  <a:pt x="5436973" y="0"/>
                  <a:pt x="5436973" y="0"/>
                </a:cubicBezTo>
                <a:cubicBezTo>
                  <a:pt x="5525661" y="266065"/>
                  <a:pt x="5520132" y="189234"/>
                  <a:pt x="5461686" y="617838"/>
                </a:cubicBezTo>
                <a:cubicBezTo>
                  <a:pt x="5457673" y="647267"/>
                  <a:pt x="5428735" y="667265"/>
                  <a:pt x="5412259" y="691978"/>
                </a:cubicBezTo>
                <a:cubicBezTo>
                  <a:pt x="5468279" y="1196151"/>
                  <a:pt x="5344424" y="749745"/>
                  <a:pt x="6128951" y="939113"/>
                </a:cubicBezTo>
                <a:cubicBezTo>
                  <a:pt x="6177661" y="950871"/>
                  <a:pt x="6120668" y="1049683"/>
                  <a:pt x="6153665" y="1087394"/>
                </a:cubicBezTo>
                <a:cubicBezTo>
                  <a:pt x="6187974" y="1126604"/>
                  <a:pt x="6258596" y="1107922"/>
                  <a:pt x="6301946" y="1136822"/>
                </a:cubicBezTo>
                <a:lnTo>
                  <a:pt x="6376086" y="1186249"/>
                </a:lnTo>
                <a:cubicBezTo>
                  <a:pt x="6392562" y="1210962"/>
                  <a:pt x="6406498" y="1237571"/>
                  <a:pt x="6425513" y="1260389"/>
                </a:cubicBezTo>
                <a:cubicBezTo>
                  <a:pt x="6447888" y="1287239"/>
                  <a:pt x="6480267" y="1305450"/>
                  <a:pt x="6499654" y="1334530"/>
                </a:cubicBezTo>
                <a:cubicBezTo>
                  <a:pt x="6514104" y="1356205"/>
                  <a:pt x="6516129" y="1383957"/>
                  <a:pt x="6524367" y="1408670"/>
                </a:cubicBezTo>
                <a:cubicBezTo>
                  <a:pt x="6532605" y="1515762"/>
                  <a:pt x="6532329" y="1623852"/>
                  <a:pt x="6549081" y="1729946"/>
                </a:cubicBezTo>
                <a:cubicBezTo>
                  <a:pt x="6557207" y="1781409"/>
                  <a:pt x="6582032" y="1828800"/>
                  <a:pt x="6598508" y="1878227"/>
                </a:cubicBezTo>
                <a:cubicBezTo>
                  <a:pt x="6606746" y="1902940"/>
                  <a:pt x="6618938" y="1926671"/>
                  <a:pt x="6623221" y="1952367"/>
                </a:cubicBezTo>
                <a:lnTo>
                  <a:pt x="6647935" y="2100649"/>
                </a:lnTo>
                <a:cubicBezTo>
                  <a:pt x="6656173" y="2224216"/>
                  <a:pt x="6655134" y="2348754"/>
                  <a:pt x="6672648" y="2471351"/>
                </a:cubicBezTo>
                <a:cubicBezTo>
                  <a:pt x="6680016" y="2522928"/>
                  <a:pt x="6705599" y="2570205"/>
                  <a:pt x="6722075" y="2619632"/>
                </a:cubicBezTo>
                <a:lnTo>
                  <a:pt x="6746789" y="2693773"/>
                </a:lnTo>
                <a:cubicBezTo>
                  <a:pt x="6755027" y="2751438"/>
                  <a:pt x="6758404" y="2810009"/>
                  <a:pt x="6771502" y="2866767"/>
                </a:cubicBezTo>
                <a:cubicBezTo>
                  <a:pt x="6783217" y="2917534"/>
                  <a:pt x="6804453" y="2965622"/>
                  <a:pt x="6820929" y="3015049"/>
                </a:cubicBezTo>
                <a:cubicBezTo>
                  <a:pt x="6856386" y="3121421"/>
                  <a:pt x="6839322" y="3063904"/>
                  <a:pt x="6870356" y="3188043"/>
                </a:cubicBezTo>
                <a:cubicBezTo>
                  <a:pt x="6878594" y="3336324"/>
                  <a:pt x="6881625" y="3484986"/>
                  <a:pt x="6895070" y="3632886"/>
                </a:cubicBezTo>
                <a:cubicBezTo>
                  <a:pt x="6898145" y="3666712"/>
                  <a:pt x="6887561" y="3720999"/>
                  <a:pt x="6919783" y="3731740"/>
                </a:cubicBezTo>
                <a:cubicBezTo>
                  <a:pt x="7029473" y="3768304"/>
                  <a:pt x="7150443" y="3748216"/>
                  <a:pt x="7265773" y="3756454"/>
                </a:cubicBezTo>
                <a:cubicBezTo>
                  <a:pt x="7302472" y="3811502"/>
                  <a:pt x="7314322" y="3839777"/>
                  <a:pt x="7364627" y="3880022"/>
                </a:cubicBezTo>
                <a:cubicBezTo>
                  <a:pt x="7387820" y="3898577"/>
                  <a:pt x="7414054" y="3912973"/>
                  <a:pt x="7438767" y="3929449"/>
                </a:cubicBezTo>
                <a:cubicBezTo>
                  <a:pt x="7430529" y="3970638"/>
                  <a:pt x="7425106" y="4012491"/>
                  <a:pt x="7414054" y="4053016"/>
                </a:cubicBezTo>
                <a:cubicBezTo>
                  <a:pt x="7400345" y="4103281"/>
                  <a:pt x="7381103" y="4151870"/>
                  <a:pt x="7364627" y="4201297"/>
                </a:cubicBezTo>
                <a:lnTo>
                  <a:pt x="7315200" y="4349578"/>
                </a:lnTo>
                <a:cubicBezTo>
                  <a:pt x="7306962" y="4374292"/>
                  <a:pt x="7296804" y="4398446"/>
                  <a:pt x="7290486" y="4423719"/>
                </a:cubicBezTo>
                <a:cubicBezTo>
                  <a:pt x="7276671" y="4478980"/>
                  <a:pt x="7240414" y="4634752"/>
                  <a:pt x="7216346" y="4670854"/>
                </a:cubicBezTo>
                <a:cubicBezTo>
                  <a:pt x="7199870" y="4695567"/>
                  <a:pt x="7180202" y="4718428"/>
                  <a:pt x="7166919" y="4744994"/>
                </a:cubicBezTo>
                <a:cubicBezTo>
                  <a:pt x="7064597" y="4949636"/>
                  <a:pt x="7234432" y="4680794"/>
                  <a:pt x="7092778" y="4893276"/>
                </a:cubicBezTo>
                <a:cubicBezTo>
                  <a:pt x="7084540" y="4942703"/>
                  <a:pt x="7078935" y="4992641"/>
                  <a:pt x="7068065" y="5041557"/>
                </a:cubicBezTo>
                <a:cubicBezTo>
                  <a:pt x="7062414" y="5066987"/>
                  <a:pt x="7045821" y="5089764"/>
                  <a:pt x="7043351" y="5115697"/>
                </a:cubicBezTo>
                <a:cubicBezTo>
                  <a:pt x="7020728" y="5353234"/>
                  <a:pt x="7141458" y="5525555"/>
                  <a:pt x="6944497" y="5609967"/>
                </a:cubicBezTo>
                <a:cubicBezTo>
                  <a:pt x="6913278" y="5623347"/>
                  <a:pt x="6878594" y="5626443"/>
                  <a:pt x="6845643" y="5634681"/>
                </a:cubicBezTo>
                <a:cubicBezTo>
                  <a:pt x="6820929" y="5651157"/>
                  <a:pt x="6790057" y="5660915"/>
                  <a:pt x="6771502" y="5684108"/>
                </a:cubicBezTo>
                <a:cubicBezTo>
                  <a:pt x="6755228" y="5704450"/>
                  <a:pt x="6758439" y="5734949"/>
                  <a:pt x="6746789" y="5758249"/>
                </a:cubicBezTo>
                <a:cubicBezTo>
                  <a:pt x="6733506" y="5784815"/>
                  <a:pt x="6713838" y="5807676"/>
                  <a:pt x="6697362" y="5832389"/>
                </a:cubicBezTo>
                <a:cubicBezTo>
                  <a:pt x="6590270" y="5824151"/>
                  <a:pt x="6479868" y="5835351"/>
                  <a:pt x="6376086" y="5807676"/>
                </a:cubicBezTo>
                <a:cubicBezTo>
                  <a:pt x="6347387" y="5800023"/>
                  <a:pt x="6349852" y="5752090"/>
                  <a:pt x="6326659" y="5733535"/>
                </a:cubicBezTo>
                <a:cubicBezTo>
                  <a:pt x="6306317" y="5717262"/>
                  <a:pt x="6277232" y="5717060"/>
                  <a:pt x="6252519" y="5708822"/>
                </a:cubicBezTo>
                <a:cubicBezTo>
                  <a:pt x="6211330" y="5717060"/>
                  <a:pt x="6163901" y="5710235"/>
                  <a:pt x="6128951" y="5733535"/>
                </a:cubicBezTo>
                <a:cubicBezTo>
                  <a:pt x="6107276" y="5747985"/>
                  <a:pt x="6115888" y="5784376"/>
                  <a:pt x="6104238" y="5807676"/>
                </a:cubicBezTo>
                <a:cubicBezTo>
                  <a:pt x="6090955" y="5834242"/>
                  <a:pt x="6068094" y="5855250"/>
                  <a:pt x="6054811" y="5881816"/>
                </a:cubicBezTo>
                <a:cubicBezTo>
                  <a:pt x="6029480" y="5932478"/>
                  <a:pt x="6014783" y="6032524"/>
                  <a:pt x="6005383" y="6079524"/>
                </a:cubicBezTo>
                <a:cubicBezTo>
                  <a:pt x="5997145" y="6194854"/>
                  <a:pt x="6000764" y="6311649"/>
                  <a:pt x="5980670" y="6425513"/>
                </a:cubicBezTo>
                <a:cubicBezTo>
                  <a:pt x="5975508" y="6454763"/>
                  <a:pt x="5956430" y="6483912"/>
                  <a:pt x="5931243" y="6499654"/>
                </a:cubicBezTo>
                <a:cubicBezTo>
                  <a:pt x="5850831" y="6549912"/>
                  <a:pt x="5696875" y="6561379"/>
                  <a:pt x="5609967" y="6573794"/>
                </a:cubicBezTo>
                <a:cubicBezTo>
                  <a:pt x="5560080" y="6723456"/>
                  <a:pt x="5521670" y="6769642"/>
                  <a:pt x="5585254" y="6944497"/>
                </a:cubicBezTo>
                <a:cubicBezTo>
                  <a:pt x="5598470" y="6980841"/>
                  <a:pt x="5703662" y="7008680"/>
                  <a:pt x="5733535" y="7018638"/>
                </a:cubicBezTo>
                <a:cubicBezTo>
                  <a:pt x="5766486" y="7068065"/>
                  <a:pt x="5837767" y="7107759"/>
                  <a:pt x="5832389" y="7166919"/>
                </a:cubicBezTo>
                <a:cubicBezTo>
                  <a:pt x="5824151" y="7257535"/>
                  <a:pt x="5826740" y="7349797"/>
                  <a:pt x="5807675" y="7438767"/>
                </a:cubicBezTo>
                <a:cubicBezTo>
                  <a:pt x="5801452" y="7467810"/>
                  <a:pt x="5777263" y="7490090"/>
                  <a:pt x="5758248" y="7512908"/>
                </a:cubicBezTo>
                <a:cubicBezTo>
                  <a:pt x="5735874" y="7539758"/>
                  <a:pt x="5713188" y="7567662"/>
                  <a:pt x="5684108" y="7587049"/>
                </a:cubicBezTo>
                <a:cubicBezTo>
                  <a:pt x="5662433" y="7601499"/>
                  <a:pt x="5635756" y="7608078"/>
                  <a:pt x="5609967" y="7611762"/>
                </a:cubicBezTo>
                <a:cubicBezTo>
                  <a:pt x="5519892" y="7624630"/>
                  <a:pt x="5428735" y="7628238"/>
                  <a:pt x="5338119" y="7636476"/>
                </a:cubicBezTo>
                <a:cubicBezTo>
                  <a:pt x="5277818" y="7656576"/>
                  <a:pt x="5237746" y="7662707"/>
                  <a:pt x="5189838" y="7710616"/>
                </a:cubicBezTo>
                <a:cubicBezTo>
                  <a:pt x="5168836" y="7731619"/>
                  <a:pt x="5158966" y="7761564"/>
                  <a:pt x="5140411" y="7784757"/>
                </a:cubicBezTo>
                <a:cubicBezTo>
                  <a:pt x="5125855" y="7802951"/>
                  <a:pt x="5104963" y="7815544"/>
                  <a:pt x="5090983" y="7834184"/>
                </a:cubicBezTo>
                <a:cubicBezTo>
                  <a:pt x="5055341" y="7881707"/>
                  <a:pt x="4992129" y="7982465"/>
                  <a:pt x="4992129" y="7982465"/>
                </a:cubicBezTo>
                <a:cubicBezTo>
                  <a:pt x="4930015" y="8168810"/>
                  <a:pt x="5013801" y="7939123"/>
                  <a:pt x="4917989" y="8130746"/>
                </a:cubicBezTo>
                <a:cubicBezTo>
                  <a:pt x="4815670" y="8335383"/>
                  <a:pt x="4985500" y="8066548"/>
                  <a:pt x="4843848" y="8279027"/>
                </a:cubicBezTo>
                <a:cubicBezTo>
                  <a:pt x="4835610" y="8303740"/>
                  <a:pt x="4831786" y="8330395"/>
                  <a:pt x="4819135" y="8353167"/>
                </a:cubicBezTo>
                <a:cubicBezTo>
                  <a:pt x="4819126" y="8353184"/>
                  <a:pt x="4695573" y="8538510"/>
                  <a:pt x="4670854" y="8575589"/>
                </a:cubicBezTo>
                <a:cubicBezTo>
                  <a:pt x="4654378" y="8600303"/>
                  <a:pt x="4630820" y="8621552"/>
                  <a:pt x="4621427" y="8649730"/>
                </a:cubicBezTo>
                <a:lnTo>
                  <a:pt x="4572000" y="8798011"/>
                </a:lnTo>
                <a:cubicBezTo>
                  <a:pt x="4563762" y="8822724"/>
                  <a:pt x="4571999" y="8863913"/>
                  <a:pt x="4547286" y="8872151"/>
                </a:cubicBezTo>
                <a:lnTo>
                  <a:pt x="4473146" y="8896865"/>
                </a:lnTo>
                <a:cubicBezTo>
                  <a:pt x="4456670" y="8872151"/>
                  <a:pt x="4431534" y="8851379"/>
                  <a:pt x="4423719" y="8822724"/>
                </a:cubicBezTo>
                <a:cubicBezTo>
                  <a:pt x="4406244" y="8758649"/>
                  <a:pt x="4410886" y="8690360"/>
                  <a:pt x="4399005" y="8625016"/>
                </a:cubicBezTo>
                <a:cubicBezTo>
                  <a:pt x="4394345" y="8599386"/>
                  <a:pt x="4392712" y="8569296"/>
                  <a:pt x="4374292" y="8550876"/>
                </a:cubicBezTo>
                <a:cubicBezTo>
                  <a:pt x="4355871" y="8532455"/>
                  <a:pt x="4324865" y="8534400"/>
                  <a:pt x="4300151" y="8526162"/>
                </a:cubicBezTo>
                <a:cubicBezTo>
                  <a:pt x="4263453" y="8471115"/>
                  <a:pt x="4251602" y="8442838"/>
                  <a:pt x="4201297" y="8402594"/>
                </a:cubicBezTo>
                <a:cubicBezTo>
                  <a:pt x="4178104" y="8384039"/>
                  <a:pt x="4151870" y="8369643"/>
                  <a:pt x="4127156" y="8353167"/>
                </a:cubicBezTo>
                <a:cubicBezTo>
                  <a:pt x="4110680" y="8328454"/>
                  <a:pt x="4100922" y="8297582"/>
                  <a:pt x="4077729" y="8279027"/>
                </a:cubicBezTo>
                <a:cubicBezTo>
                  <a:pt x="4057387" y="8262754"/>
                  <a:pt x="4029594" y="8255843"/>
                  <a:pt x="4003589" y="8254313"/>
                </a:cubicBezTo>
                <a:cubicBezTo>
                  <a:pt x="3748524" y="8239309"/>
                  <a:pt x="3492843" y="8237838"/>
                  <a:pt x="3237470" y="8229600"/>
                </a:cubicBezTo>
                <a:cubicBezTo>
                  <a:pt x="3094210" y="8181847"/>
                  <a:pt x="3100419" y="8208477"/>
                  <a:pt x="3015048" y="8106032"/>
                </a:cubicBezTo>
                <a:cubicBezTo>
                  <a:pt x="2996033" y="8083214"/>
                  <a:pt x="2982097" y="8056605"/>
                  <a:pt x="2965621" y="8031892"/>
                </a:cubicBezTo>
                <a:cubicBezTo>
                  <a:pt x="2973859" y="7891849"/>
                  <a:pt x="2972190" y="7750869"/>
                  <a:pt x="2990335" y="7611762"/>
                </a:cubicBezTo>
                <a:cubicBezTo>
                  <a:pt x="2997074" y="7560099"/>
                  <a:pt x="3039762" y="7463481"/>
                  <a:pt x="3039762" y="7463481"/>
                </a:cubicBezTo>
                <a:cubicBezTo>
                  <a:pt x="3031524" y="7249297"/>
                  <a:pt x="3046460" y="7032958"/>
                  <a:pt x="3015048" y="6820930"/>
                </a:cubicBezTo>
                <a:cubicBezTo>
                  <a:pt x="3011230" y="6795161"/>
                  <a:pt x="2966958" y="6796216"/>
                  <a:pt x="2940908" y="6796216"/>
                </a:cubicBezTo>
                <a:cubicBezTo>
                  <a:pt x="2817066" y="6796216"/>
                  <a:pt x="2693773" y="6812692"/>
                  <a:pt x="2570205" y="6820930"/>
                </a:cubicBezTo>
                <a:cubicBezTo>
                  <a:pt x="2545492" y="6837406"/>
                  <a:pt x="2517067" y="6849355"/>
                  <a:pt x="2496065" y="6870357"/>
                </a:cubicBezTo>
                <a:cubicBezTo>
                  <a:pt x="2475063" y="6891359"/>
                  <a:pt x="2468991" y="6924938"/>
                  <a:pt x="2446638" y="6944497"/>
                </a:cubicBezTo>
                <a:cubicBezTo>
                  <a:pt x="2401932" y="6983615"/>
                  <a:pt x="2340361" y="7001346"/>
                  <a:pt x="2298356" y="7043351"/>
                </a:cubicBezTo>
                <a:cubicBezTo>
                  <a:pt x="2273643" y="7068065"/>
                  <a:pt x="2253296" y="7098105"/>
                  <a:pt x="2224216" y="7117492"/>
                </a:cubicBezTo>
                <a:cubicBezTo>
                  <a:pt x="2202541" y="7131942"/>
                  <a:pt x="2174789" y="7133967"/>
                  <a:pt x="2150075" y="7142205"/>
                </a:cubicBezTo>
                <a:cubicBezTo>
                  <a:pt x="1968843" y="7133967"/>
                  <a:pt x="1786765" y="7136819"/>
                  <a:pt x="1606378" y="7117492"/>
                </a:cubicBezTo>
                <a:cubicBezTo>
                  <a:pt x="1554574" y="7111942"/>
                  <a:pt x="1458097" y="7068065"/>
                  <a:pt x="1458097" y="7068065"/>
                </a:cubicBezTo>
                <a:cubicBezTo>
                  <a:pt x="1441621" y="7043351"/>
                  <a:pt x="1429673" y="7014927"/>
                  <a:pt x="1408670" y="6993924"/>
                </a:cubicBezTo>
                <a:cubicBezTo>
                  <a:pt x="1387667" y="6972921"/>
                  <a:pt x="1354088" y="6966850"/>
                  <a:pt x="1334529" y="6944497"/>
                </a:cubicBezTo>
                <a:cubicBezTo>
                  <a:pt x="1295411" y="6899791"/>
                  <a:pt x="1235675" y="6796216"/>
                  <a:pt x="1235675" y="6796216"/>
                </a:cubicBezTo>
                <a:cubicBezTo>
                  <a:pt x="1227437" y="6771503"/>
                  <a:pt x="1216613" y="6747506"/>
                  <a:pt x="1210962" y="6722076"/>
                </a:cubicBezTo>
                <a:cubicBezTo>
                  <a:pt x="1200092" y="6673160"/>
                  <a:pt x="1202094" y="6621332"/>
                  <a:pt x="1186248" y="6573794"/>
                </a:cubicBezTo>
                <a:cubicBezTo>
                  <a:pt x="1150963" y="6467940"/>
                  <a:pt x="1139921" y="6517852"/>
                  <a:pt x="1062681" y="6474940"/>
                </a:cubicBezTo>
                <a:cubicBezTo>
                  <a:pt x="1010753" y="6446091"/>
                  <a:pt x="956405" y="6418091"/>
                  <a:pt x="914400" y="6376086"/>
                </a:cubicBezTo>
                <a:cubicBezTo>
                  <a:pt x="889686" y="6351373"/>
                  <a:pt x="869339" y="6321333"/>
                  <a:pt x="840259" y="6301946"/>
                </a:cubicBezTo>
                <a:cubicBezTo>
                  <a:pt x="818584" y="6287496"/>
                  <a:pt x="789419" y="6288882"/>
                  <a:pt x="766119" y="6277232"/>
                </a:cubicBezTo>
                <a:cubicBezTo>
                  <a:pt x="739553" y="6263949"/>
                  <a:pt x="719120" y="6239868"/>
                  <a:pt x="691978" y="6227805"/>
                </a:cubicBezTo>
                <a:cubicBezTo>
                  <a:pt x="644368" y="6206645"/>
                  <a:pt x="593124" y="6194854"/>
                  <a:pt x="543697" y="6178378"/>
                </a:cubicBezTo>
                <a:lnTo>
                  <a:pt x="395416" y="6128951"/>
                </a:lnTo>
                <a:lnTo>
                  <a:pt x="321275" y="6104238"/>
                </a:lnTo>
                <a:lnTo>
                  <a:pt x="247135" y="6079524"/>
                </a:lnTo>
                <a:cubicBezTo>
                  <a:pt x="230659" y="6054811"/>
                  <a:pt x="207101" y="6033562"/>
                  <a:pt x="197708" y="6005384"/>
                </a:cubicBezTo>
                <a:cubicBezTo>
                  <a:pt x="148187" y="5856823"/>
                  <a:pt x="184278" y="5564535"/>
                  <a:pt x="148281" y="5461686"/>
                </a:cubicBezTo>
                <a:cubicBezTo>
                  <a:pt x="128657" y="5405617"/>
                  <a:pt x="0" y="5362832"/>
                  <a:pt x="0" y="5362832"/>
                </a:cubicBezTo>
                <a:cubicBezTo>
                  <a:pt x="8238" y="5296929"/>
                  <a:pt x="-2261" y="5225815"/>
                  <a:pt x="24713" y="5165124"/>
                </a:cubicBezTo>
                <a:cubicBezTo>
                  <a:pt x="35293" y="5141319"/>
                  <a:pt x="73581" y="5146729"/>
                  <a:pt x="98854" y="5140411"/>
                </a:cubicBezTo>
                <a:cubicBezTo>
                  <a:pt x="139605" y="5130223"/>
                  <a:pt x="181232" y="5123935"/>
                  <a:pt x="222421" y="5115697"/>
                </a:cubicBezTo>
                <a:cubicBezTo>
                  <a:pt x="238897" y="5090984"/>
                  <a:pt x="262455" y="5069735"/>
                  <a:pt x="271848" y="5041557"/>
                </a:cubicBezTo>
                <a:cubicBezTo>
                  <a:pt x="287694" y="4994020"/>
                  <a:pt x="267826" y="4934327"/>
                  <a:pt x="296562" y="4893276"/>
                </a:cubicBezTo>
                <a:cubicBezTo>
                  <a:pt x="328822" y="4847190"/>
                  <a:pt x="448871" y="4783731"/>
                  <a:pt x="518983" y="4769708"/>
                </a:cubicBezTo>
                <a:cubicBezTo>
                  <a:pt x="576102" y="4758284"/>
                  <a:pt x="634520" y="4754570"/>
                  <a:pt x="691978" y="4744994"/>
                </a:cubicBezTo>
                <a:cubicBezTo>
                  <a:pt x="734284" y="4737943"/>
                  <a:pt x="841934" y="4719443"/>
                  <a:pt x="889686" y="4695567"/>
                </a:cubicBezTo>
                <a:cubicBezTo>
                  <a:pt x="900106" y="4690357"/>
                  <a:pt x="926756" y="4777946"/>
                  <a:pt x="939113" y="4670854"/>
                </a:cubicBezTo>
                <a:close/>
              </a:path>
            </a:pathLst>
          </a:cu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01728" y="2645553"/>
            <a:ext cx="5276838" cy="2877654"/>
          </a:xfrm>
          <a:custGeom>
            <a:avLst/>
            <a:gdLst>
              <a:gd name="connsiteX0" fmla="*/ 2438400 w 19401124"/>
              <a:gd name="connsiteY0" fmla="*/ 2660518 h 10751572"/>
              <a:gd name="connsiteX1" fmla="*/ 2576946 w 19401124"/>
              <a:gd name="connsiteY1" fmla="*/ 2688227 h 10751572"/>
              <a:gd name="connsiteX2" fmla="*/ 2632364 w 19401124"/>
              <a:gd name="connsiteY2" fmla="*/ 2632809 h 10751572"/>
              <a:gd name="connsiteX3" fmla="*/ 2743200 w 19401124"/>
              <a:gd name="connsiteY3" fmla="*/ 2743645 h 10751572"/>
              <a:gd name="connsiteX4" fmla="*/ 2854037 w 19401124"/>
              <a:gd name="connsiteY4" fmla="*/ 2854481 h 10751572"/>
              <a:gd name="connsiteX5" fmla="*/ 2964873 w 19401124"/>
              <a:gd name="connsiteY5" fmla="*/ 2826772 h 10751572"/>
              <a:gd name="connsiteX6" fmla="*/ 2854037 w 19401124"/>
              <a:gd name="connsiteY6" fmla="*/ 2660518 h 10751572"/>
              <a:gd name="connsiteX7" fmla="*/ 2743200 w 19401124"/>
              <a:gd name="connsiteY7" fmla="*/ 2632809 h 10751572"/>
              <a:gd name="connsiteX8" fmla="*/ 2826327 w 19401124"/>
              <a:gd name="connsiteY8" fmla="*/ 2605099 h 10751572"/>
              <a:gd name="connsiteX9" fmla="*/ 2881746 w 19401124"/>
              <a:gd name="connsiteY9" fmla="*/ 2549681 h 10751572"/>
              <a:gd name="connsiteX10" fmla="*/ 3269673 w 19401124"/>
              <a:gd name="connsiteY10" fmla="*/ 2521972 h 10751572"/>
              <a:gd name="connsiteX11" fmla="*/ 3352800 w 19401124"/>
              <a:gd name="connsiteY11" fmla="*/ 2494263 h 10751572"/>
              <a:gd name="connsiteX12" fmla="*/ 3657600 w 19401124"/>
              <a:gd name="connsiteY12" fmla="*/ 2438845 h 10751572"/>
              <a:gd name="connsiteX13" fmla="*/ 3796146 w 19401124"/>
              <a:gd name="connsiteY13" fmla="*/ 2328009 h 10751572"/>
              <a:gd name="connsiteX14" fmla="*/ 3823855 w 19401124"/>
              <a:gd name="connsiteY14" fmla="*/ 2217172 h 10751572"/>
              <a:gd name="connsiteX15" fmla="*/ 3990109 w 19401124"/>
              <a:gd name="connsiteY15" fmla="*/ 2078627 h 10751572"/>
              <a:gd name="connsiteX16" fmla="*/ 4128655 w 19401124"/>
              <a:gd name="connsiteY16" fmla="*/ 1967790 h 10751572"/>
              <a:gd name="connsiteX17" fmla="*/ 4184073 w 19401124"/>
              <a:gd name="connsiteY17" fmla="*/ 1884663 h 10751572"/>
              <a:gd name="connsiteX18" fmla="*/ 4267200 w 19401124"/>
              <a:gd name="connsiteY18" fmla="*/ 1829245 h 10751572"/>
              <a:gd name="connsiteX19" fmla="*/ 4405746 w 19401124"/>
              <a:gd name="connsiteY19" fmla="*/ 1718409 h 10751572"/>
              <a:gd name="connsiteX20" fmla="*/ 4461164 w 19401124"/>
              <a:gd name="connsiteY20" fmla="*/ 1662990 h 10751572"/>
              <a:gd name="connsiteX21" fmla="*/ 4655127 w 19401124"/>
              <a:gd name="connsiteY21" fmla="*/ 1635281 h 10751572"/>
              <a:gd name="connsiteX22" fmla="*/ 4738255 w 19401124"/>
              <a:gd name="connsiteY22" fmla="*/ 1385899 h 10751572"/>
              <a:gd name="connsiteX23" fmla="*/ 4821382 w 19401124"/>
              <a:gd name="connsiteY23" fmla="*/ 1413609 h 10751572"/>
              <a:gd name="connsiteX24" fmla="*/ 4904509 w 19401124"/>
              <a:gd name="connsiteY24" fmla="*/ 1469027 h 10751572"/>
              <a:gd name="connsiteX25" fmla="*/ 5153891 w 19401124"/>
              <a:gd name="connsiteY25" fmla="*/ 1496736 h 10751572"/>
              <a:gd name="connsiteX26" fmla="*/ 5181600 w 19401124"/>
              <a:gd name="connsiteY26" fmla="*/ 1718409 h 10751572"/>
              <a:gd name="connsiteX27" fmla="*/ 5264727 w 19401124"/>
              <a:gd name="connsiteY27" fmla="*/ 1773827 h 10751572"/>
              <a:gd name="connsiteX28" fmla="*/ 5292437 w 19401124"/>
              <a:gd name="connsiteY28" fmla="*/ 1856954 h 10751572"/>
              <a:gd name="connsiteX29" fmla="*/ 5209309 w 19401124"/>
              <a:gd name="connsiteY29" fmla="*/ 2549681 h 10751572"/>
              <a:gd name="connsiteX30" fmla="*/ 5126182 w 19401124"/>
              <a:gd name="connsiteY30" fmla="*/ 2715936 h 10751572"/>
              <a:gd name="connsiteX31" fmla="*/ 4959927 w 19401124"/>
              <a:gd name="connsiteY31" fmla="*/ 2771354 h 10751572"/>
              <a:gd name="connsiteX32" fmla="*/ 4876800 w 19401124"/>
              <a:gd name="connsiteY32" fmla="*/ 2826772 h 10751572"/>
              <a:gd name="connsiteX33" fmla="*/ 4738255 w 19401124"/>
              <a:gd name="connsiteY33" fmla="*/ 2688227 h 10751572"/>
              <a:gd name="connsiteX34" fmla="*/ 4655127 w 19401124"/>
              <a:gd name="connsiteY34" fmla="*/ 2632809 h 10751572"/>
              <a:gd name="connsiteX35" fmla="*/ 4572000 w 19401124"/>
              <a:gd name="connsiteY35" fmla="*/ 2272590 h 10751572"/>
              <a:gd name="connsiteX36" fmla="*/ 4488873 w 19401124"/>
              <a:gd name="connsiteY36" fmla="*/ 2217172 h 10751572"/>
              <a:gd name="connsiteX37" fmla="*/ 4461164 w 19401124"/>
              <a:gd name="connsiteY37" fmla="*/ 2300299 h 10751572"/>
              <a:gd name="connsiteX38" fmla="*/ 4433455 w 19401124"/>
              <a:gd name="connsiteY38" fmla="*/ 2494263 h 10751572"/>
              <a:gd name="connsiteX39" fmla="*/ 4267200 w 19401124"/>
              <a:gd name="connsiteY39" fmla="*/ 2549681 h 10751572"/>
              <a:gd name="connsiteX40" fmla="*/ 4184073 w 19401124"/>
              <a:gd name="connsiteY40" fmla="*/ 2715936 h 10751572"/>
              <a:gd name="connsiteX41" fmla="*/ 4128655 w 19401124"/>
              <a:gd name="connsiteY41" fmla="*/ 2799063 h 10751572"/>
              <a:gd name="connsiteX42" fmla="*/ 4239491 w 19401124"/>
              <a:gd name="connsiteY42" fmla="*/ 3076154 h 10751572"/>
              <a:gd name="connsiteX43" fmla="*/ 4322618 w 19401124"/>
              <a:gd name="connsiteY43" fmla="*/ 3048445 h 10751572"/>
              <a:gd name="connsiteX44" fmla="*/ 4322618 w 19401124"/>
              <a:gd name="connsiteY44" fmla="*/ 2715936 h 10751572"/>
              <a:gd name="connsiteX45" fmla="*/ 4405746 w 19401124"/>
              <a:gd name="connsiteY45" fmla="*/ 2743645 h 10751572"/>
              <a:gd name="connsiteX46" fmla="*/ 4461164 w 19401124"/>
              <a:gd name="connsiteY46" fmla="*/ 2826772 h 10751572"/>
              <a:gd name="connsiteX47" fmla="*/ 4544291 w 19401124"/>
              <a:gd name="connsiteY47" fmla="*/ 3048445 h 10751572"/>
              <a:gd name="connsiteX48" fmla="*/ 4627418 w 19401124"/>
              <a:gd name="connsiteY48" fmla="*/ 3076154 h 10751572"/>
              <a:gd name="connsiteX49" fmla="*/ 4765964 w 19401124"/>
              <a:gd name="connsiteY49" fmla="*/ 3048445 h 10751572"/>
              <a:gd name="connsiteX50" fmla="*/ 4849091 w 19401124"/>
              <a:gd name="connsiteY50" fmla="*/ 3020736 h 10751572"/>
              <a:gd name="connsiteX51" fmla="*/ 5070764 w 19401124"/>
              <a:gd name="connsiteY51" fmla="*/ 3048445 h 10751572"/>
              <a:gd name="connsiteX52" fmla="*/ 5098473 w 19401124"/>
              <a:gd name="connsiteY52" fmla="*/ 3159281 h 10751572"/>
              <a:gd name="connsiteX53" fmla="*/ 5237018 w 19401124"/>
              <a:gd name="connsiteY53" fmla="*/ 3020736 h 10751572"/>
              <a:gd name="connsiteX54" fmla="*/ 5347855 w 19401124"/>
              <a:gd name="connsiteY54" fmla="*/ 2909899 h 10751572"/>
              <a:gd name="connsiteX55" fmla="*/ 5375564 w 19401124"/>
              <a:gd name="connsiteY55" fmla="*/ 2826772 h 10751572"/>
              <a:gd name="connsiteX56" fmla="*/ 5597237 w 19401124"/>
              <a:gd name="connsiteY56" fmla="*/ 2826772 h 10751572"/>
              <a:gd name="connsiteX57" fmla="*/ 5624946 w 19401124"/>
              <a:gd name="connsiteY57" fmla="*/ 2993027 h 10751572"/>
              <a:gd name="connsiteX58" fmla="*/ 5486400 w 19401124"/>
              <a:gd name="connsiteY58" fmla="*/ 3103863 h 10751572"/>
              <a:gd name="connsiteX59" fmla="*/ 5541818 w 19401124"/>
              <a:gd name="connsiteY59" fmla="*/ 3214699 h 10751572"/>
              <a:gd name="connsiteX60" fmla="*/ 6234546 w 19401124"/>
              <a:gd name="connsiteY60" fmla="*/ 3242409 h 10751572"/>
              <a:gd name="connsiteX61" fmla="*/ 6373091 w 19401124"/>
              <a:gd name="connsiteY61" fmla="*/ 3353245 h 10751572"/>
              <a:gd name="connsiteX62" fmla="*/ 6456218 w 19401124"/>
              <a:gd name="connsiteY62" fmla="*/ 3408663 h 10751572"/>
              <a:gd name="connsiteX63" fmla="*/ 6511637 w 19401124"/>
              <a:gd name="connsiteY63" fmla="*/ 3464081 h 10751572"/>
              <a:gd name="connsiteX64" fmla="*/ 6594764 w 19401124"/>
              <a:gd name="connsiteY64" fmla="*/ 3491790 h 10751572"/>
              <a:gd name="connsiteX65" fmla="*/ 6733309 w 19401124"/>
              <a:gd name="connsiteY65" fmla="*/ 3602627 h 10751572"/>
              <a:gd name="connsiteX66" fmla="*/ 6816437 w 19401124"/>
              <a:gd name="connsiteY66" fmla="*/ 3685754 h 10751572"/>
              <a:gd name="connsiteX67" fmla="*/ 6927273 w 19401124"/>
              <a:gd name="connsiteY67" fmla="*/ 3658045 h 10751572"/>
              <a:gd name="connsiteX68" fmla="*/ 6816437 w 19401124"/>
              <a:gd name="connsiteY68" fmla="*/ 3464081 h 10751572"/>
              <a:gd name="connsiteX69" fmla="*/ 6761018 w 19401124"/>
              <a:gd name="connsiteY69" fmla="*/ 3380954 h 10751572"/>
              <a:gd name="connsiteX70" fmla="*/ 6677891 w 19401124"/>
              <a:gd name="connsiteY70" fmla="*/ 3325536 h 10751572"/>
              <a:gd name="connsiteX71" fmla="*/ 6650182 w 19401124"/>
              <a:gd name="connsiteY71" fmla="*/ 3242409 h 10751572"/>
              <a:gd name="connsiteX72" fmla="*/ 6622473 w 19401124"/>
              <a:gd name="connsiteY72" fmla="*/ 3076154 h 10751572"/>
              <a:gd name="connsiteX73" fmla="*/ 6594764 w 19401124"/>
              <a:gd name="connsiteY73" fmla="*/ 2993027 h 10751572"/>
              <a:gd name="connsiteX74" fmla="*/ 6622473 w 19401124"/>
              <a:gd name="connsiteY74" fmla="*/ 2660518 h 10751572"/>
              <a:gd name="connsiteX75" fmla="*/ 6761018 w 19401124"/>
              <a:gd name="connsiteY75" fmla="*/ 2549681 h 10751572"/>
              <a:gd name="connsiteX76" fmla="*/ 6927273 w 19401124"/>
              <a:gd name="connsiteY76" fmla="*/ 2494263 h 10751572"/>
              <a:gd name="connsiteX77" fmla="*/ 7010400 w 19401124"/>
              <a:gd name="connsiteY77" fmla="*/ 2466554 h 10751572"/>
              <a:gd name="connsiteX78" fmla="*/ 7093527 w 19401124"/>
              <a:gd name="connsiteY78" fmla="*/ 2411136 h 10751572"/>
              <a:gd name="connsiteX79" fmla="*/ 7204364 w 19401124"/>
              <a:gd name="connsiteY79" fmla="*/ 2300299 h 10751572"/>
              <a:gd name="connsiteX80" fmla="*/ 7287491 w 19401124"/>
              <a:gd name="connsiteY80" fmla="*/ 2272590 h 10751572"/>
              <a:gd name="connsiteX81" fmla="*/ 7481455 w 19401124"/>
              <a:gd name="connsiteY81" fmla="*/ 2134045 h 10751572"/>
              <a:gd name="connsiteX82" fmla="*/ 7564582 w 19401124"/>
              <a:gd name="connsiteY82" fmla="*/ 2106336 h 10751572"/>
              <a:gd name="connsiteX83" fmla="*/ 7647709 w 19401124"/>
              <a:gd name="connsiteY83" fmla="*/ 2078627 h 10751572"/>
              <a:gd name="connsiteX84" fmla="*/ 8589818 w 19401124"/>
              <a:gd name="connsiteY84" fmla="*/ 2106336 h 10751572"/>
              <a:gd name="connsiteX85" fmla="*/ 8617527 w 19401124"/>
              <a:gd name="connsiteY85" fmla="*/ 2189463 h 10751572"/>
              <a:gd name="connsiteX86" fmla="*/ 8589818 w 19401124"/>
              <a:gd name="connsiteY86" fmla="*/ 2355718 h 10751572"/>
              <a:gd name="connsiteX87" fmla="*/ 8506691 w 19401124"/>
              <a:gd name="connsiteY87" fmla="*/ 2383427 h 10751572"/>
              <a:gd name="connsiteX88" fmla="*/ 8007927 w 19401124"/>
              <a:gd name="connsiteY88" fmla="*/ 2411136 h 10751572"/>
              <a:gd name="connsiteX89" fmla="*/ 7758546 w 19401124"/>
              <a:gd name="connsiteY89" fmla="*/ 2549681 h 10751572"/>
              <a:gd name="connsiteX90" fmla="*/ 7703127 w 19401124"/>
              <a:gd name="connsiteY90" fmla="*/ 2605099 h 10751572"/>
              <a:gd name="connsiteX91" fmla="*/ 7620000 w 19401124"/>
              <a:gd name="connsiteY91" fmla="*/ 2632809 h 10751572"/>
              <a:gd name="connsiteX92" fmla="*/ 7453746 w 19401124"/>
              <a:gd name="connsiteY92" fmla="*/ 2743645 h 10751572"/>
              <a:gd name="connsiteX93" fmla="*/ 7398327 w 19401124"/>
              <a:gd name="connsiteY93" fmla="*/ 2799063 h 10751572"/>
              <a:gd name="connsiteX94" fmla="*/ 7315200 w 19401124"/>
              <a:gd name="connsiteY94" fmla="*/ 2826772 h 10751572"/>
              <a:gd name="connsiteX95" fmla="*/ 7232073 w 19401124"/>
              <a:gd name="connsiteY95" fmla="*/ 2882190 h 10751572"/>
              <a:gd name="connsiteX96" fmla="*/ 7204364 w 19401124"/>
              <a:gd name="connsiteY96" fmla="*/ 2965318 h 10751572"/>
              <a:gd name="connsiteX97" fmla="*/ 7093527 w 19401124"/>
              <a:gd name="connsiteY97" fmla="*/ 3103863 h 10751572"/>
              <a:gd name="connsiteX98" fmla="*/ 7093527 w 19401124"/>
              <a:gd name="connsiteY98" fmla="*/ 3602627 h 10751572"/>
              <a:gd name="connsiteX99" fmla="*/ 7148946 w 19401124"/>
              <a:gd name="connsiteY99" fmla="*/ 3658045 h 10751572"/>
              <a:gd name="connsiteX100" fmla="*/ 7315200 w 19401124"/>
              <a:gd name="connsiteY100" fmla="*/ 3768881 h 10751572"/>
              <a:gd name="connsiteX101" fmla="*/ 7342909 w 19401124"/>
              <a:gd name="connsiteY101" fmla="*/ 3852009 h 10751572"/>
              <a:gd name="connsiteX102" fmla="*/ 7453746 w 19401124"/>
              <a:gd name="connsiteY102" fmla="*/ 3990554 h 10751572"/>
              <a:gd name="connsiteX103" fmla="*/ 7509164 w 19401124"/>
              <a:gd name="connsiteY103" fmla="*/ 4073681 h 10751572"/>
              <a:gd name="connsiteX104" fmla="*/ 7703127 w 19401124"/>
              <a:gd name="connsiteY104" fmla="*/ 4045972 h 10751572"/>
              <a:gd name="connsiteX105" fmla="*/ 7758546 w 19401124"/>
              <a:gd name="connsiteY105" fmla="*/ 3879718 h 10751572"/>
              <a:gd name="connsiteX106" fmla="*/ 7786255 w 19401124"/>
              <a:gd name="connsiteY106" fmla="*/ 3658045 h 10751572"/>
              <a:gd name="connsiteX107" fmla="*/ 7813964 w 19401124"/>
              <a:gd name="connsiteY107" fmla="*/ 3574918 h 10751572"/>
              <a:gd name="connsiteX108" fmla="*/ 7841673 w 19401124"/>
              <a:gd name="connsiteY108" fmla="*/ 3464081 h 10751572"/>
              <a:gd name="connsiteX109" fmla="*/ 7869382 w 19401124"/>
              <a:gd name="connsiteY109" fmla="*/ 3380954 h 10751572"/>
              <a:gd name="connsiteX110" fmla="*/ 7952509 w 19401124"/>
              <a:gd name="connsiteY110" fmla="*/ 3214699 h 10751572"/>
              <a:gd name="connsiteX111" fmla="*/ 7980218 w 19401124"/>
              <a:gd name="connsiteY111" fmla="*/ 3131572 h 10751572"/>
              <a:gd name="connsiteX112" fmla="*/ 8257309 w 19401124"/>
              <a:gd name="connsiteY112" fmla="*/ 3103863 h 10751572"/>
              <a:gd name="connsiteX113" fmla="*/ 8312727 w 19401124"/>
              <a:gd name="connsiteY113" fmla="*/ 3186990 h 10751572"/>
              <a:gd name="connsiteX114" fmla="*/ 8340437 w 19401124"/>
              <a:gd name="connsiteY114" fmla="*/ 3464081 h 10751572"/>
              <a:gd name="connsiteX115" fmla="*/ 8977746 w 19401124"/>
              <a:gd name="connsiteY115" fmla="*/ 3408663 h 10751572"/>
              <a:gd name="connsiteX116" fmla="*/ 9060873 w 19401124"/>
              <a:gd name="connsiteY116" fmla="*/ 3380954 h 10751572"/>
              <a:gd name="connsiteX117" fmla="*/ 9310255 w 19401124"/>
              <a:gd name="connsiteY117" fmla="*/ 3325536 h 10751572"/>
              <a:gd name="connsiteX118" fmla="*/ 9421091 w 19401124"/>
              <a:gd name="connsiteY118" fmla="*/ 3297827 h 10751572"/>
              <a:gd name="connsiteX119" fmla="*/ 9504218 w 19401124"/>
              <a:gd name="connsiteY119" fmla="*/ 3242409 h 10751572"/>
              <a:gd name="connsiteX120" fmla="*/ 9670473 w 19401124"/>
              <a:gd name="connsiteY120" fmla="*/ 3186990 h 10751572"/>
              <a:gd name="connsiteX121" fmla="*/ 9781309 w 19401124"/>
              <a:gd name="connsiteY121" fmla="*/ 3020736 h 10751572"/>
              <a:gd name="connsiteX122" fmla="*/ 9947564 w 19401124"/>
              <a:gd name="connsiteY122" fmla="*/ 2965318 h 10751572"/>
              <a:gd name="connsiteX123" fmla="*/ 10002982 w 19401124"/>
              <a:gd name="connsiteY123" fmla="*/ 2909899 h 10751572"/>
              <a:gd name="connsiteX124" fmla="*/ 10086109 w 19401124"/>
              <a:gd name="connsiteY124" fmla="*/ 2882190 h 10751572"/>
              <a:gd name="connsiteX125" fmla="*/ 10280073 w 19401124"/>
              <a:gd name="connsiteY125" fmla="*/ 2826772 h 10751572"/>
              <a:gd name="connsiteX126" fmla="*/ 10363200 w 19401124"/>
              <a:gd name="connsiteY126" fmla="*/ 2771354 h 10751572"/>
              <a:gd name="connsiteX127" fmla="*/ 10446327 w 19401124"/>
              <a:gd name="connsiteY127" fmla="*/ 2605099 h 10751572"/>
              <a:gd name="connsiteX128" fmla="*/ 10501746 w 19401124"/>
              <a:gd name="connsiteY128" fmla="*/ 2549681 h 10751572"/>
              <a:gd name="connsiteX129" fmla="*/ 10668000 w 19401124"/>
              <a:gd name="connsiteY129" fmla="*/ 2355718 h 10751572"/>
              <a:gd name="connsiteX130" fmla="*/ 10363200 w 19401124"/>
              <a:gd name="connsiteY130" fmla="*/ 2328009 h 10751572"/>
              <a:gd name="connsiteX131" fmla="*/ 10307782 w 19401124"/>
              <a:gd name="connsiteY131" fmla="*/ 2272590 h 10751572"/>
              <a:gd name="connsiteX132" fmla="*/ 10252364 w 19401124"/>
              <a:gd name="connsiteY132" fmla="*/ 2189463 h 10751572"/>
              <a:gd name="connsiteX133" fmla="*/ 10224655 w 19401124"/>
              <a:gd name="connsiteY133" fmla="*/ 2106336 h 10751572"/>
              <a:gd name="connsiteX134" fmla="*/ 10086109 w 19401124"/>
              <a:gd name="connsiteY134" fmla="*/ 1967790 h 10751572"/>
              <a:gd name="connsiteX135" fmla="*/ 10030691 w 19401124"/>
              <a:gd name="connsiteY135" fmla="*/ 1884663 h 10751572"/>
              <a:gd name="connsiteX136" fmla="*/ 10058400 w 19401124"/>
              <a:gd name="connsiteY136" fmla="*/ 1662990 h 10751572"/>
              <a:gd name="connsiteX137" fmla="*/ 10141527 w 19401124"/>
              <a:gd name="connsiteY137" fmla="*/ 1635281 h 10751572"/>
              <a:gd name="connsiteX138" fmla="*/ 10335491 w 19401124"/>
              <a:gd name="connsiteY138" fmla="*/ 1662990 h 10751572"/>
              <a:gd name="connsiteX139" fmla="*/ 10390909 w 19401124"/>
              <a:gd name="connsiteY139" fmla="*/ 1718409 h 10751572"/>
              <a:gd name="connsiteX140" fmla="*/ 10474037 w 19401124"/>
              <a:gd name="connsiteY140" fmla="*/ 1746118 h 10751572"/>
              <a:gd name="connsiteX141" fmla="*/ 10529455 w 19401124"/>
              <a:gd name="connsiteY141" fmla="*/ 1829245 h 10751572"/>
              <a:gd name="connsiteX142" fmla="*/ 10612582 w 19401124"/>
              <a:gd name="connsiteY142" fmla="*/ 1884663 h 10751572"/>
              <a:gd name="connsiteX143" fmla="*/ 10778837 w 19401124"/>
              <a:gd name="connsiteY143" fmla="*/ 2078627 h 10751572"/>
              <a:gd name="connsiteX144" fmla="*/ 10861964 w 19401124"/>
              <a:gd name="connsiteY144" fmla="*/ 2161754 h 10751572"/>
              <a:gd name="connsiteX145" fmla="*/ 10972800 w 19401124"/>
              <a:gd name="connsiteY145" fmla="*/ 2300299 h 10751572"/>
              <a:gd name="connsiteX146" fmla="*/ 11083637 w 19401124"/>
              <a:gd name="connsiteY146" fmla="*/ 2411136 h 10751572"/>
              <a:gd name="connsiteX147" fmla="*/ 11139055 w 19401124"/>
              <a:gd name="connsiteY147" fmla="*/ 2494263 h 10751572"/>
              <a:gd name="connsiteX148" fmla="*/ 11222182 w 19401124"/>
              <a:gd name="connsiteY148" fmla="*/ 2549681 h 10751572"/>
              <a:gd name="connsiteX149" fmla="*/ 11277600 w 19401124"/>
              <a:gd name="connsiteY149" fmla="*/ 2632809 h 10751572"/>
              <a:gd name="connsiteX150" fmla="*/ 11360727 w 19401124"/>
              <a:gd name="connsiteY150" fmla="*/ 2688227 h 10751572"/>
              <a:gd name="connsiteX151" fmla="*/ 11471564 w 19401124"/>
              <a:gd name="connsiteY151" fmla="*/ 2799063 h 10751572"/>
              <a:gd name="connsiteX152" fmla="*/ 11499273 w 19401124"/>
              <a:gd name="connsiteY152" fmla="*/ 2882190 h 10751572"/>
              <a:gd name="connsiteX153" fmla="*/ 11526982 w 19401124"/>
              <a:gd name="connsiteY153" fmla="*/ 3020736 h 10751572"/>
              <a:gd name="connsiteX154" fmla="*/ 11443855 w 19401124"/>
              <a:gd name="connsiteY154" fmla="*/ 3076154 h 10751572"/>
              <a:gd name="connsiteX155" fmla="*/ 11388437 w 19401124"/>
              <a:gd name="connsiteY155" fmla="*/ 3159281 h 10751572"/>
              <a:gd name="connsiteX156" fmla="*/ 11194473 w 19401124"/>
              <a:gd name="connsiteY156" fmla="*/ 3325536 h 10751572"/>
              <a:gd name="connsiteX157" fmla="*/ 11111346 w 19401124"/>
              <a:gd name="connsiteY157" fmla="*/ 3353245 h 10751572"/>
              <a:gd name="connsiteX158" fmla="*/ 11000509 w 19401124"/>
              <a:gd name="connsiteY158" fmla="*/ 3574918 h 10751572"/>
              <a:gd name="connsiteX159" fmla="*/ 10972800 w 19401124"/>
              <a:gd name="connsiteY159" fmla="*/ 3658045 h 10751572"/>
              <a:gd name="connsiteX160" fmla="*/ 11000509 w 19401124"/>
              <a:gd name="connsiteY160" fmla="*/ 3768881 h 10751572"/>
              <a:gd name="connsiteX161" fmla="*/ 11166764 w 19401124"/>
              <a:gd name="connsiteY161" fmla="*/ 3658045 h 10751572"/>
              <a:gd name="connsiteX162" fmla="*/ 11249891 w 19401124"/>
              <a:gd name="connsiteY162" fmla="*/ 3602627 h 10751572"/>
              <a:gd name="connsiteX163" fmla="*/ 11305309 w 19401124"/>
              <a:gd name="connsiteY163" fmla="*/ 3519499 h 10751572"/>
              <a:gd name="connsiteX164" fmla="*/ 11471564 w 19401124"/>
              <a:gd name="connsiteY164" fmla="*/ 3408663 h 10751572"/>
              <a:gd name="connsiteX165" fmla="*/ 12496800 w 19401124"/>
              <a:gd name="connsiteY165" fmla="*/ 3325536 h 10751572"/>
              <a:gd name="connsiteX166" fmla="*/ 12552218 w 19401124"/>
              <a:gd name="connsiteY166" fmla="*/ 3242409 h 10751572"/>
              <a:gd name="connsiteX167" fmla="*/ 12469091 w 19401124"/>
              <a:gd name="connsiteY167" fmla="*/ 3214699 h 10751572"/>
              <a:gd name="connsiteX168" fmla="*/ 12413673 w 19401124"/>
              <a:gd name="connsiteY168" fmla="*/ 3297827 h 10751572"/>
              <a:gd name="connsiteX169" fmla="*/ 12441382 w 19401124"/>
              <a:gd name="connsiteY169" fmla="*/ 3214699 h 10751572"/>
              <a:gd name="connsiteX170" fmla="*/ 12496800 w 19401124"/>
              <a:gd name="connsiteY170" fmla="*/ 3131572 h 10751572"/>
              <a:gd name="connsiteX171" fmla="*/ 12746182 w 19401124"/>
              <a:gd name="connsiteY171" fmla="*/ 3159281 h 10751572"/>
              <a:gd name="connsiteX172" fmla="*/ 12829309 w 19401124"/>
              <a:gd name="connsiteY172" fmla="*/ 3214699 h 10751572"/>
              <a:gd name="connsiteX173" fmla="*/ 13023273 w 19401124"/>
              <a:gd name="connsiteY173" fmla="*/ 3380954 h 10751572"/>
              <a:gd name="connsiteX174" fmla="*/ 13161818 w 19401124"/>
              <a:gd name="connsiteY174" fmla="*/ 3547209 h 10751572"/>
              <a:gd name="connsiteX175" fmla="*/ 13244946 w 19401124"/>
              <a:gd name="connsiteY175" fmla="*/ 3574918 h 10751572"/>
              <a:gd name="connsiteX176" fmla="*/ 13300364 w 19401124"/>
              <a:gd name="connsiteY176" fmla="*/ 3658045 h 10751572"/>
              <a:gd name="connsiteX177" fmla="*/ 13300364 w 19401124"/>
              <a:gd name="connsiteY177" fmla="*/ 3685754 h 10751572"/>
              <a:gd name="connsiteX178" fmla="*/ 13244946 w 19401124"/>
              <a:gd name="connsiteY178" fmla="*/ 3602627 h 10751572"/>
              <a:gd name="connsiteX179" fmla="*/ 13189527 w 19401124"/>
              <a:gd name="connsiteY179" fmla="*/ 3547209 h 10751572"/>
              <a:gd name="connsiteX180" fmla="*/ 13217237 w 19401124"/>
              <a:gd name="connsiteY180" fmla="*/ 3380954 h 10751572"/>
              <a:gd name="connsiteX181" fmla="*/ 13577455 w 19401124"/>
              <a:gd name="connsiteY181" fmla="*/ 3297827 h 10751572"/>
              <a:gd name="connsiteX182" fmla="*/ 13660582 w 19401124"/>
              <a:gd name="connsiteY182" fmla="*/ 3242409 h 10751572"/>
              <a:gd name="connsiteX183" fmla="*/ 13771418 w 19401124"/>
              <a:gd name="connsiteY183" fmla="*/ 3103863 h 10751572"/>
              <a:gd name="connsiteX184" fmla="*/ 13743709 w 19401124"/>
              <a:gd name="connsiteY184" fmla="*/ 3020736 h 10751572"/>
              <a:gd name="connsiteX185" fmla="*/ 13632873 w 19401124"/>
              <a:gd name="connsiteY185" fmla="*/ 2882190 h 10751572"/>
              <a:gd name="connsiteX186" fmla="*/ 13605164 w 19401124"/>
              <a:gd name="connsiteY186" fmla="*/ 2771354 h 10751572"/>
              <a:gd name="connsiteX187" fmla="*/ 13522037 w 19401124"/>
              <a:gd name="connsiteY187" fmla="*/ 2743645 h 10751572"/>
              <a:gd name="connsiteX188" fmla="*/ 13438909 w 19401124"/>
              <a:gd name="connsiteY188" fmla="*/ 2688227 h 10751572"/>
              <a:gd name="connsiteX189" fmla="*/ 13272655 w 19401124"/>
              <a:gd name="connsiteY189" fmla="*/ 2355718 h 10751572"/>
              <a:gd name="connsiteX190" fmla="*/ 13217237 w 19401124"/>
              <a:gd name="connsiteY190" fmla="*/ 2300299 h 10751572"/>
              <a:gd name="connsiteX191" fmla="*/ 13023273 w 19401124"/>
              <a:gd name="connsiteY191" fmla="*/ 2244881 h 10751572"/>
              <a:gd name="connsiteX192" fmla="*/ 13134109 w 19401124"/>
              <a:gd name="connsiteY192" fmla="*/ 2106336 h 10751572"/>
              <a:gd name="connsiteX193" fmla="*/ 13189527 w 19401124"/>
              <a:gd name="connsiteY193" fmla="*/ 2023209 h 10751572"/>
              <a:gd name="connsiteX194" fmla="*/ 13272655 w 19401124"/>
              <a:gd name="connsiteY194" fmla="*/ 1995499 h 10751572"/>
              <a:gd name="connsiteX195" fmla="*/ 13438909 w 19401124"/>
              <a:gd name="connsiteY195" fmla="*/ 1884663 h 10751572"/>
              <a:gd name="connsiteX196" fmla="*/ 13660582 w 19401124"/>
              <a:gd name="connsiteY196" fmla="*/ 1746118 h 10751572"/>
              <a:gd name="connsiteX197" fmla="*/ 13743709 w 19401124"/>
              <a:gd name="connsiteY197" fmla="*/ 1718409 h 10751572"/>
              <a:gd name="connsiteX198" fmla="*/ 13993091 w 19401124"/>
              <a:gd name="connsiteY198" fmla="*/ 1746118 h 10751572"/>
              <a:gd name="connsiteX199" fmla="*/ 13826837 w 19401124"/>
              <a:gd name="connsiteY199" fmla="*/ 2134045 h 10751572"/>
              <a:gd name="connsiteX200" fmla="*/ 13771418 w 19401124"/>
              <a:gd name="connsiteY200" fmla="*/ 2189463 h 10751572"/>
              <a:gd name="connsiteX201" fmla="*/ 13660582 w 19401124"/>
              <a:gd name="connsiteY201" fmla="*/ 2466554 h 10751572"/>
              <a:gd name="connsiteX202" fmla="*/ 13632873 w 19401124"/>
              <a:gd name="connsiteY202" fmla="*/ 2549681 h 10751572"/>
              <a:gd name="connsiteX203" fmla="*/ 13854546 w 19401124"/>
              <a:gd name="connsiteY203" fmla="*/ 2605099 h 10751572"/>
              <a:gd name="connsiteX204" fmla="*/ 14020800 w 19401124"/>
              <a:gd name="connsiteY204" fmla="*/ 2577390 h 10751572"/>
              <a:gd name="connsiteX205" fmla="*/ 14297891 w 19401124"/>
              <a:gd name="connsiteY205" fmla="*/ 2549681 h 10751572"/>
              <a:gd name="connsiteX206" fmla="*/ 14381018 w 19401124"/>
              <a:gd name="connsiteY206" fmla="*/ 2494263 h 10751572"/>
              <a:gd name="connsiteX207" fmla="*/ 14436437 w 19401124"/>
              <a:gd name="connsiteY207" fmla="*/ 2438845 h 10751572"/>
              <a:gd name="connsiteX208" fmla="*/ 14519564 w 19401124"/>
              <a:gd name="connsiteY208" fmla="*/ 2411136 h 10751572"/>
              <a:gd name="connsiteX209" fmla="*/ 14602691 w 19401124"/>
              <a:gd name="connsiteY209" fmla="*/ 2355718 h 10751572"/>
              <a:gd name="connsiteX210" fmla="*/ 14768946 w 19401124"/>
              <a:gd name="connsiteY210" fmla="*/ 2383427 h 10751572"/>
              <a:gd name="connsiteX211" fmla="*/ 14935200 w 19401124"/>
              <a:gd name="connsiteY211" fmla="*/ 2438845 h 10751572"/>
              <a:gd name="connsiteX212" fmla="*/ 15046037 w 19401124"/>
              <a:gd name="connsiteY212" fmla="*/ 2411136 h 10751572"/>
              <a:gd name="connsiteX213" fmla="*/ 15073746 w 19401124"/>
              <a:gd name="connsiteY213" fmla="*/ 2300299 h 10751572"/>
              <a:gd name="connsiteX214" fmla="*/ 15184582 w 19401124"/>
              <a:gd name="connsiteY214" fmla="*/ 2134045 h 10751572"/>
              <a:gd name="connsiteX215" fmla="*/ 15572509 w 19401124"/>
              <a:gd name="connsiteY215" fmla="*/ 2106336 h 10751572"/>
              <a:gd name="connsiteX216" fmla="*/ 15655637 w 19401124"/>
              <a:gd name="connsiteY216" fmla="*/ 2078627 h 10751572"/>
              <a:gd name="connsiteX217" fmla="*/ 15766473 w 19401124"/>
              <a:gd name="connsiteY217" fmla="*/ 1912372 h 10751572"/>
              <a:gd name="connsiteX218" fmla="*/ 15794182 w 19401124"/>
              <a:gd name="connsiteY218" fmla="*/ 1829245 h 10751572"/>
              <a:gd name="connsiteX219" fmla="*/ 15877309 w 19401124"/>
              <a:gd name="connsiteY219" fmla="*/ 1773827 h 10751572"/>
              <a:gd name="connsiteX220" fmla="*/ 15932727 w 19401124"/>
              <a:gd name="connsiteY220" fmla="*/ 1607572 h 10751572"/>
              <a:gd name="connsiteX221" fmla="*/ 15960437 w 19401124"/>
              <a:gd name="connsiteY221" fmla="*/ 1524445 h 10751572"/>
              <a:gd name="connsiteX222" fmla="*/ 16015855 w 19401124"/>
              <a:gd name="connsiteY222" fmla="*/ 1441318 h 10751572"/>
              <a:gd name="connsiteX223" fmla="*/ 16043564 w 19401124"/>
              <a:gd name="connsiteY223" fmla="*/ 1358190 h 10751572"/>
              <a:gd name="connsiteX224" fmla="*/ 16154400 w 19401124"/>
              <a:gd name="connsiteY224" fmla="*/ 1191936 h 10751572"/>
              <a:gd name="connsiteX225" fmla="*/ 16209818 w 19401124"/>
              <a:gd name="connsiteY225" fmla="*/ 1025681 h 10751572"/>
              <a:gd name="connsiteX226" fmla="*/ 16182109 w 19401124"/>
              <a:gd name="connsiteY226" fmla="*/ 859427 h 10751572"/>
              <a:gd name="connsiteX227" fmla="*/ 16126691 w 19401124"/>
              <a:gd name="connsiteY227" fmla="*/ 693172 h 10751572"/>
              <a:gd name="connsiteX228" fmla="*/ 16154400 w 19401124"/>
              <a:gd name="connsiteY228" fmla="*/ 249827 h 10751572"/>
              <a:gd name="connsiteX229" fmla="*/ 16237527 w 19401124"/>
              <a:gd name="connsiteY229" fmla="*/ 194409 h 10751572"/>
              <a:gd name="connsiteX230" fmla="*/ 16292946 w 19401124"/>
              <a:gd name="connsiteY230" fmla="*/ 277536 h 10751572"/>
              <a:gd name="connsiteX231" fmla="*/ 16376073 w 19401124"/>
              <a:gd name="connsiteY231" fmla="*/ 360663 h 10751572"/>
              <a:gd name="connsiteX232" fmla="*/ 16403782 w 19401124"/>
              <a:gd name="connsiteY232" fmla="*/ 443790 h 10751572"/>
              <a:gd name="connsiteX233" fmla="*/ 16348364 w 19401124"/>
              <a:gd name="connsiteY233" fmla="*/ 748590 h 10751572"/>
              <a:gd name="connsiteX234" fmla="*/ 16376073 w 19401124"/>
              <a:gd name="connsiteY234" fmla="*/ 831718 h 10751572"/>
              <a:gd name="connsiteX235" fmla="*/ 16542327 w 19401124"/>
              <a:gd name="connsiteY235" fmla="*/ 887136 h 10751572"/>
              <a:gd name="connsiteX236" fmla="*/ 16736291 w 19401124"/>
              <a:gd name="connsiteY236" fmla="*/ 804009 h 10751572"/>
              <a:gd name="connsiteX237" fmla="*/ 16791709 w 19401124"/>
              <a:gd name="connsiteY237" fmla="*/ 748590 h 10751572"/>
              <a:gd name="connsiteX238" fmla="*/ 16847127 w 19401124"/>
              <a:gd name="connsiteY238" fmla="*/ 665463 h 10751572"/>
              <a:gd name="connsiteX239" fmla="*/ 16930255 w 19401124"/>
              <a:gd name="connsiteY239" fmla="*/ 637754 h 10751572"/>
              <a:gd name="connsiteX240" fmla="*/ 17096509 w 19401124"/>
              <a:gd name="connsiteY240" fmla="*/ 471499 h 10751572"/>
              <a:gd name="connsiteX241" fmla="*/ 17151927 w 19401124"/>
              <a:gd name="connsiteY241" fmla="*/ 388372 h 10751572"/>
              <a:gd name="connsiteX242" fmla="*/ 17290473 w 19401124"/>
              <a:gd name="connsiteY242" fmla="*/ 277536 h 10751572"/>
              <a:gd name="connsiteX243" fmla="*/ 17401309 w 19401124"/>
              <a:gd name="connsiteY243" fmla="*/ 138990 h 10751572"/>
              <a:gd name="connsiteX244" fmla="*/ 17484437 w 19401124"/>
              <a:gd name="connsiteY244" fmla="*/ 83572 h 10751572"/>
              <a:gd name="connsiteX245" fmla="*/ 17539855 w 19401124"/>
              <a:gd name="connsiteY245" fmla="*/ 445 h 10751572"/>
              <a:gd name="connsiteX246" fmla="*/ 17733818 w 19401124"/>
              <a:gd name="connsiteY246" fmla="*/ 55863 h 10751572"/>
              <a:gd name="connsiteX247" fmla="*/ 17816946 w 19401124"/>
              <a:gd name="connsiteY247" fmla="*/ 194409 h 10751572"/>
              <a:gd name="connsiteX248" fmla="*/ 17872364 w 19401124"/>
              <a:gd name="connsiteY248" fmla="*/ 277536 h 10751572"/>
              <a:gd name="connsiteX249" fmla="*/ 18038618 w 19401124"/>
              <a:gd name="connsiteY249" fmla="*/ 305245 h 10751572"/>
              <a:gd name="connsiteX250" fmla="*/ 18010909 w 19401124"/>
              <a:gd name="connsiteY250" fmla="*/ 471499 h 10751572"/>
              <a:gd name="connsiteX251" fmla="*/ 17872364 w 19401124"/>
              <a:gd name="connsiteY251" fmla="*/ 693172 h 10751572"/>
              <a:gd name="connsiteX252" fmla="*/ 17789237 w 19401124"/>
              <a:gd name="connsiteY252" fmla="*/ 720881 h 10751572"/>
              <a:gd name="connsiteX253" fmla="*/ 17733818 w 19401124"/>
              <a:gd name="connsiteY253" fmla="*/ 776299 h 10751572"/>
              <a:gd name="connsiteX254" fmla="*/ 17650691 w 19401124"/>
              <a:gd name="connsiteY254" fmla="*/ 804009 h 10751572"/>
              <a:gd name="connsiteX255" fmla="*/ 17622982 w 19401124"/>
              <a:gd name="connsiteY255" fmla="*/ 887136 h 10751572"/>
              <a:gd name="connsiteX256" fmla="*/ 18260291 w 19401124"/>
              <a:gd name="connsiteY256" fmla="*/ 1524445 h 10751572"/>
              <a:gd name="connsiteX257" fmla="*/ 18343418 w 19401124"/>
              <a:gd name="connsiteY257" fmla="*/ 1552154 h 10751572"/>
              <a:gd name="connsiteX258" fmla="*/ 18315709 w 19401124"/>
              <a:gd name="connsiteY258" fmla="*/ 1773827 h 10751572"/>
              <a:gd name="connsiteX259" fmla="*/ 18288000 w 19401124"/>
              <a:gd name="connsiteY259" fmla="*/ 1940081 h 10751572"/>
              <a:gd name="connsiteX260" fmla="*/ 18343418 w 19401124"/>
              <a:gd name="connsiteY260" fmla="*/ 2438845 h 10751572"/>
              <a:gd name="connsiteX261" fmla="*/ 18398837 w 19401124"/>
              <a:gd name="connsiteY261" fmla="*/ 2605099 h 10751572"/>
              <a:gd name="connsiteX262" fmla="*/ 18454255 w 19401124"/>
              <a:gd name="connsiteY262" fmla="*/ 2799063 h 10751572"/>
              <a:gd name="connsiteX263" fmla="*/ 18288000 w 19401124"/>
              <a:gd name="connsiteY263" fmla="*/ 3020736 h 10751572"/>
              <a:gd name="connsiteX264" fmla="*/ 18232582 w 19401124"/>
              <a:gd name="connsiteY264" fmla="*/ 3103863 h 10751572"/>
              <a:gd name="connsiteX265" fmla="*/ 18149455 w 19401124"/>
              <a:gd name="connsiteY265" fmla="*/ 3131572 h 10751572"/>
              <a:gd name="connsiteX266" fmla="*/ 18038618 w 19401124"/>
              <a:gd name="connsiteY266" fmla="*/ 3242409 h 10751572"/>
              <a:gd name="connsiteX267" fmla="*/ 18010909 w 19401124"/>
              <a:gd name="connsiteY267" fmla="*/ 3325536 h 10751572"/>
              <a:gd name="connsiteX268" fmla="*/ 17927782 w 19401124"/>
              <a:gd name="connsiteY268" fmla="*/ 3380954 h 10751572"/>
              <a:gd name="connsiteX269" fmla="*/ 17927782 w 19401124"/>
              <a:gd name="connsiteY269" fmla="*/ 3547209 h 10751572"/>
              <a:gd name="connsiteX270" fmla="*/ 18038618 w 19401124"/>
              <a:gd name="connsiteY270" fmla="*/ 3713463 h 10751572"/>
              <a:gd name="connsiteX271" fmla="*/ 18066327 w 19401124"/>
              <a:gd name="connsiteY271" fmla="*/ 3879718 h 10751572"/>
              <a:gd name="connsiteX272" fmla="*/ 18121746 w 19401124"/>
              <a:gd name="connsiteY272" fmla="*/ 3935136 h 10751572"/>
              <a:gd name="connsiteX273" fmla="*/ 18260291 w 19401124"/>
              <a:gd name="connsiteY273" fmla="*/ 4045972 h 10751572"/>
              <a:gd name="connsiteX274" fmla="*/ 18315709 w 19401124"/>
              <a:gd name="connsiteY274" fmla="*/ 4129099 h 10751572"/>
              <a:gd name="connsiteX275" fmla="*/ 18481964 w 19401124"/>
              <a:gd name="connsiteY275" fmla="*/ 4184518 h 10751572"/>
              <a:gd name="connsiteX276" fmla="*/ 18648218 w 19401124"/>
              <a:gd name="connsiteY276" fmla="*/ 4267645 h 10751572"/>
              <a:gd name="connsiteX277" fmla="*/ 18731346 w 19401124"/>
              <a:gd name="connsiteY277" fmla="*/ 4406190 h 10751572"/>
              <a:gd name="connsiteX278" fmla="*/ 18842182 w 19401124"/>
              <a:gd name="connsiteY278" fmla="*/ 4572445 h 10751572"/>
              <a:gd name="connsiteX279" fmla="*/ 18869891 w 19401124"/>
              <a:gd name="connsiteY279" fmla="*/ 4655572 h 10751572"/>
              <a:gd name="connsiteX280" fmla="*/ 18980727 w 19401124"/>
              <a:gd name="connsiteY280" fmla="*/ 4821827 h 10751572"/>
              <a:gd name="connsiteX281" fmla="*/ 19091564 w 19401124"/>
              <a:gd name="connsiteY281" fmla="*/ 5071209 h 10751572"/>
              <a:gd name="connsiteX282" fmla="*/ 19119273 w 19401124"/>
              <a:gd name="connsiteY282" fmla="*/ 5791645 h 10751572"/>
              <a:gd name="connsiteX283" fmla="*/ 19202400 w 19401124"/>
              <a:gd name="connsiteY283" fmla="*/ 5957899 h 10751572"/>
              <a:gd name="connsiteX284" fmla="*/ 19257818 w 19401124"/>
              <a:gd name="connsiteY284" fmla="*/ 6068736 h 10751572"/>
              <a:gd name="connsiteX285" fmla="*/ 19368655 w 19401124"/>
              <a:gd name="connsiteY285" fmla="*/ 6373536 h 10751572"/>
              <a:gd name="connsiteX286" fmla="*/ 19368655 w 19401124"/>
              <a:gd name="connsiteY286" fmla="*/ 7925245 h 10751572"/>
              <a:gd name="connsiteX287" fmla="*/ 19285527 w 19401124"/>
              <a:gd name="connsiteY287" fmla="*/ 8008372 h 10751572"/>
              <a:gd name="connsiteX288" fmla="*/ 19230109 w 19401124"/>
              <a:gd name="connsiteY288" fmla="*/ 8091499 h 10751572"/>
              <a:gd name="connsiteX289" fmla="*/ 19174691 w 19401124"/>
              <a:gd name="connsiteY289" fmla="*/ 8257754 h 10751572"/>
              <a:gd name="connsiteX290" fmla="*/ 19146982 w 19401124"/>
              <a:gd name="connsiteY290" fmla="*/ 8340881 h 10751572"/>
              <a:gd name="connsiteX291" fmla="*/ 19091564 w 19401124"/>
              <a:gd name="connsiteY291" fmla="*/ 8424009 h 10751572"/>
              <a:gd name="connsiteX292" fmla="*/ 18980727 w 19401124"/>
              <a:gd name="connsiteY292" fmla="*/ 8645681 h 10751572"/>
              <a:gd name="connsiteX293" fmla="*/ 18953018 w 19401124"/>
              <a:gd name="connsiteY293" fmla="*/ 8756518 h 10751572"/>
              <a:gd name="connsiteX294" fmla="*/ 18925309 w 19401124"/>
              <a:gd name="connsiteY294" fmla="*/ 8922772 h 10751572"/>
              <a:gd name="connsiteX295" fmla="*/ 18842182 w 19401124"/>
              <a:gd name="connsiteY295" fmla="*/ 8950481 h 10751572"/>
              <a:gd name="connsiteX296" fmla="*/ 18731346 w 19401124"/>
              <a:gd name="connsiteY296" fmla="*/ 8922772 h 10751572"/>
              <a:gd name="connsiteX297" fmla="*/ 18759055 w 19401124"/>
              <a:gd name="connsiteY297" fmla="*/ 8839645 h 10751572"/>
              <a:gd name="connsiteX298" fmla="*/ 18897600 w 19401124"/>
              <a:gd name="connsiteY298" fmla="*/ 8701099 h 10751572"/>
              <a:gd name="connsiteX299" fmla="*/ 18953018 w 19401124"/>
              <a:gd name="connsiteY299" fmla="*/ 8617972 h 10751572"/>
              <a:gd name="connsiteX300" fmla="*/ 19008437 w 19401124"/>
              <a:gd name="connsiteY300" fmla="*/ 8562554 h 10751572"/>
              <a:gd name="connsiteX301" fmla="*/ 19036146 w 19401124"/>
              <a:gd name="connsiteY301" fmla="*/ 8479427 h 10751572"/>
              <a:gd name="connsiteX302" fmla="*/ 19008437 w 19401124"/>
              <a:gd name="connsiteY302" fmla="*/ 6983136 h 10751572"/>
              <a:gd name="connsiteX303" fmla="*/ 18980727 w 19401124"/>
              <a:gd name="connsiteY303" fmla="*/ 6900009 h 10751572"/>
              <a:gd name="connsiteX304" fmla="*/ 18953018 w 19401124"/>
              <a:gd name="connsiteY304" fmla="*/ 6789172 h 10751572"/>
              <a:gd name="connsiteX305" fmla="*/ 18897600 w 19401124"/>
              <a:gd name="connsiteY305" fmla="*/ 6484372 h 10751572"/>
              <a:gd name="connsiteX306" fmla="*/ 18869891 w 19401124"/>
              <a:gd name="connsiteY306" fmla="*/ 6401245 h 10751572"/>
              <a:gd name="connsiteX307" fmla="*/ 18842182 w 19401124"/>
              <a:gd name="connsiteY307" fmla="*/ 6290409 h 10751572"/>
              <a:gd name="connsiteX308" fmla="*/ 18814473 w 19401124"/>
              <a:gd name="connsiteY308" fmla="*/ 6207281 h 10751572"/>
              <a:gd name="connsiteX309" fmla="*/ 18731346 w 19401124"/>
              <a:gd name="connsiteY309" fmla="*/ 5902481 h 10751572"/>
              <a:gd name="connsiteX310" fmla="*/ 18675927 w 19401124"/>
              <a:gd name="connsiteY310" fmla="*/ 5680809 h 10751572"/>
              <a:gd name="connsiteX311" fmla="*/ 18565091 w 19401124"/>
              <a:gd name="connsiteY311" fmla="*/ 5514554 h 10751572"/>
              <a:gd name="connsiteX312" fmla="*/ 18509673 w 19401124"/>
              <a:gd name="connsiteY312" fmla="*/ 5431427 h 10751572"/>
              <a:gd name="connsiteX313" fmla="*/ 18426546 w 19401124"/>
              <a:gd name="connsiteY313" fmla="*/ 5376009 h 10751572"/>
              <a:gd name="connsiteX314" fmla="*/ 18371127 w 19401124"/>
              <a:gd name="connsiteY314" fmla="*/ 5320590 h 10751572"/>
              <a:gd name="connsiteX315" fmla="*/ 17844655 w 19401124"/>
              <a:gd name="connsiteY315" fmla="*/ 5292881 h 10751572"/>
              <a:gd name="connsiteX316" fmla="*/ 17816946 w 19401124"/>
              <a:gd name="connsiteY316" fmla="*/ 4988081 h 10751572"/>
              <a:gd name="connsiteX317" fmla="*/ 17761527 w 19401124"/>
              <a:gd name="connsiteY317" fmla="*/ 4904954 h 10751572"/>
              <a:gd name="connsiteX318" fmla="*/ 17706109 w 19401124"/>
              <a:gd name="connsiteY318" fmla="*/ 4738699 h 10751572"/>
              <a:gd name="connsiteX319" fmla="*/ 17595273 w 19401124"/>
              <a:gd name="connsiteY319" fmla="*/ 4544736 h 10751572"/>
              <a:gd name="connsiteX320" fmla="*/ 17567564 w 19401124"/>
              <a:gd name="connsiteY320" fmla="*/ 3408663 h 10751572"/>
              <a:gd name="connsiteX321" fmla="*/ 17484437 w 19401124"/>
              <a:gd name="connsiteY321" fmla="*/ 3353245 h 10751572"/>
              <a:gd name="connsiteX322" fmla="*/ 17429018 w 19401124"/>
              <a:gd name="connsiteY322" fmla="*/ 3270118 h 10751572"/>
              <a:gd name="connsiteX323" fmla="*/ 17401309 w 19401124"/>
              <a:gd name="connsiteY323" fmla="*/ 3186990 h 10751572"/>
              <a:gd name="connsiteX324" fmla="*/ 17318182 w 19401124"/>
              <a:gd name="connsiteY324" fmla="*/ 3159281 h 10751572"/>
              <a:gd name="connsiteX325" fmla="*/ 17401309 w 19401124"/>
              <a:gd name="connsiteY325" fmla="*/ 3214699 h 10751572"/>
              <a:gd name="connsiteX326" fmla="*/ 17512146 w 19401124"/>
              <a:gd name="connsiteY326" fmla="*/ 3325536 h 10751572"/>
              <a:gd name="connsiteX327" fmla="*/ 17456727 w 19401124"/>
              <a:gd name="connsiteY327" fmla="*/ 3658045 h 10751572"/>
              <a:gd name="connsiteX328" fmla="*/ 17262764 w 19401124"/>
              <a:gd name="connsiteY328" fmla="*/ 3879718 h 10751572"/>
              <a:gd name="connsiteX329" fmla="*/ 17151927 w 19401124"/>
              <a:gd name="connsiteY329" fmla="*/ 4018263 h 10751572"/>
              <a:gd name="connsiteX330" fmla="*/ 17068800 w 19401124"/>
              <a:gd name="connsiteY330" fmla="*/ 3990554 h 10751572"/>
              <a:gd name="connsiteX331" fmla="*/ 16985673 w 19401124"/>
              <a:gd name="connsiteY331" fmla="*/ 4018263 h 10751572"/>
              <a:gd name="connsiteX332" fmla="*/ 17096509 w 19401124"/>
              <a:gd name="connsiteY332" fmla="*/ 4212227 h 10751572"/>
              <a:gd name="connsiteX333" fmla="*/ 17179637 w 19401124"/>
              <a:gd name="connsiteY333" fmla="*/ 4406190 h 10751572"/>
              <a:gd name="connsiteX334" fmla="*/ 17151927 w 19401124"/>
              <a:gd name="connsiteY334" fmla="*/ 5126627 h 10751572"/>
              <a:gd name="connsiteX335" fmla="*/ 17096509 w 19401124"/>
              <a:gd name="connsiteY335" fmla="*/ 5237463 h 10751572"/>
              <a:gd name="connsiteX336" fmla="*/ 16985673 w 19401124"/>
              <a:gd name="connsiteY336" fmla="*/ 5320590 h 10751572"/>
              <a:gd name="connsiteX337" fmla="*/ 16930255 w 19401124"/>
              <a:gd name="connsiteY337" fmla="*/ 5376009 h 10751572"/>
              <a:gd name="connsiteX338" fmla="*/ 16764000 w 19401124"/>
              <a:gd name="connsiteY338" fmla="*/ 5486845 h 10751572"/>
              <a:gd name="connsiteX339" fmla="*/ 16708582 w 19401124"/>
              <a:gd name="connsiteY339" fmla="*/ 5569972 h 10751572"/>
              <a:gd name="connsiteX340" fmla="*/ 16542327 w 19401124"/>
              <a:gd name="connsiteY340" fmla="*/ 5625390 h 10751572"/>
              <a:gd name="connsiteX341" fmla="*/ 16209818 w 19401124"/>
              <a:gd name="connsiteY341" fmla="*/ 5791645 h 10751572"/>
              <a:gd name="connsiteX342" fmla="*/ 15905018 w 19401124"/>
              <a:gd name="connsiteY342" fmla="*/ 5985609 h 10751572"/>
              <a:gd name="connsiteX343" fmla="*/ 15766473 w 19401124"/>
              <a:gd name="connsiteY343" fmla="*/ 6124154 h 10751572"/>
              <a:gd name="connsiteX344" fmla="*/ 15711055 w 19401124"/>
              <a:gd name="connsiteY344" fmla="*/ 6207281 h 10751572"/>
              <a:gd name="connsiteX345" fmla="*/ 15683346 w 19401124"/>
              <a:gd name="connsiteY345" fmla="*/ 6290409 h 10751572"/>
              <a:gd name="connsiteX346" fmla="*/ 15766473 w 19401124"/>
              <a:gd name="connsiteY346" fmla="*/ 6622918 h 10751572"/>
              <a:gd name="connsiteX347" fmla="*/ 15794182 w 19401124"/>
              <a:gd name="connsiteY347" fmla="*/ 6733754 h 10751572"/>
              <a:gd name="connsiteX348" fmla="*/ 15821891 w 19401124"/>
              <a:gd name="connsiteY348" fmla="*/ 7287936 h 10751572"/>
              <a:gd name="connsiteX349" fmla="*/ 15905018 w 19401124"/>
              <a:gd name="connsiteY349" fmla="*/ 7260227 h 10751572"/>
              <a:gd name="connsiteX350" fmla="*/ 16098982 w 19401124"/>
              <a:gd name="connsiteY350" fmla="*/ 7093972 h 10751572"/>
              <a:gd name="connsiteX351" fmla="*/ 16597746 w 19401124"/>
              <a:gd name="connsiteY351" fmla="*/ 7038554 h 10751572"/>
              <a:gd name="connsiteX352" fmla="*/ 16625455 w 19401124"/>
              <a:gd name="connsiteY352" fmla="*/ 6955427 h 10751572"/>
              <a:gd name="connsiteX353" fmla="*/ 17013382 w 19401124"/>
              <a:gd name="connsiteY353" fmla="*/ 6872299 h 10751572"/>
              <a:gd name="connsiteX354" fmla="*/ 17179637 w 19401124"/>
              <a:gd name="connsiteY354" fmla="*/ 6955427 h 10751572"/>
              <a:gd name="connsiteX355" fmla="*/ 17262764 w 19401124"/>
              <a:gd name="connsiteY355" fmla="*/ 6983136 h 10751572"/>
              <a:gd name="connsiteX356" fmla="*/ 17373600 w 19401124"/>
              <a:gd name="connsiteY356" fmla="*/ 7149390 h 10751572"/>
              <a:gd name="connsiteX357" fmla="*/ 17401309 w 19401124"/>
              <a:gd name="connsiteY357" fmla="*/ 7260227 h 10751572"/>
              <a:gd name="connsiteX358" fmla="*/ 17678400 w 19401124"/>
              <a:gd name="connsiteY358" fmla="*/ 7371063 h 10751572"/>
              <a:gd name="connsiteX359" fmla="*/ 17761527 w 19401124"/>
              <a:gd name="connsiteY359" fmla="*/ 7426481 h 10751572"/>
              <a:gd name="connsiteX360" fmla="*/ 17844655 w 19401124"/>
              <a:gd name="connsiteY360" fmla="*/ 7454190 h 10751572"/>
              <a:gd name="connsiteX361" fmla="*/ 17900073 w 19401124"/>
              <a:gd name="connsiteY361" fmla="*/ 7509609 h 10751572"/>
              <a:gd name="connsiteX362" fmla="*/ 17983200 w 19401124"/>
              <a:gd name="connsiteY362" fmla="*/ 7537318 h 10751572"/>
              <a:gd name="connsiteX363" fmla="*/ 18066327 w 19401124"/>
              <a:gd name="connsiteY363" fmla="*/ 7592736 h 10751572"/>
              <a:gd name="connsiteX364" fmla="*/ 18094037 w 19401124"/>
              <a:gd name="connsiteY364" fmla="*/ 7675863 h 10751572"/>
              <a:gd name="connsiteX365" fmla="*/ 18204873 w 19401124"/>
              <a:gd name="connsiteY365" fmla="*/ 7814409 h 10751572"/>
              <a:gd name="connsiteX366" fmla="*/ 18177164 w 19401124"/>
              <a:gd name="connsiteY366" fmla="*/ 7897536 h 10751572"/>
              <a:gd name="connsiteX367" fmla="*/ 17844655 w 19401124"/>
              <a:gd name="connsiteY367" fmla="*/ 8008372 h 10751572"/>
              <a:gd name="connsiteX368" fmla="*/ 17927782 w 19401124"/>
              <a:gd name="connsiteY368" fmla="*/ 8091499 h 10751572"/>
              <a:gd name="connsiteX369" fmla="*/ 18038618 w 19401124"/>
              <a:gd name="connsiteY369" fmla="*/ 8340881 h 10751572"/>
              <a:gd name="connsiteX370" fmla="*/ 18066327 w 19401124"/>
              <a:gd name="connsiteY370" fmla="*/ 8784227 h 10751572"/>
              <a:gd name="connsiteX371" fmla="*/ 17983200 w 19401124"/>
              <a:gd name="connsiteY371" fmla="*/ 8839645 h 10751572"/>
              <a:gd name="connsiteX372" fmla="*/ 17761527 w 19401124"/>
              <a:gd name="connsiteY372" fmla="*/ 8756518 h 10751572"/>
              <a:gd name="connsiteX373" fmla="*/ 17650691 w 19401124"/>
              <a:gd name="connsiteY373" fmla="*/ 8507136 h 10751572"/>
              <a:gd name="connsiteX374" fmla="*/ 17539855 w 19401124"/>
              <a:gd name="connsiteY374" fmla="*/ 8340881 h 10751572"/>
              <a:gd name="connsiteX375" fmla="*/ 17456727 w 19401124"/>
              <a:gd name="connsiteY375" fmla="*/ 8202336 h 10751572"/>
              <a:gd name="connsiteX376" fmla="*/ 17401309 w 19401124"/>
              <a:gd name="connsiteY376" fmla="*/ 7952954 h 10751572"/>
              <a:gd name="connsiteX377" fmla="*/ 17290473 w 19401124"/>
              <a:gd name="connsiteY377" fmla="*/ 7703572 h 10751572"/>
              <a:gd name="connsiteX378" fmla="*/ 17207346 w 19401124"/>
              <a:gd name="connsiteY378" fmla="*/ 7648154 h 10751572"/>
              <a:gd name="connsiteX379" fmla="*/ 17151927 w 19401124"/>
              <a:gd name="connsiteY379" fmla="*/ 7592736 h 10751572"/>
              <a:gd name="connsiteX380" fmla="*/ 17013382 w 19401124"/>
              <a:gd name="connsiteY380" fmla="*/ 7565027 h 10751572"/>
              <a:gd name="connsiteX381" fmla="*/ 16985673 w 19401124"/>
              <a:gd name="connsiteY381" fmla="*/ 7454190 h 10751572"/>
              <a:gd name="connsiteX382" fmla="*/ 17013382 w 19401124"/>
              <a:gd name="connsiteY382" fmla="*/ 7648154 h 10751572"/>
              <a:gd name="connsiteX383" fmla="*/ 17124218 w 19401124"/>
              <a:gd name="connsiteY383" fmla="*/ 7814409 h 10751572"/>
              <a:gd name="connsiteX384" fmla="*/ 17179637 w 19401124"/>
              <a:gd name="connsiteY384" fmla="*/ 7980663 h 10751572"/>
              <a:gd name="connsiteX385" fmla="*/ 17290473 w 19401124"/>
              <a:gd name="connsiteY385" fmla="*/ 8146918 h 10751572"/>
              <a:gd name="connsiteX386" fmla="*/ 17345891 w 19401124"/>
              <a:gd name="connsiteY386" fmla="*/ 8230045 h 10751572"/>
              <a:gd name="connsiteX387" fmla="*/ 17456727 w 19401124"/>
              <a:gd name="connsiteY387" fmla="*/ 8313172 h 10751572"/>
              <a:gd name="connsiteX388" fmla="*/ 17567564 w 19401124"/>
              <a:gd name="connsiteY388" fmla="*/ 8424009 h 10751572"/>
              <a:gd name="connsiteX389" fmla="*/ 17761527 w 19401124"/>
              <a:gd name="connsiteY389" fmla="*/ 8451718 h 10751572"/>
              <a:gd name="connsiteX390" fmla="*/ 17789237 w 19401124"/>
              <a:gd name="connsiteY390" fmla="*/ 8340881 h 10751572"/>
              <a:gd name="connsiteX391" fmla="*/ 17733818 w 19401124"/>
              <a:gd name="connsiteY391" fmla="*/ 9948009 h 10751572"/>
              <a:gd name="connsiteX392" fmla="*/ 17650691 w 19401124"/>
              <a:gd name="connsiteY392" fmla="*/ 9975718 h 10751572"/>
              <a:gd name="connsiteX393" fmla="*/ 17484437 w 19401124"/>
              <a:gd name="connsiteY393" fmla="*/ 10086554 h 10751572"/>
              <a:gd name="connsiteX394" fmla="*/ 17429018 w 19401124"/>
              <a:gd name="connsiteY394" fmla="*/ 10141972 h 10751572"/>
              <a:gd name="connsiteX395" fmla="*/ 17262764 w 19401124"/>
              <a:gd name="connsiteY395" fmla="*/ 10252809 h 10751572"/>
              <a:gd name="connsiteX396" fmla="*/ 17096509 w 19401124"/>
              <a:gd name="connsiteY396" fmla="*/ 10363645 h 10751572"/>
              <a:gd name="connsiteX397" fmla="*/ 17013382 w 19401124"/>
              <a:gd name="connsiteY397" fmla="*/ 10419063 h 10751572"/>
              <a:gd name="connsiteX398" fmla="*/ 16847127 w 19401124"/>
              <a:gd name="connsiteY398" fmla="*/ 10613027 h 10751572"/>
              <a:gd name="connsiteX399" fmla="*/ 16764000 w 19401124"/>
              <a:gd name="connsiteY399" fmla="*/ 10640736 h 10751572"/>
              <a:gd name="connsiteX400" fmla="*/ 16597746 w 19401124"/>
              <a:gd name="connsiteY400" fmla="*/ 10751572 h 10751572"/>
              <a:gd name="connsiteX401" fmla="*/ 16514618 w 19401124"/>
              <a:gd name="connsiteY401" fmla="*/ 10197390 h 10751572"/>
              <a:gd name="connsiteX402" fmla="*/ 16486909 w 19401124"/>
              <a:gd name="connsiteY402" fmla="*/ 10086554 h 10751572"/>
              <a:gd name="connsiteX403" fmla="*/ 16431491 w 19401124"/>
              <a:gd name="connsiteY403" fmla="*/ 9920299 h 10751572"/>
              <a:gd name="connsiteX404" fmla="*/ 16459200 w 19401124"/>
              <a:gd name="connsiteY404" fmla="*/ 9587790 h 10751572"/>
              <a:gd name="connsiteX405" fmla="*/ 16514618 w 19401124"/>
              <a:gd name="connsiteY405" fmla="*/ 9421536 h 10751572"/>
              <a:gd name="connsiteX406" fmla="*/ 16514618 w 19401124"/>
              <a:gd name="connsiteY406" fmla="*/ 8673390 h 10751572"/>
              <a:gd name="connsiteX407" fmla="*/ 16459200 w 19401124"/>
              <a:gd name="connsiteY407" fmla="*/ 8728809 h 10751572"/>
              <a:gd name="connsiteX408" fmla="*/ 16348364 w 19401124"/>
              <a:gd name="connsiteY408" fmla="*/ 8867354 h 10751572"/>
              <a:gd name="connsiteX409" fmla="*/ 16292946 w 19401124"/>
              <a:gd name="connsiteY409" fmla="*/ 8950481 h 10751572"/>
              <a:gd name="connsiteX410" fmla="*/ 16182109 w 19401124"/>
              <a:gd name="connsiteY410" fmla="*/ 9061318 h 10751572"/>
              <a:gd name="connsiteX411" fmla="*/ 16043564 w 19401124"/>
              <a:gd name="connsiteY411" fmla="*/ 9310699 h 10751572"/>
              <a:gd name="connsiteX412" fmla="*/ 15849600 w 19401124"/>
              <a:gd name="connsiteY412" fmla="*/ 9282990 h 10751572"/>
              <a:gd name="connsiteX413" fmla="*/ 15683346 w 19401124"/>
              <a:gd name="connsiteY413" fmla="*/ 9172154 h 10751572"/>
              <a:gd name="connsiteX414" fmla="*/ 15600218 w 19401124"/>
              <a:gd name="connsiteY414" fmla="*/ 9116736 h 10751572"/>
              <a:gd name="connsiteX415" fmla="*/ 15101455 w 19401124"/>
              <a:gd name="connsiteY415" fmla="*/ 9033609 h 10751572"/>
              <a:gd name="connsiteX416" fmla="*/ 15046037 w 19401124"/>
              <a:gd name="connsiteY416" fmla="*/ 8978190 h 10751572"/>
              <a:gd name="connsiteX417" fmla="*/ 14935200 w 19401124"/>
              <a:gd name="connsiteY417" fmla="*/ 8728809 h 10751572"/>
              <a:gd name="connsiteX418" fmla="*/ 14879782 w 19401124"/>
              <a:gd name="connsiteY418" fmla="*/ 8673390 h 10751572"/>
              <a:gd name="connsiteX419" fmla="*/ 14658109 w 19401124"/>
              <a:gd name="connsiteY419" fmla="*/ 8507136 h 10751572"/>
              <a:gd name="connsiteX420" fmla="*/ 14547273 w 19401124"/>
              <a:gd name="connsiteY420" fmla="*/ 8451718 h 10751572"/>
              <a:gd name="connsiteX421" fmla="*/ 13993091 w 19401124"/>
              <a:gd name="connsiteY421" fmla="*/ 8479427 h 10751572"/>
              <a:gd name="connsiteX422" fmla="*/ 13826837 w 19401124"/>
              <a:gd name="connsiteY422" fmla="*/ 8534845 h 10751572"/>
              <a:gd name="connsiteX423" fmla="*/ 13771418 w 19401124"/>
              <a:gd name="connsiteY423" fmla="*/ 8590263 h 10751572"/>
              <a:gd name="connsiteX424" fmla="*/ 13688291 w 19401124"/>
              <a:gd name="connsiteY424" fmla="*/ 8645681 h 10751572"/>
              <a:gd name="connsiteX425" fmla="*/ 13909964 w 19401124"/>
              <a:gd name="connsiteY425" fmla="*/ 9255281 h 10751572"/>
              <a:gd name="connsiteX426" fmla="*/ 14076218 w 19401124"/>
              <a:gd name="connsiteY426" fmla="*/ 9421536 h 10751572"/>
              <a:gd name="connsiteX427" fmla="*/ 13993091 w 19401124"/>
              <a:gd name="connsiteY427" fmla="*/ 9781754 h 10751572"/>
              <a:gd name="connsiteX428" fmla="*/ 13771418 w 19401124"/>
              <a:gd name="connsiteY428" fmla="*/ 9892590 h 10751572"/>
              <a:gd name="connsiteX429" fmla="*/ 13660582 w 19401124"/>
              <a:gd name="connsiteY429" fmla="*/ 9948009 h 10751572"/>
              <a:gd name="connsiteX430" fmla="*/ 13438909 w 19401124"/>
              <a:gd name="connsiteY430" fmla="*/ 10003427 h 10751572"/>
              <a:gd name="connsiteX431" fmla="*/ 13106400 w 19401124"/>
              <a:gd name="connsiteY431" fmla="*/ 9975718 h 10751572"/>
              <a:gd name="connsiteX432" fmla="*/ 13050982 w 19401124"/>
              <a:gd name="connsiteY432" fmla="*/ 9920299 h 10751572"/>
              <a:gd name="connsiteX433" fmla="*/ 12967855 w 19401124"/>
              <a:gd name="connsiteY433" fmla="*/ 9864881 h 10751572"/>
              <a:gd name="connsiteX434" fmla="*/ 12579927 w 19401124"/>
              <a:gd name="connsiteY434" fmla="*/ 9920299 h 10751572"/>
              <a:gd name="connsiteX435" fmla="*/ 12330546 w 19401124"/>
              <a:gd name="connsiteY435" fmla="*/ 9975718 h 10751572"/>
              <a:gd name="connsiteX436" fmla="*/ 12081164 w 19401124"/>
              <a:gd name="connsiteY436" fmla="*/ 10114263 h 10751572"/>
              <a:gd name="connsiteX437" fmla="*/ 11887200 w 19401124"/>
              <a:gd name="connsiteY437" fmla="*/ 10197390 h 10751572"/>
              <a:gd name="connsiteX438" fmla="*/ 11831782 w 19401124"/>
              <a:gd name="connsiteY438" fmla="*/ 10252809 h 10751572"/>
              <a:gd name="connsiteX439" fmla="*/ 11499273 w 19401124"/>
              <a:gd name="connsiteY439" fmla="*/ 10197390 h 10751572"/>
              <a:gd name="connsiteX440" fmla="*/ 11416146 w 19401124"/>
              <a:gd name="connsiteY440" fmla="*/ 10141972 h 10751572"/>
              <a:gd name="connsiteX441" fmla="*/ 11360727 w 19401124"/>
              <a:gd name="connsiteY441" fmla="*/ 10086554 h 10751572"/>
              <a:gd name="connsiteX442" fmla="*/ 11277600 w 19401124"/>
              <a:gd name="connsiteY442" fmla="*/ 10058845 h 10751572"/>
              <a:gd name="connsiteX443" fmla="*/ 11194473 w 19401124"/>
              <a:gd name="connsiteY443" fmla="*/ 10003427 h 10751572"/>
              <a:gd name="connsiteX444" fmla="*/ 10917382 w 19401124"/>
              <a:gd name="connsiteY444" fmla="*/ 9975718 h 10751572"/>
              <a:gd name="connsiteX445" fmla="*/ 10806546 w 19401124"/>
              <a:gd name="connsiteY445" fmla="*/ 9643209 h 10751572"/>
              <a:gd name="connsiteX446" fmla="*/ 10723418 w 19401124"/>
              <a:gd name="connsiteY446" fmla="*/ 9615499 h 10751572"/>
              <a:gd name="connsiteX447" fmla="*/ 10474037 w 19401124"/>
              <a:gd name="connsiteY447" fmla="*/ 9587790 h 10751572"/>
              <a:gd name="connsiteX448" fmla="*/ 10418618 w 19401124"/>
              <a:gd name="connsiteY448" fmla="*/ 9643209 h 10751572"/>
              <a:gd name="connsiteX449" fmla="*/ 10363200 w 19401124"/>
              <a:gd name="connsiteY449" fmla="*/ 9643209 h 10751572"/>
              <a:gd name="connsiteX450" fmla="*/ 10418618 w 19401124"/>
              <a:gd name="connsiteY450" fmla="*/ 9726336 h 10751572"/>
              <a:gd name="connsiteX451" fmla="*/ 10335491 w 19401124"/>
              <a:gd name="connsiteY451" fmla="*/ 9948009 h 10751572"/>
              <a:gd name="connsiteX452" fmla="*/ 10280073 w 19401124"/>
              <a:gd name="connsiteY452" fmla="*/ 10031136 h 10751572"/>
              <a:gd name="connsiteX453" fmla="*/ 10196946 w 19401124"/>
              <a:gd name="connsiteY453" fmla="*/ 10086554 h 10751572"/>
              <a:gd name="connsiteX454" fmla="*/ 10141527 w 19401124"/>
              <a:gd name="connsiteY454" fmla="*/ 10141972 h 10751572"/>
              <a:gd name="connsiteX455" fmla="*/ 9919855 w 19401124"/>
              <a:gd name="connsiteY455" fmla="*/ 10058845 h 10751572"/>
              <a:gd name="connsiteX456" fmla="*/ 9809018 w 19401124"/>
              <a:gd name="connsiteY456" fmla="*/ 10031136 h 10751572"/>
              <a:gd name="connsiteX457" fmla="*/ 9642764 w 19401124"/>
              <a:gd name="connsiteY457" fmla="*/ 9975718 h 10751572"/>
              <a:gd name="connsiteX458" fmla="*/ 9559637 w 19401124"/>
              <a:gd name="connsiteY458" fmla="*/ 9948009 h 10751572"/>
              <a:gd name="connsiteX459" fmla="*/ 9448800 w 19401124"/>
              <a:gd name="connsiteY459" fmla="*/ 9920299 h 10751572"/>
              <a:gd name="connsiteX460" fmla="*/ 9282546 w 19401124"/>
              <a:gd name="connsiteY460" fmla="*/ 9864881 h 10751572"/>
              <a:gd name="connsiteX461" fmla="*/ 9144000 w 19401124"/>
              <a:gd name="connsiteY461" fmla="*/ 9837172 h 10751572"/>
              <a:gd name="connsiteX462" fmla="*/ 8783782 w 19401124"/>
              <a:gd name="connsiteY462" fmla="*/ 9892590 h 10751572"/>
              <a:gd name="connsiteX463" fmla="*/ 8728364 w 19401124"/>
              <a:gd name="connsiteY463" fmla="*/ 9948009 h 10751572"/>
              <a:gd name="connsiteX464" fmla="*/ 8617527 w 19401124"/>
              <a:gd name="connsiteY464" fmla="*/ 10086554 h 10751572"/>
              <a:gd name="connsiteX465" fmla="*/ 8534400 w 19401124"/>
              <a:gd name="connsiteY465" fmla="*/ 10114263 h 10751572"/>
              <a:gd name="connsiteX466" fmla="*/ 8340437 w 19401124"/>
              <a:gd name="connsiteY466" fmla="*/ 10086554 h 10751572"/>
              <a:gd name="connsiteX467" fmla="*/ 7924800 w 19401124"/>
              <a:gd name="connsiteY467" fmla="*/ 9975718 h 10751572"/>
              <a:gd name="connsiteX468" fmla="*/ 7952509 w 19401124"/>
              <a:gd name="connsiteY468" fmla="*/ 9892590 h 10751572"/>
              <a:gd name="connsiteX469" fmla="*/ 7841673 w 19401124"/>
              <a:gd name="connsiteY469" fmla="*/ 9754045 h 10751572"/>
              <a:gd name="connsiteX470" fmla="*/ 7758546 w 19401124"/>
              <a:gd name="connsiteY470" fmla="*/ 9726336 h 10751572"/>
              <a:gd name="connsiteX471" fmla="*/ 7592291 w 19401124"/>
              <a:gd name="connsiteY471" fmla="*/ 9643209 h 10751572"/>
              <a:gd name="connsiteX472" fmla="*/ 7176655 w 19401124"/>
              <a:gd name="connsiteY472" fmla="*/ 9449245 h 10751572"/>
              <a:gd name="connsiteX473" fmla="*/ 7148946 w 19401124"/>
              <a:gd name="connsiteY473" fmla="*/ 9338409 h 10751572"/>
              <a:gd name="connsiteX474" fmla="*/ 7204364 w 19401124"/>
              <a:gd name="connsiteY474" fmla="*/ 9144445 h 10751572"/>
              <a:gd name="connsiteX475" fmla="*/ 7148946 w 19401124"/>
              <a:gd name="connsiteY475" fmla="*/ 8756518 h 10751572"/>
              <a:gd name="connsiteX476" fmla="*/ 7093527 w 19401124"/>
              <a:gd name="connsiteY476" fmla="*/ 8617972 h 10751572"/>
              <a:gd name="connsiteX477" fmla="*/ 7038109 w 19401124"/>
              <a:gd name="connsiteY477" fmla="*/ 8396299 h 10751572"/>
              <a:gd name="connsiteX478" fmla="*/ 6844146 w 19401124"/>
              <a:gd name="connsiteY478" fmla="*/ 8174627 h 10751572"/>
              <a:gd name="connsiteX479" fmla="*/ 6761018 w 19401124"/>
              <a:gd name="connsiteY479" fmla="*/ 8202336 h 10751572"/>
              <a:gd name="connsiteX480" fmla="*/ 6677891 w 19401124"/>
              <a:gd name="connsiteY480" fmla="*/ 8257754 h 10751572"/>
              <a:gd name="connsiteX481" fmla="*/ 6567055 w 19401124"/>
              <a:gd name="connsiteY481" fmla="*/ 8313172 h 10751572"/>
              <a:gd name="connsiteX482" fmla="*/ 6289964 w 19401124"/>
              <a:gd name="connsiteY482" fmla="*/ 8285463 h 10751572"/>
              <a:gd name="connsiteX483" fmla="*/ 6262255 w 19401124"/>
              <a:gd name="connsiteY483" fmla="*/ 8091499 h 10751572"/>
              <a:gd name="connsiteX484" fmla="*/ 5985164 w 19401124"/>
              <a:gd name="connsiteY484" fmla="*/ 8063790 h 10751572"/>
              <a:gd name="connsiteX485" fmla="*/ 6012873 w 19401124"/>
              <a:gd name="connsiteY485" fmla="*/ 7925245 h 10751572"/>
              <a:gd name="connsiteX486" fmla="*/ 6068291 w 19401124"/>
              <a:gd name="connsiteY486" fmla="*/ 7842118 h 10751572"/>
              <a:gd name="connsiteX487" fmla="*/ 6096000 w 19401124"/>
              <a:gd name="connsiteY487" fmla="*/ 7758990 h 10751572"/>
              <a:gd name="connsiteX488" fmla="*/ 5985164 w 19401124"/>
              <a:gd name="connsiteY488" fmla="*/ 7703572 h 10751572"/>
              <a:gd name="connsiteX489" fmla="*/ 5791200 w 19401124"/>
              <a:gd name="connsiteY489" fmla="*/ 7481899 h 10751572"/>
              <a:gd name="connsiteX490" fmla="*/ 5735782 w 19401124"/>
              <a:gd name="connsiteY490" fmla="*/ 7398772 h 10751572"/>
              <a:gd name="connsiteX491" fmla="*/ 5541818 w 19401124"/>
              <a:gd name="connsiteY491" fmla="*/ 7287936 h 10751572"/>
              <a:gd name="connsiteX492" fmla="*/ 5070764 w 19401124"/>
              <a:gd name="connsiteY492" fmla="*/ 7315645 h 10751572"/>
              <a:gd name="connsiteX493" fmla="*/ 4987637 w 19401124"/>
              <a:gd name="connsiteY493" fmla="*/ 7343354 h 10751572"/>
              <a:gd name="connsiteX494" fmla="*/ 4793673 w 19401124"/>
              <a:gd name="connsiteY494" fmla="*/ 7315645 h 10751572"/>
              <a:gd name="connsiteX495" fmla="*/ 4710546 w 19401124"/>
              <a:gd name="connsiteY495" fmla="*/ 7287936 h 10751572"/>
              <a:gd name="connsiteX496" fmla="*/ 4655127 w 19401124"/>
              <a:gd name="connsiteY496" fmla="*/ 7232518 h 10751572"/>
              <a:gd name="connsiteX497" fmla="*/ 4516582 w 19401124"/>
              <a:gd name="connsiteY497" fmla="*/ 7204809 h 10751572"/>
              <a:gd name="connsiteX498" fmla="*/ 4405746 w 19401124"/>
              <a:gd name="connsiteY498" fmla="*/ 7232518 h 10751572"/>
              <a:gd name="connsiteX499" fmla="*/ 4461164 w 19401124"/>
              <a:gd name="connsiteY499" fmla="*/ 7315645 h 10751572"/>
              <a:gd name="connsiteX500" fmla="*/ 4544291 w 19401124"/>
              <a:gd name="connsiteY500" fmla="*/ 7343354 h 10751572"/>
              <a:gd name="connsiteX501" fmla="*/ 4627418 w 19401124"/>
              <a:gd name="connsiteY501" fmla="*/ 7398772 h 10751572"/>
              <a:gd name="connsiteX502" fmla="*/ 4655127 w 19401124"/>
              <a:gd name="connsiteY502" fmla="*/ 7481899 h 10751572"/>
              <a:gd name="connsiteX503" fmla="*/ 4627418 w 19401124"/>
              <a:gd name="connsiteY503" fmla="*/ 7592736 h 10751572"/>
              <a:gd name="connsiteX504" fmla="*/ 4544291 w 19401124"/>
              <a:gd name="connsiteY504" fmla="*/ 7648154 h 10751572"/>
              <a:gd name="connsiteX505" fmla="*/ 4322618 w 19401124"/>
              <a:gd name="connsiteY505" fmla="*/ 7703572 h 10751572"/>
              <a:gd name="connsiteX506" fmla="*/ 4267200 w 19401124"/>
              <a:gd name="connsiteY506" fmla="*/ 7786699 h 10751572"/>
              <a:gd name="connsiteX507" fmla="*/ 4211782 w 19401124"/>
              <a:gd name="connsiteY507" fmla="*/ 7952954 h 10751572"/>
              <a:gd name="connsiteX508" fmla="*/ 4128655 w 19401124"/>
              <a:gd name="connsiteY508" fmla="*/ 8008372 h 10751572"/>
              <a:gd name="connsiteX509" fmla="*/ 3851564 w 19401124"/>
              <a:gd name="connsiteY509" fmla="*/ 7925245 h 10751572"/>
              <a:gd name="connsiteX510" fmla="*/ 3713018 w 19401124"/>
              <a:gd name="connsiteY510" fmla="*/ 7786699 h 10751572"/>
              <a:gd name="connsiteX511" fmla="*/ 3685309 w 19401124"/>
              <a:gd name="connsiteY511" fmla="*/ 7703572 h 10751572"/>
              <a:gd name="connsiteX512" fmla="*/ 3602182 w 19401124"/>
              <a:gd name="connsiteY512" fmla="*/ 7343354 h 10751572"/>
              <a:gd name="connsiteX513" fmla="*/ 3519055 w 19401124"/>
              <a:gd name="connsiteY513" fmla="*/ 7315645 h 10751572"/>
              <a:gd name="connsiteX514" fmla="*/ 3408218 w 19401124"/>
              <a:gd name="connsiteY514" fmla="*/ 7232518 h 10751572"/>
              <a:gd name="connsiteX515" fmla="*/ 3352800 w 19401124"/>
              <a:gd name="connsiteY515" fmla="*/ 7177099 h 10751572"/>
              <a:gd name="connsiteX516" fmla="*/ 3186546 w 19401124"/>
              <a:gd name="connsiteY516" fmla="*/ 7204809 h 10751572"/>
              <a:gd name="connsiteX517" fmla="*/ 3186546 w 19401124"/>
              <a:gd name="connsiteY517" fmla="*/ 6872299 h 10751572"/>
              <a:gd name="connsiteX518" fmla="*/ 2992582 w 19401124"/>
              <a:gd name="connsiteY518" fmla="*/ 6844590 h 10751572"/>
              <a:gd name="connsiteX519" fmla="*/ 2881746 w 19401124"/>
              <a:gd name="connsiteY519" fmla="*/ 6816881 h 10751572"/>
              <a:gd name="connsiteX520" fmla="*/ 2743200 w 19401124"/>
              <a:gd name="connsiteY520" fmla="*/ 6789172 h 10751572"/>
              <a:gd name="connsiteX521" fmla="*/ 2576946 w 19401124"/>
              <a:gd name="connsiteY521" fmla="*/ 6733754 h 10751572"/>
              <a:gd name="connsiteX522" fmla="*/ 2272146 w 19401124"/>
              <a:gd name="connsiteY522" fmla="*/ 6816881 h 10751572"/>
              <a:gd name="connsiteX523" fmla="*/ 2216727 w 19401124"/>
              <a:gd name="connsiteY523" fmla="*/ 6900009 h 10751572"/>
              <a:gd name="connsiteX524" fmla="*/ 2133600 w 19401124"/>
              <a:gd name="connsiteY524" fmla="*/ 6872299 h 10751572"/>
              <a:gd name="connsiteX525" fmla="*/ 1773382 w 19401124"/>
              <a:gd name="connsiteY525" fmla="*/ 6927718 h 10751572"/>
              <a:gd name="connsiteX526" fmla="*/ 1745673 w 19401124"/>
              <a:gd name="connsiteY526" fmla="*/ 7869827 h 10751572"/>
              <a:gd name="connsiteX527" fmla="*/ 1662546 w 19401124"/>
              <a:gd name="connsiteY527" fmla="*/ 7842118 h 10751572"/>
              <a:gd name="connsiteX528" fmla="*/ 1607127 w 19401124"/>
              <a:gd name="connsiteY528" fmla="*/ 7786699 h 10751572"/>
              <a:gd name="connsiteX529" fmla="*/ 1496291 w 19401124"/>
              <a:gd name="connsiteY529" fmla="*/ 7731281 h 10751572"/>
              <a:gd name="connsiteX530" fmla="*/ 1219200 w 19401124"/>
              <a:gd name="connsiteY530" fmla="*/ 7758990 h 10751572"/>
              <a:gd name="connsiteX531" fmla="*/ 1080655 w 19401124"/>
              <a:gd name="connsiteY531" fmla="*/ 7786699 h 10751572"/>
              <a:gd name="connsiteX532" fmla="*/ 1052946 w 19401124"/>
              <a:gd name="connsiteY532" fmla="*/ 7925245 h 10751572"/>
              <a:gd name="connsiteX533" fmla="*/ 969818 w 19401124"/>
              <a:gd name="connsiteY533" fmla="*/ 7980663 h 10751572"/>
              <a:gd name="connsiteX534" fmla="*/ 942109 w 19401124"/>
              <a:gd name="connsiteY534" fmla="*/ 8230045 h 10751572"/>
              <a:gd name="connsiteX535" fmla="*/ 858982 w 19401124"/>
              <a:gd name="connsiteY535" fmla="*/ 8285463 h 10751572"/>
              <a:gd name="connsiteX536" fmla="*/ 692727 w 19401124"/>
              <a:gd name="connsiteY536" fmla="*/ 8340881 h 10751572"/>
              <a:gd name="connsiteX537" fmla="*/ 609600 w 19401124"/>
              <a:gd name="connsiteY537" fmla="*/ 8257754 h 10751572"/>
              <a:gd name="connsiteX538" fmla="*/ 581891 w 19401124"/>
              <a:gd name="connsiteY538" fmla="*/ 8146918 h 10751572"/>
              <a:gd name="connsiteX539" fmla="*/ 526473 w 19401124"/>
              <a:gd name="connsiteY539" fmla="*/ 7925245 h 10751572"/>
              <a:gd name="connsiteX540" fmla="*/ 498764 w 19401124"/>
              <a:gd name="connsiteY540" fmla="*/ 7675863 h 10751572"/>
              <a:gd name="connsiteX541" fmla="*/ 471055 w 19401124"/>
              <a:gd name="connsiteY541" fmla="*/ 7592736 h 10751572"/>
              <a:gd name="connsiteX542" fmla="*/ 387927 w 19401124"/>
              <a:gd name="connsiteY542" fmla="*/ 7537318 h 10751572"/>
              <a:gd name="connsiteX543" fmla="*/ 360218 w 19401124"/>
              <a:gd name="connsiteY543" fmla="*/ 7454190 h 10751572"/>
              <a:gd name="connsiteX544" fmla="*/ 193964 w 19401124"/>
              <a:gd name="connsiteY544" fmla="*/ 7371063 h 10751572"/>
              <a:gd name="connsiteX545" fmla="*/ 110837 w 19401124"/>
              <a:gd name="connsiteY545" fmla="*/ 7315645 h 10751572"/>
              <a:gd name="connsiteX546" fmla="*/ 55418 w 19401124"/>
              <a:gd name="connsiteY546" fmla="*/ 7204809 h 10751572"/>
              <a:gd name="connsiteX547" fmla="*/ 0 w 19401124"/>
              <a:gd name="connsiteY547" fmla="*/ 6595209 h 10751572"/>
              <a:gd name="connsiteX548" fmla="*/ 27709 w 19401124"/>
              <a:gd name="connsiteY548" fmla="*/ 5708518 h 10751572"/>
              <a:gd name="connsiteX549" fmla="*/ 83127 w 19401124"/>
              <a:gd name="connsiteY549" fmla="*/ 5791645 h 10751572"/>
              <a:gd name="connsiteX550" fmla="*/ 138546 w 19401124"/>
              <a:gd name="connsiteY550" fmla="*/ 5847063 h 10751572"/>
              <a:gd name="connsiteX551" fmla="*/ 221673 w 19401124"/>
              <a:gd name="connsiteY551" fmla="*/ 5902481 h 10751572"/>
              <a:gd name="connsiteX552" fmla="*/ 471055 w 19401124"/>
              <a:gd name="connsiteY552" fmla="*/ 5957899 h 10751572"/>
              <a:gd name="connsiteX553" fmla="*/ 609600 w 19401124"/>
              <a:gd name="connsiteY553" fmla="*/ 5763936 h 10751572"/>
              <a:gd name="connsiteX554" fmla="*/ 1413164 w 19401124"/>
              <a:gd name="connsiteY554" fmla="*/ 5708518 h 10751572"/>
              <a:gd name="connsiteX555" fmla="*/ 1302327 w 19401124"/>
              <a:gd name="connsiteY555" fmla="*/ 5597681 h 10751572"/>
              <a:gd name="connsiteX556" fmla="*/ 1191491 w 19401124"/>
              <a:gd name="connsiteY556" fmla="*/ 5431427 h 10751572"/>
              <a:gd name="connsiteX557" fmla="*/ 1052946 w 19401124"/>
              <a:gd name="connsiteY557" fmla="*/ 5320590 h 10751572"/>
              <a:gd name="connsiteX558" fmla="*/ 942109 w 19401124"/>
              <a:gd name="connsiteY558" fmla="*/ 5154336 h 10751572"/>
              <a:gd name="connsiteX559" fmla="*/ 886691 w 19401124"/>
              <a:gd name="connsiteY559" fmla="*/ 5071209 h 10751572"/>
              <a:gd name="connsiteX560" fmla="*/ 831273 w 19401124"/>
              <a:gd name="connsiteY560" fmla="*/ 5015790 h 10751572"/>
              <a:gd name="connsiteX561" fmla="*/ 831273 w 19401124"/>
              <a:gd name="connsiteY561" fmla="*/ 4627863 h 10751572"/>
              <a:gd name="connsiteX562" fmla="*/ 914400 w 19401124"/>
              <a:gd name="connsiteY562" fmla="*/ 4572445 h 10751572"/>
              <a:gd name="connsiteX563" fmla="*/ 942109 w 19401124"/>
              <a:gd name="connsiteY563" fmla="*/ 4489318 h 10751572"/>
              <a:gd name="connsiteX564" fmla="*/ 1302327 w 19401124"/>
              <a:gd name="connsiteY564" fmla="*/ 4184518 h 10751572"/>
              <a:gd name="connsiteX565" fmla="*/ 1025237 w 19401124"/>
              <a:gd name="connsiteY565" fmla="*/ 4156809 h 10751572"/>
              <a:gd name="connsiteX566" fmla="*/ 1052946 w 19401124"/>
              <a:gd name="connsiteY566" fmla="*/ 3879718 h 10751572"/>
              <a:gd name="connsiteX567" fmla="*/ 1108364 w 19401124"/>
              <a:gd name="connsiteY567" fmla="*/ 3962845 h 10751572"/>
              <a:gd name="connsiteX568" fmla="*/ 1191491 w 19401124"/>
              <a:gd name="connsiteY568" fmla="*/ 4018263 h 10751572"/>
              <a:gd name="connsiteX569" fmla="*/ 1579418 w 19401124"/>
              <a:gd name="connsiteY569" fmla="*/ 3907427 h 10751572"/>
              <a:gd name="connsiteX570" fmla="*/ 1745673 w 19401124"/>
              <a:gd name="connsiteY570" fmla="*/ 3796590 h 10751572"/>
              <a:gd name="connsiteX571" fmla="*/ 1828800 w 19401124"/>
              <a:gd name="connsiteY571" fmla="*/ 3741172 h 10751572"/>
              <a:gd name="connsiteX572" fmla="*/ 1801091 w 19401124"/>
              <a:gd name="connsiteY572" fmla="*/ 3574918 h 10751572"/>
              <a:gd name="connsiteX573" fmla="*/ 1745673 w 19401124"/>
              <a:gd name="connsiteY573" fmla="*/ 3519499 h 10751572"/>
              <a:gd name="connsiteX574" fmla="*/ 1607127 w 19401124"/>
              <a:gd name="connsiteY574" fmla="*/ 3380954 h 10751572"/>
              <a:gd name="connsiteX575" fmla="*/ 1607127 w 19401124"/>
              <a:gd name="connsiteY575" fmla="*/ 3186990 h 10751572"/>
              <a:gd name="connsiteX576" fmla="*/ 1634837 w 19401124"/>
              <a:gd name="connsiteY576" fmla="*/ 3103863 h 10751572"/>
              <a:gd name="connsiteX577" fmla="*/ 1717964 w 19401124"/>
              <a:gd name="connsiteY577" fmla="*/ 3048445 h 10751572"/>
              <a:gd name="connsiteX578" fmla="*/ 1856509 w 19401124"/>
              <a:gd name="connsiteY578" fmla="*/ 2937609 h 10751572"/>
              <a:gd name="connsiteX579" fmla="*/ 2105891 w 19401124"/>
              <a:gd name="connsiteY579" fmla="*/ 2771354 h 10751572"/>
              <a:gd name="connsiteX580" fmla="*/ 2244437 w 19401124"/>
              <a:gd name="connsiteY580" fmla="*/ 2743645 h 10751572"/>
              <a:gd name="connsiteX581" fmla="*/ 2438400 w 19401124"/>
              <a:gd name="connsiteY581" fmla="*/ 2660518 h 1075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</a:cxnLst>
            <a:rect l="l" t="t" r="r" b="b"/>
            <a:pathLst>
              <a:path w="19401124" h="10751572">
                <a:moveTo>
                  <a:pt x="2438400" y="2660518"/>
                </a:moveTo>
                <a:cubicBezTo>
                  <a:pt x="2493818" y="2651282"/>
                  <a:pt x="2529849" y="2688227"/>
                  <a:pt x="2576946" y="2688227"/>
                </a:cubicBezTo>
                <a:cubicBezTo>
                  <a:pt x="2844443" y="2688227"/>
                  <a:pt x="2697960" y="2654674"/>
                  <a:pt x="2632364" y="2632809"/>
                </a:cubicBezTo>
                <a:cubicBezTo>
                  <a:pt x="2706255" y="2854481"/>
                  <a:pt x="2595419" y="2595864"/>
                  <a:pt x="2743200" y="2743645"/>
                </a:cubicBezTo>
                <a:cubicBezTo>
                  <a:pt x="2890981" y="2891426"/>
                  <a:pt x="2632363" y="2780591"/>
                  <a:pt x="2854037" y="2854481"/>
                </a:cubicBezTo>
                <a:cubicBezTo>
                  <a:pt x="2890982" y="2845245"/>
                  <a:pt x="2947842" y="2860834"/>
                  <a:pt x="2964873" y="2826772"/>
                </a:cubicBezTo>
                <a:cubicBezTo>
                  <a:pt x="3029544" y="2697431"/>
                  <a:pt x="2921000" y="2679650"/>
                  <a:pt x="2854037" y="2660518"/>
                </a:cubicBezTo>
                <a:cubicBezTo>
                  <a:pt x="2817420" y="2650056"/>
                  <a:pt x="2780146" y="2642045"/>
                  <a:pt x="2743200" y="2632809"/>
                </a:cubicBezTo>
                <a:cubicBezTo>
                  <a:pt x="2770909" y="2623572"/>
                  <a:pt x="2801281" y="2620126"/>
                  <a:pt x="2826327" y="2605099"/>
                </a:cubicBezTo>
                <a:cubicBezTo>
                  <a:pt x="2848729" y="2591658"/>
                  <a:pt x="2856069" y="2554495"/>
                  <a:pt x="2881746" y="2549681"/>
                </a:cubicBezTo>
                <a:cubicBezTo>
                  <a:pt x="3009164" y="2525790"/>
                  <a:pt x="3140364" y="2531208"/>
                  <a:pt x="3269673" y="2521972"/>
                </a:cubicBezTo>
                <a:cubicBezTo>
                  <a:pt x="3297382" y="2512736"/>
                  <a:pt x="3324063" y="2499488"/>
                  <a:pt x="3352800" y="2494263"/>
                </a:cubicBezTo>
                <a:cubicBezTo>
                  <a:pt x="3442859" y="2477889"/>
                  <a:pt x="3566819" y="2484235"/>
                  <a:pt x="3657600" y="2438845"/>
                </a:cubicBezTo>
                <a:cubicBezTo>
                  <a:pt x="3727508" y="2403891"/>
                  <a:pt x="3744601" y="2379553"/>
                  <a:pt x="3796146" y="2328009"/>
                </a:cubicBezTo>
                <a:cubicBezTo>
                  <a:pt x="3805382" y="2291063"/>
                  <a:pt x="3804961" y="2250237"/>
                  <a:pt x="3823855" y="2217172"/>
                </a:cubicBezTo>
                <a:cubicBezTo>
                  <a:pt x="3856678" y="2159732"/>
                  <a:pt x="3937139" y="2113940"/>
                  <a:pt x="3990109" y="2078627"/>
                </a:cubicBezTo>
                <a:cubicBezTo>
                  <a:pt x="4148927" y="1840397"/>
                  <a:pt x="3937456" y="2120748"/>
                  <a:pt x="4128655" y="1967790"/>
                </a:cubicBezTo>
                <a:cubicBezTo>
                  <a:pt x="4154660" y="1946986"/>
                  <a:pt x="4160525" y="1908211"/>
                  <a:pt x="4184073" y="1884663"/>
                </a:cubicBezTo>
                <a:cubicBezTo>
                  <a:pt x="4207621" y="1861115"/>
                  <a:pt x="4239491" y="1847718"/>
                  <a:pt x="4267200" y="1829245"/>
                </a:cubicBezTo>
                <a:cubicBezTo>
                  <a:pt x="4377577" y="1663680"/>
                  <a:pt x="4257032" y="1807638"/>
                  <a:pt x="4405746" y="1718409"/>
                </a:cubicBezTo>
                <a:cubicBezTo>
                  <a:pt x="4428148" y="1704968"/>
                  <a:pt x="4436380" y="1671251"/>
                  <a:pt x="4461164" y="1662990"/>
                </a:cubicBezTo>
                <a:cubicBezTo>
                  <a:pt x="4523123" y="1642337"/>
                  <a:pt x="4590473" y="1644517"/>
                  <a:pt x="4655127" y="1635281"/>
                </a:cubicBezTo>
                <a:cubicBezTo>
                  <a:pt x="4656648" y="1624634"/>
                  <a:pt x="4648609" y="1403828"/>
                  <a:pt x="4738255" y="1385899"/>
                </a:cubicBezTo>
                <a:cubicBezTo>
                  <a:pt x="4766896" y="1380171"/>
                  <a:pt x="4795258" y="1400547"/>
                  <a:pt x="4821382" y="1413609"/>
                </a:cubicBezTo>
                <a:cubicBezTo>
                  <a:pt x="4851168" y="1428502"/>
                  <a:pt x="4872201" y="1460950"/>
                  <a:pt x="4904509" y="1469027"/>
                </a:cubicBezTo>
                <a:cubicBezTo>
                  <a:pt x="4985651" y="1489312"/>
                  <a:pt x="5070764" y="1487500"/>
                  <a:pt x="5153891" y="1496736"/>
                </a:cubicBezTo>
                <a:cubicBezTo>
                  <a:pt x="5163127" y="1570627"/>
                  <a:pt x="5153944" y="1649269"/>
                  <a:pt x="5181600" y="1718409"/>
                </a:cubicBezTo>
                <a:cubicBezTo>
                  <a:pt x="5193968" y="1749329"/>
                  <a:pt x="5243923" y="1747823"/>
                  <a:pt x="5264727" y="1773827"/>
                </a:cubicBezTo>
                <a:cubicBezTo>
                  <a:pt x="5282973" y="1796635"/>
                  <a:pt x="5283200" y="1829245"/>
                  <a:pt x="5292437" y="1856954"/>
                </a:cubicBezTo>
                <a:cubicBezTo>
                  <a:pt x="5171214" y="2220618"/>
                  <a:pt x="5270867" y="1872538"/>
                  <a:pt x="5209309" y="2549681"/>
                </a:cubicBezTo>
                <a:cubicBezTo>
                  <a:pt x="5205853" y="2587699"/>
                  <a:pt x="5158143" y="2695961"/>
                  <a:pt x="5126182" y="2715936"/>
                </a:cubicBezTo>
                <a:cubicBezTo>
                  <a:pt x="5076645" y="2746896"/>
                  <a:pt x="4959927" y="2771354"/>
                  <a:pt x="4959927" y="2771354"/>
                </a:cubicBezTo>
                <a:cubicBezTo>
                  <a:pt x="4932218" y="2789827"/>
                  <a:pt x="4909767" y="2822062"/>
                  <a:pt x="4876800" y="2826772"/>
                </a:cubicBezTo>
                <a:cubicBezTo>
                  <a:pt x="4708136" y="2850867"/>
                  <a:pt x="4796083" y="2774968"/>
                  <a:pt x="4738255" y="2688227"/>
                </a:cubicBezTo>
                <a:cubicBezTo>
                  <a:pt x="4719782" y="2660518"/>
                  <a:pt x="4682836" y="2651282"/>
                  <a:pt x="4655127" y="2632809"/>
                </a:cubicBezTo>
                <a:cubicBezTo>
                  <a:pt x="4634820" y="2409435"/>
                  <a:pt x="4697054" y="2372634"/>
                  <a:pt x="4572000" y="2272590"/>
                </a:cubicBezTo>
                <a:cubicBezTo>
                  <a:pt x="4545996" y="2251786"/>
                  <a:pt x="4516582" y="2235645"/>
                  <a:pt x="4488873" y="2217172"/>
                </a:cubicBezTo>
                <a:cubicBezTo>
                  <a:pt x="4479637" y="2244881"/>
                  <a:pt x="4466892" y="2271658"/>
                  <a:pt x="4461164" y="2300299"/>
                </a:cubicBezTo>
                <a:cubicBezTo>
                  <a:pt x="4448355" y="2364342"/>
                  <a:pt x="4473552" y="2442710"/>
                  <a:pt x="4433455" y="2494263"/>
                </a:cubicBezTo>
                <a:cubicBezTo>
                  <a:pt x="4397591" y="2540374"/>
                  <a:pt x="4267200" y="2549681"/>
                  <a:pt x="4267200" y="2549681"/>
                </a:cubicBezTo>
                <a:cubicBezTo>
                  <a:pt x="4108376" y="2787920"/>
                  <a:pt x="4298796" y="2486490"/>
                  <a:pt x="4184073" y="2715936"/>
                </a:cubicBezTo>
                <a:cubicBezTo>
                  <a:pt x="4169180" y="2745722"/>
                  <a:pt x="4147128" y="2771354"/>
                  <a:pt x="4128655" y="2799063"/>
                </a:cubicBezTo>
                <a:cubicBezTo>
                  <a:pt x="4142358" y="2922389"/>
                  <a:pt x="4083035" y="3076154"/>
                  <a:pt x="4239491" y="3076154"/>
                </a:cubicBezTo>
                <a:cubicBezTo>
                  <a:pt x="4268699" y="3076154"/>
                  <a:pt x="4294909" y="3057681"/>
                  <a:pt x="4322618" y="3048445"/>
                </a:cubicBezTo>
                <a:cubicBezTo>
                  <a:pt x="4283584" y="2931343"/>
                  <a:pt x="4248375" y="2864421"/>
                  <a:pt x="4322618" y="2715936"/>
                </a:cubicBezTo>
                <a:cubicBezTo>
                  <a:pt x="4335680" y="2689811"/>
                  <a:pt x="4378037" y="2734409"/>
                  <a:pt x="4405746" y="2743645"/>
                </a:cubicBezTo>
                <a:cubicBezTo>
                  <a:pt x="4424219" y="2771354"/>
                  <a:pt x="4449471" y="2795590"/>
                  <a:pt x="4461164" y="2826772"/>
                </a:cubicBezTo>
                <a:cubicBezTo>
                  <a:pt x="4494960" y="2916894"/>
                  <a:pt x="4463063" y="2983462"/>
                  <a:pt x="4544291" y="3048445"/>
                </a:cubicBezTo>
                <a:cubicBezTo>
                  <a:pt x="4567098" y="3066691"/>
                  <a:pt x="4599709" y="3066918"/>
                  <a:pt x="4627418" y="3076154"/>
                </a:cubicBezTo>
                <a:cubicBezTo>
                  <a:pt x="4673600" y="3066918"/>
                  <a:pt x="4720274" y="3059868"/>
                  <a:pt x="4765964" y="3048445"/>
                </a:cubicBezTo>
                <a:cubicBezTo>
                  <a:pt x="4794300" y="3041361"/>
                  <a:pt x="4819883" y="3020736"/>
                  <a:pt x="4849091" y="3020736"/>
                </a:cubicBezTo>
                <a:cubicBezTo>
                  <a:pt x="4923557" y="3020736"/>
                  <a:pt x="4996873" y="3039209"/>
                  <a:pt x="5070764" y="3048445"/>
                </a:cubicBezTo>
                <a:cubicBezTo>
                  <a:pt x="5080000" y="3085390"/>
                  <a:pt x="5064411" y="3142250"/>
                  <a:pt x="5098473" y="3159281"/>
                </a:cubicBezTo>
                <a:cubicBezTo>
                  <a:pt x="5146502" y="3183295"/>
                  <a:pt x="5225934" y="3033667"/>
                  <a:pt x="5237018" y="3020736"/>
                </a:cubicBezTo>
                <a:cubicBezTo>
                  <a:pt x="5271021" y="2981066"/>
                  <a:pt x="5347855" y="2909899"/>
                  <a:pt x="5347855" y="2909899"/>
                </a:cubicBezTo>
                <a:cubicBezTo>
                  <a:pt x="5357091" y="2882190"/>
                  <a:pt x="5354911" y="2847425"/>
                  <a:pt x="5375564" y="2826772"/>
                </a:cubicBezTo>
                <a:cubicBezTo>
                  <a:pt x="5432367" y="2769969"/>
                  <a:pt x="5544541" y="2816233"/>
                  <a:pt x="5597237" y="2826772"/>
                </a:cubicBezTo>
                <a:cubicBezTo>
                  <a:pt x="5606473" y="2882190"/>
                  <a:pt x="5631915" y="2937278"/>
                  <a:pt x="5624946" y="2993027"/>
                </a:cubicBezTo>
                <a:cubicBezTo>
                  <a:pt x="5621357" y="3021741"/>
                  <a:pt x="5495176" y="3098012"/>
                  <a:pt x="5486400" y="3103863"/>
                </a:cubicBezTo>
                <a:cubicBezTo>
                  <a:pt x="5458906" y="3186346"/>
                  <a:pt x="5421531" y="3206107"/>
                  <a:pt x="5541818" y="3214699"/>
                </a:cubicBezTo>
                <a:cubicBezTo>
                  <a:pt x="5772325" y="3231164"/>
                  <a:pt x="6003637" y="3233172"/>
                  <a:pt x="6234546" y="3242409"/>
                </a:cubicBezTo>
                <a:cubicBezTo>
                  <a:pt x="6327966" y="3382539"/>
                  <a:pt x="6239251" y="3286325"/>
                  <a:pt x="6373091" y="3353245"/>
                </a:cubicBezTo>
                <a:cubicBezTo>
                  <a:pt x="6402877" y="3368138"/>
                  <a:pt x="6430213" y="3387859"/>
                  <a:pt x="6456218" y="3408663"/>
                </a:cubicBezTo>
                <a:cubicBezTo>
                  <a:pt x="6476618" y="3424983"/>
                  <a:pt x="6489235" y="3450640"/>
                  <a:pt x="6511637" y="3464081"/>
                </a:cubicBezTo>
                <a:cubicBezTo>
                  <a:pt x="6536683" y="3479108"/>
                  <a:pt x="6567055" y="3482554"/>
                  <a:pt x="6594764" y="3491790"/>
                </a:cubicBezTo>
                <a:cubicBezTo>
                  <a:pt x="6755979" y="3653008"/>
                  <a:pt x="6523599" y="3427870"/>
                  <a:pt x="6733309" y="3602627"/>
                </a:cubicBezTo>
                <a:cubicBezTo>
                  <a:pt x="6763413" y="3627714"/>
                  <a:pt x="6788728" y="3658045"/>
                  <a:pt x="6816437" y="3685754"/>
                </a:cubicBezTo>
                <a:cubicBezTo>
                  <a:pt x="6853382" y="3676518"/>
                  <a:pt x="6910242" y="3692107"/>
                  <a:pt x="6927273" y="3658045"/>
                </a:cubicBezTo>
                <a:cubicBezTo>
                  <a:pt x="6982913" y="3546764"/>
                  <a:pt x="6875196" y="3503254"/>
                  <a:pt x="6816437" y="3464081"/>
                </a:cubicBezTo>
                <a:cubicBezTo>
                  <a:pt x="6797964" y="3436372"/>
                  <a:pt x="6784566" y="3404502"/>
                  <a:pt x="6761018" y="3380954"/>
                </a:cubicBezTo>
                <a:cubicBezTo>
                  <a:pt x="6737470" y="3357406"/>
                  <a:pt x="6698695" y="3351541"/>
                  <a:pt x="6677891" y="3325536"/>
                </a:cubicBezTo>
                <a:cubicBezTo>
                  <a:pt x="6659645" y="3302729"/>
                  <a:pt x="6659418" y="3270118"/>
                  <a:pt x="6650182" y="3242409"/>
                </a:cubicBezTo>
                <a:cubicBezTo>
                  <a:pt x="6640946" y="3186991"/>
                  <a:pt x="6634661" y="3130999"/>
                  <a:pt x="6622473" y="3076154"/>
                </a:cubicBezTo>
                <a:cubicBezTo>
                  <a:pt x="6616137" y="3047642"/>
                  <a:pt x="6594764" y="3022235"/>
                  <a:pt x="6594764" y="2993027"/>
                </a:cubicBezTo>
                <a:cubicBezTo>
                  <a:pt x="6594764" y="2881806"/>
                  <a:pt x="6599169" y="2769270"/>
                  <a:pt x="6622473" y="2660518"/>
                </a:cubicBezTo>
                <a:cubicBezTo>
                  <a:pt x="6628534" y="2632234"/>
                  <a:pt x="6749089" y="2554983"/>
                  <a:pt x="6761018" y="2549681"/>
                </a:cubicBezTo>
                <a:cubicBezTo>
                  <a:pt x="6814399" y="2525956"/>
                  <a:pt x="6871855" y="2512736"/>
                  <a:pt x="6927273" y="2494263"/>
                </a:cubicBezTo>
                <a:cubicBezTo>
                  <a:pt x="6954982" y="2485027"/>
                  <a:pt x="6986098" y="2482756"/>
                  <a:pt x="7010400" y="2466554"/>
                </a:cubicBezTo>
                <a:cubicBezTo>
                  <a:pt x="7038109" y="2448081"/>
                  <a:pt x="7068242" y="2432809"/>
                  <a:pt x="7093527" y="2411136"/>
                </a:cubicBezTo>
                <a:cubicBezTo>
                  <a:pt x="7133197" y="2377133"/>
                  <a:pt x="7154796" y="2316822"/>
                  <a:pt x="7204364" y="2300299"/>
                </a:cubicBezTo>
                <a:lnTo>
                  <a:pt x="7287491" y="2272590"/>
                </a:lnTo>
                <a:cubicBezTo>
                  <a:pt x="7333673" y="2134045"/>
                  <a:pt x="7287491" y="2198699"/>
                  <a:pt x="7481455" y="2134045"/>
                </a:cubicBezTo>
                <a:lnTo>
                  <a:pt x="7564582" y="2106336"/>
                </a:lnTo>
                <a:lnTo>
                  <a:pt x="7647709" y="2078627"/>
                </a:lnTo>
                <a:cubicBezTo>
                  <a:pt x="7961745" y="2087863"/>
                  <a:pt x="8277678" y="2070663"/>
                  <a:pt x="8589818" y="2106336"/>
                </a:cubicBezTo>
                <a:cubicBezTo>
                  <a:pt x="8618837" y="2109652"/>
                  <a:pt x="8617527" y="2160255"/>
                  <a:pt x="8617527" y="2189463"/>
                </a:cubicBezTo>
                <a:cubicBezTo>
                  <a:pt x="8617527" y="2245646"/>
                  <a:pt x="8617692" y="2306938"/>
                  <a:pt x="8589818" y="2355718"/>
                </a:cubicBezTo>
                <a:cubicBezTo>
                  <a:pt x="8575327" y="2381078"/>
                  <a:pt x="8535767" y="2380658"/>
                  <a:pt x="8506691" y="2383427"/>
                </a:cubicBezTo>
                <a:cubicBezTo>
                  <a:pt x="8340930" y="2399214"/>
                  <a:pt x="8174182" y="2401900"/>
                  <a:pt x="8007927" y="2411136"/>
                </a:cubicBezTo>
                <a:cubicBezTo>
                  <a:pt x="7903395" y="2445980"/>
                  <a:pt x="7853827" y="2454402"/>
                  <a:pt x="7758546" y="2549681"/>
                </a:cubicBezTo>
                <a:cubicBezTo>
                  <a:pt x="7740073" y="2568154"/>
                  <a:pt x="7725529" y="2591658"/>
                  <a:pt x="7703127" y="2605099"/>
                </a:cubicBezTo>
                <a:cubicBezTo>
                  <a:pt x="7678081" y="2620126"/>
                  <a:pt x="7645532" y="2618624"/>
                  <a:pt x="7620000" y="2632809"/>
                </a:cubicBezTo>
                <a:cubicBezTo>
                  <a:pt x="7561778" y="2665155"/>
                  <a:pt x="7500843" y="2696549"/>
                  <a:pt x="7453746" y="2743645"/>
                </a:cubicBezTo>
                <a:cubicBezTo>
                  <a:pt x="7435273" y="2762118"/>
                  <a:pt x="7420729" y="2785622"/>
                  <a:pt x="7398327" y="2799063"/>
                </a:cubicBezTo>
                <a:cubicBezTo>
                  <a:pt x="7373281" y="2814090"/>
                  <a:pt x="7341324" y="2813710"/>
                  <a:pt x="7315200" y="2826772"/>
                </a:cubicBezTo>
                <a:cubicBezTo>
                  <a:pt x="7285414" y="2841665"/>
                  <a:pt x="7259782" y="2863717"/>
                  <a:pt x="7232073" y="2882190"/>
                </a:cubicBezTo>
                <a:cubicBezTo>
                  <a:pt x="7222837" y="2909899"/>
                  <a:pt x="7217426" y="2939193"/>
                  <a:pt x="7204364" y="2965318"/>
                </a:cubicBezTo>
                <a:cubicBezTo>
                  <a:pt x="7169409" y="3035228"/>
                  <a:pt x="7145074" y="3052317"/>
                  <a:pt x="7093527" y="3103863"/>
                </a:cubicBezTo>
                <a:cubicBezTo>
                  <a:pt x="7075521" y="3283926"/>
                  <a:pt x="7040577" y="3426127"/>
                  <a:pt x="7093527" y="3602627"/>
                </a:cubicBezTo>
                <a:cubicBezTo>
                  <a:pt x="7101034" y="3627650"/>
                  <a:pt x="7128046" y="3642370"/>
                  <a:pt x="7148946" y="3658045"/>
                </a:cubicBezTo>
                <a:cubicBezTo>
                  <a:pt x="7202229" y="3698007"/>
                  <a:pt x="7315200" y="3768881"/>
                  <a:pt x="7315200" y="3768881"/>
                </a:cubicBezTo>
                <a:cubicBezTo>
                  <a:pt x="7324436" y="3796590"/>
                  <a:pt x="7329847" y="3825884"/>
                  <a:pt x="7342909" y="3852009"/>
                </a:cubicBezTo>
                <a:cubicBezTo>
                  <a:pt x="7399767" y="3965725"/>
                  <a:pt x="7385017" y="3904644"/>
                  <a:pt x="7453746" y="3990554"/>
                </a:cubicBezTo>
                <a:cubicBezTo>
                  <a:pt x="7474550" y="4016558"/>
                  <a:pt x="7490691" y="4045972"/>
                  <a:pt x="7509164" y="4073681"/>
                </a:cubicBezTo>
                <a:cubicBezTo>
                  <a:pt x="7573818" y="4064445"/>
                  <a:pt x="7651574" y="4086069"/>
                  <a:pt x="7703127" y="4045972"/>
                </a:cubicBezTo>
                <a:cubicBezTo>
                  <a:pt x="7749238" y="4010108"/>
                  <a:pt x="7758546" y="3879718"/>
                  <a:pt x="7758546" y="3879718"/>
                </a:cubicBezTo>
                <a:cubicBezTo>
                  <a:pt x="7767782" y="3805827"/>
                  <a:pt x="7772934" y="3731310"/>
                  <a:pt x="7786255" y="3658045"/>
                </a:cubicBezTo>
                <a:cubicBezTo>
                  <a:pt x="7791480" y="3629308"/>
                  <a:pt x="7805940" y="3603002"/>
                  <a:pt x="7813964" y="3574918"/>
                </a:cubicBezTo>
                <a:cubicBezTo>
                  <a:pt x="7824426" y="3538301"/>
                  <a:pt x="7831211" y="3500698"/>
                  <a:pt x="7841673" y="3464081"/>
                </a:cubicBezTo>
                <a:cubicBezTo>
                  <a:pt x="7849697" y="3435997"/>
                  <a:pt x="7861358" y="3409038"/>
                  <a:pt x="7869382" y="3380954"/>
                </a:cubicBezTo>
                <a:cubicBezTo>
                  <a:pt x="7910236" y="3237964"/>
                  <a:pt x="7865492" y="3301718"/>
                  <a:pt x="7952509" y="3214699"/>
                </a:cubicBezTo>
                <a:cubicBezTo>
                  <a:pt x="7961745" y="3186990"/>
                  <a:pt x="7965191" y="3156617"/>
                  <a:pt x="7980218" y="3131572"/>
                </a:cubicBezTo>
                <a:cubicBezTo>
                  <a:pt x="8048079" y="3018473"/>
                  <a:pt x="8124341" y="3087242"/>
                  <a:pt x="8257309" y="3103863"/>
                </a:cubicBezTo>
                <a:cubicBezTo>
                  <a:pt x="8275782" y="3131572"/>
                  <a:pt x="8305239" y="3154541"/>
                  <a:pt x="8312727" y="3186990"/>
                </a:cubicBezTo>
                <a:cubicBezTo>
                  <a:pt x="8333600" y="3277437"/>
                  <a:pt x="8260841" y="3416323"/>
                  <a:pt x="8340437" y="3464081"/>
                </a:cubicBezTo>
                <a:cubicBezTo>
                  <a:pt x="8366740" y="3479863"/>
                  <a:pt x="8886652" y="3418785"/>
                  <a:pt x="8977746" y="3408663"/>
                </a:cubicBezTo>
                <a:cubicBezTo>
                  <a:pt x="9005455" y="3399427"/>
                  <a:pt x="9032789" y="3388978"/>
                  <a:pt x="9060873" y="3380954"/>
                </a:cubicBezTo>
                <a:cubicBezTo>
                  <a:pt x="9179133" y="3347165"/>
                  <a:pt x="9181690" y="3354106"/>
                  <a:pt x="9310255" y="3325536"/>
                </a:cubicBezTo>
                <a:cubicBezTo>
                  <a:pt x="9347431" y="3317275"/>
                  <a:pt x="9384146" y="3307063"/>
                  <a:pt x="9421091" y="3297827"/>
                </a:cubicBezTo>
                <a:cubicBezTo>
                  <a:pt x="9448800" y="3279354"/>
                  <a:pt x="9473786" y="3255934"/>
                  <a:pt x="9504218" y="3242409"/>
                </a:cubicBezTo>
                <a:cubicBezTo>
                  <a:pt x="9557599" y="3218684"/>
                  <a:pt x="9670473" y="3186990"/>
                  <a:pt x="9670473" y="3186990"/>
                </a:cubicBezTo>
                <a:cubicBezTo>
                  <a:pt x="9707418" y="3131572"/>
                  <a:pt x="9718123" y="3041798"/>
                  <a:pt x="9781309" y="3020736"/>
                </a:cubicBezTo>
                <a:lnTo>
                  <a:pt x="9947564" y="2965318"/>
                </a:lnTo>
                <a:cubicBezTo>
                  <a:pt x="9966037" y="2946845"/>
                  <a:pt x="9980580" y="2923340"/>
                  <a:pt x="10002982" y="2909899"/>
                </a:cubicBezTo>
                <a:cubicBezTo>
                  <a:pt x="10028027" y="2894872"/>
                  <a:pt x="10058025" y="2890214"/>
                  <a:pt x="10086109" y="2882190"/>
                </a:cubicBezTo>
                <a:cubicBezTo>
                  <a:pt x="10127541" y="2870352"/>
                  <a:pt x="10235781" y="2848918"/>
                  <a:pt x="10280073" y="2826772"/>
                </a:cubicBezTo>
                <a:cubicBezTo>
                  <a:pt x="10309859" y="2811879"/>
                  <a:pt x="10335491" y="2789827"/>
                  <a:pt x="10363200" y="2771354"/>
                </a:cubicBezTo>
                <a:cubicBezTo>
                  <a:pt x="10392466" y="2683556"/>
                  <a:pt x="10384940" y="2681833"/>
                  <a:pt x="10446327" y="2605099"/>
                </a:cubicBezTo>
                <a:cubicBezTo>
                  <a:pt x="10462647" y="2584699"/>
                  <a:pt x="10485021" y="2569750"/>
                  <a:pt x="10501746" y="2549681"/>
                </a:cubicBezTo>
                <a:cubicBezTo>
                  <a:pt x="10679485" y="2336396"/>
                  <a:pt x="10491887" y="2531831"/>
                  <a:pt x="10668000" y="2355718"/>
                </a:cubicBezTo>
                <a:cubicBezTo>
                  <a:pt x="10566400" y="2346482"/>
                  <a:pt x="10462606" y="2350949"/>
                  <a:pt x="10363200" y="2328009"/>
                </a:cubicBezTo>
                <a:cubicBezTo>
                  <a:pt x="10337744" y="2322135"/>
                  <a:pt x="10324102" y="2292990"/>
                  <a:pt x="10307782" y="2272590"/>
                </a:cubicBezTo>
                <a:cubicBezTo>
                  <a:pt x="10286978" y="2246585"/>
                  <a:pt x="10267257" y="2219249"/>
                  <a:pt x="10252364" y="2189463"/>
                </a:cubicBezTo>
                <a:cubicBezTo>
                  <a:pt x="10239302" y="2163339"/>
                  <a:pt x="10242180" y="2129702"/>
                  <a:pt x="10224655" y="2106336"/>
                </a:cubicBezTo>
                <a:cubicBezTo>
                  <a:pt x="10185468" y="2054087"/>
                  <a:pt x="10122337" y="2022132"/>
                  <a:pt x="10086109" y="1967790"/>
                </a:cubicBezTo>
                <a:lnTo>
                  <a:pt x="10030691" y="1884663"/>
                </a:lnTo>
                <a:cubicBezTo>
                  <a:pt x="10039927" y="1810772"/>
                  <a:pt x="10028157" y="1731038"/>
                  <a:pt x="10058400" y="1662990"/>
                </a:cubicBezTo>
                <a:cubicBezTo>
                  <a:pt x="10070262" y="1636300"/>
                  <a:pt x="10112319" y="1635281"/>
                  <a:pt x="10141527" y="1635281"/>
                </a:cubicBezTo>
                <a:cubicBezTo>
                  <a:pt x="10206838" y="1635281"/>
                  <a:pt x="10270836" y="1653754"/>
                  <a:pt x="10335491" y="1662990"/>
                </a:cubicBezTo>
                <a:cubicBezTo>
                  <a:pt x="10353964" y="1681463"/>
                  <a:pt x="10368507" y="1704968"/>
                  <a:pt x="10390909" y="1718409"/>
                </a:cubicBezTo>
                <a:cubicBezTo>
                  <a:pt x="10415955" y="1733437"/>
                  <a:pt x="10451229" y="1727872"/>
                  <a:pt x="10474037" y="1746118"/>
                </a:cubicBezTo>
                <a:cubicBezTo>
                  <a:pt x="10500042" y="1766922"/>
                  <a:pt x="10505907" y="1805697"/>
                  <a:pt x="10529455" y="1829245"/>
                </a:cubicBezTo>
                <a:cubicBezTo>
                  <a:pt x="10553003" y="1852793"/>
                  <a:pt x="10584873" y="1866190"/>
                  <a:pt x="10612582" y="1884663"/>
                </a:cubicBezTo>
                <a:cubicBezTo>
                  <a:pt x="10696983" y="2011264"/>
                  <a:pt x="10644452" y="1944242"/>
                  <a:pt x="10778837" y="2078627"/>
                </a:cubicBezTo>
                <a:lnTo>
                  <a:pt x="10861964" y="2161754"/>
                </a:lnTo>
                <a:cubicBezTo>
                  <a:pt x="10908579" y="2301600"/>
                  <a:pt x="10855821" y="2200031"/>
                  <a:pt x="10972800" y="2300299"/>
                </a:cubicBezTo>
                <a:cubicBezTo>
                  <a:pt x="11012470" y="2334302"/>
                  <a:pt x="11054654" y="2367662"/>
                  <a:pt x="11083637" y="2411136"/>
                </a:cubicBezTo>
                <a:cubicBezTo>
                  <a:pt x="11102110" y="2438845"/>
                  <a:pt x="11115507" y="2470715"/>
                  <a:pt x="11139055" y="2494263"/>
                </a:cubicBezTo>
                <a:cubicBezTo>
                  <a:pt x="11162603" y="2517811"/>
                  <a:pt x="11194473" y="2531208"/>
                  <a:pt x="11222182" y="2549681"/>
                </a:cubicBezTo>
                <a:cubicBezTo>
                  <a:pt x="11240655" y="2577390"/>
                  <a:pt x="11254052" y="2609261"/>
                  <a:pt x="11277600" y="2632809"/>
                </a:cubicBezTo>
                <a:cubicBezTo>
                  <a:pt x="11301148" y="2656357"/>
                  <a:pt x="11339923" y="2662223"/>
                  <a:pt x="11360727" y="2688227"/>
                </a:cubicBezTo>
                <a:cubicBezTo>
                  <a:pt x="11468205" y="2822573"/>
                  <a:pt x="11290197" y="2738607"/>
                  <a:pt x="11471564" y="2799063"/>
                </a:cubicBezTo>
                <a:cubicBezTo>
                  <a:pt x="11480800" y="2826772"/>
                  <a:pt x="11484246" y="2857144"/>
                  <a:pt x="11499273" y="2882190"/>
                </a:cubicBezTo>
                <a:cubicBezTo>
                  <a:pt x="11538653" y="2947823"/>
                  <a:pt x="11603974" y="2924496"/>
                  <a:pt x="11526982" y="3020736"/>
                </a:cubicBezTo>
                <a:cubicBezTo>
                  <a:pt x="11506178" y="3046741"/>
                  <a:pt x="11471564" y="3057681"/>
                  <a:pt x="11443855" y="3076154"/>
                </a:cubicBezTo>
                <a:cubicBezTo>
                  <a:pt x="11425382" y="3103863"/>
                  <a:pt x="11410110" y="3133996"/>
                  <a:pt x="11388437" y="3159281"/>
                </a:cubicBezTo>
                <a:cubicBezTo>
                  <a:pt x="11337305" y="3218934"/>
                  <a:pt x="11268010" y="3288767"/>
                  <a:pt x="11194473" y="3325536"/>
                </a:cubicBezTo>
                <a:cubicBezTo>
                  <a:pt x="11168349" y="3338598"/>
                  <a:pt x="11139055" y="3344009"/>
                  <a:pt x="11111346" y="3353245"/>
                </a:cubicBezTo>
                <a:cubicBezTo>
                  <a:pt x="11014620" y="3449969"/>
                  <a:pt x="11064188" y="3383879"/>
                  <a:pt x="11000509" y="3574918"/>
                </a:cubicBezTo>
                <a:lnTo>
                  <a:pt x="10972800" y="3658045"/>
                </a:lnTo>
                <a:cubicBezTo>
                  <a:pt x="10982036" y="3694990"/>
                  <a:pt x="10962427" y="3768881"/>
                  <a:pt x="11000509" y="3768881"/>
                </a:cubicBezTo>
                <a:cubicBezTo>
                  <a:pt x="11067113" y="3768881"/>
                  <a:pt x="11111346" y="3694990"/>
                  <a:pt x="11166764" y="3658045"/>
                </a:cubicBezTo>
                <a:lnTo>
                  <a:pt x="11249891" y="3602627"/>
                </a:lnTo>
                <a:cubicBezTo>
                  <a:pt x="11268364" y="3574918"/>
                  <a:pt x="11280246" y="3541429"/>
                  <a:pt x="11305309" y="3519499"/>
                </a:cubicBezTo>
                <a:cubicBezTo>
                  <a:pt x="11355434" y="3475640"/>
                  <a:pt x="11416146" y="3445608"/>
                  <a:pt x="11471564" y="3408663"/>
                </a:cubicBezTo>
                <a:cubicBezTo>
                  <a:pt x="11816099" y="3178974"/>
                  <a:pt x="11521390" y="3354224"/>
                  <a:pt x="12496800" y="3325536"/>
                </a:cubicBezTo>
                <a:cubicBezTo>
                  <a:pt x="12515273" y="3297827"/>
                  <a:pt x="12560295" y="3274717"/>
                  <a:pt x="12552218" y="3242409"/>
                </a:cubicBezTo>
                <a:cubicBezTo>
                  <a:pt x="12545134" y="3214073"/>
                  <a:pt x="12496210" y="3203851"/>
                  <a:pt x="12469091" y="3214699"/>
                </a:cubicBezTo>
                <a:cubicBezTo>
                  <a:pt x="12438171" y="3227067"/>
                  <a:pt x="12446975" y="3297827"/>
                  <a:pt x="12413673" y="3297827"/>
                </a:cubicBezTo>
                <a:cubicBezTo>
                  <a:pt x="12384465" y="3297827"/>
                  <a:pt x="12428320" y="3240824"/>
                  <a:pt x="12441382" y="3214699"/>
                </a:cubicBezTo>
                <a:cubicBezTo>
                  <a:pt x="12456275" y="3184913"/>
                  <a:pt x="12478327" y="3159281"/>
                  <a:pt x="12496800" y="3131572"/>
                </a:cubicBezTo>
                <a:cubicBezTo>
                  <a:pt x="12579927" y="3140808"/>
                  <a:pt x="12665040" y="3138996"/>
                  <a:pt x="12746182" y="3159281"/>
                </a:cubicBezTo>
                <a:cubicBezTo>
                  <a:pt x="12778490" y="3167358"/>
                  <a:pt x="12804024" y="3193026"/>
                  <a:pt x="12829309" y="3214699"/>
                </a:cubicBezTo>
                <a:cubicBezTo>
                  <a:pt x="13064482" y="3416276"/>
                  <a:pt x="12832433" y="3253727"/>
                  <a:pt x="13023273" y="3380954"/>
                </a:cubicBezTo>
                <a:cubicBezTo>
                  <a:pt x="13064164" y="3442291"/>
                  <a:pt x="13097814" y="3504540"/>
                  <a:pt x="13161818" y="3547209"/>
                </a:cubicBezTo>
                <a:cubicBezTo>
                  <a:pt x="13186121" y="3563411"/>
                  <a:pt x="13217237" y="3565682"/>
                  <a:pt x="13244946" y="3574918"/>
                </a:cubicBezTo>
                <a:cubicBezTo>
                  <a:pt x="13263419" y="3602627"/>
                  <a:pt x="13276816" y="3634497"/>
                  <a:pt x="13300364" y="3658045"/>
                </a:cubicBezTo>
                <a:cubicBezTo>
                  <a:pt x="13354079" y="3711760"/>
                  <a:pt x="13462195" y="3739698"/>
                  <a:pt x="13300364" y="3685754"/>
                </a:cubicBezTo>
                <a:cubicBezTo>
                  <a:pt x="13281891" y="3658045"/>
                  <a:pt x="13265750" y="3628631"/>
                  <a:pt x="13244946" y="3602627"/>
                </a:cubicBezTo>
                <a:cubicBezTo>
                  <a:pt x="13228626" y="3582227"/>
                  <a:pt x="13192767" y="3573132"/>
                  <a:pt x="13189527" y="3547209"/>
                </a:cubicBezTo>
                <a:cubicBezTo>
                  <a:pt x="13182558" y="3491460"/>
                  <a:pt x="13180240" y="3423236"/>
                  <a:pt x="13217237" y="3380954"/>
                </a:cubicBezTo>
                <a:cubicBezTo>
                  <a:pt x="13260706" y="3331275"/>
                  <a:pt x="13532214" y="3304290"/>
                  <a:pt x="13577455" y="3297827"/>
                </a:cubicBezTo>
                <a:cubicBezTo>
                  <a:pt x="13605164" y="3279354"/>
                  <a:pt x="13634578" y="3263213"/>
                  <a:pt x="13660582" y="3242409"/>
                </a:cubicBezTo>
                <a:cubicBezTo>
                  <a:pt x="13716985" y="3197286"/>
                  <a:pt x="13730271" y="3165584"/>
                  <a:pt x="13771418" y="3103863"/>
                </a:cubicBezTo>
                <a:cubicBezTo>
                  <a:pt x="13762182" y="3076154"/>
                  <a:pt x="13756771" y="3046860"/>
                  <a:pt x="13743709" y="3020736"/>
                </a:cubicBezTo>
                <a:cubicBezTo>
                  <a:pt x="13708755" y="2950828"/>
                  <a:pt x="13684417" y="2933735"/>
                  <a:pt x="13632873" y="2882190"/>
                </a:cubicBezTo>
                <a:cubicBezTo>
                  <a:pt x="13623637" y="2845245"/>
                  <a:pt x="13628954" y="2801091"/>
                  <a:pt x="13605164" y="2771354"/>
                </a:cubicBezTo>
                <a:cubicBezTo>
                  <a:pt x="13586918" y="2748547"/>
                  <a:pt x="13548161" y="2756707"/>
                  <a:pt x="13522037" y="2743645"/>
                </a:cubicBezTo>
                <a:cubicBezTo>
                  <a:pt x="13492250" y="2728752"/>
                  <a:pt x="13466618" y="2706700"/>
                  <a:pt x="13438909" y="2688227"/>
                </a:cubicBezTo>
                <a:cubicBezTo>
                  <a:pt x="13393835" y="2553005"/>
                  <a:pt x="13380086" y="2463151"/>
                  <a:pt x="13272655" y="2355718"/>
                </a:cubicBezTo>
                <a:cubicBezTo>
                  <a:pt x="13254182" y="2337245"/>
                  <a:pt x="13239639" y="2313740"/>
                  <a:pt x="13217237" y="2300299"/>
                </a:cubicBezTo>
                <a:cubicBezTo>
                  <a:pt x="13188844" y="2283263"/>
                  <a:pt x="13043975" y="2250056"/>
                  <a:pt x="13023273" y="2244881"/>
                </a:cubicBezTo>
                <a:cubicBezTo>
                  <a:pt x="13077217" y="2083050"/>
                  <a:pt x="13008775" y="2231670"/>
                  <a:pt x="13134109" y="2106336"/>
                </a:cubicBezTo>
                <a:cubicBezTo>
                  <a:pt x="13157657" y="2082788"/>
                  <a:pt x="13163522" y="2044013"/>
                  <a:pt x="13189527" y="2023209"/>
                </a:cubicBezTo>
                <a:cubicBezTo>
                  <a:pt x="13212335" y="2004963"/>
                  <a:pt x="13247122" y="2009684"/>
                  <a:pt x="13272655" y="1995499"/>
                </a:cubicBezTo>
                <a:cubicBezTo>
                  <a:pt x="13330877" y="1963153"/>
                  <a:pt x="13438909" y="1884663"/>
                  <a:pt x="13438909" y="1884663"/>
                </a:cubicBezTo>
                <a:cubicBezTo>
                  <a:pt x="13526730" y="1752931"/>
                  <a:pt x="13462734" y="1812067"/>
                  <a:pt x="13660582" y="1746118"/>
                </a:cubicBezTo>
                <a:lnTo>
                  <a:pt x="13743709" y="1718409"/>
                </a:lnTo>
                <a:cubicBezTo>
                  <a:pt x="13826836" y="1727645"/>
                  <a:pt x="13940842" y="1680807"/>
                  <a:pt x="13993091" y="1746118"/>
                </a:cubicBezTo>
                <a:cubicBezTo>
                  <a:pt x="14117255" y="1901323"/>
                  <a:pt x="13900298" y="2060584"/>
                  <a:pt x="13826837" y="2134045"/>
                </a:cubicBezTo>
                <a:lnTo>
                  <a:pt x="13771418" y="2189463"/>
                </a:lnTo>
                <a:cubicBezTo>
                  <a:pt x="13689875" y="2352548"/>
                  <a:pt x="13729062" y="2261112"/>
                  <a:pt x="13660582" y="2466554"/>
                </a:cubicBezTo>
                <a:lnTo>
                  <a:pt x="13632873" y="2549681"/>
                </a:lnTo>
                <a:cubicBezTo>
                  <a:pt x="13698470" y="2571547"/>
                  <a:pt x="13787671" y="2605099"/>
                  <a:pt x="13854546" y="2605099"/>
                </a:cubicBezTo>
                <a:cubicBezTo>
                  <a:pt x="13910728" y="2605099"/>
                  <a:pt x="13965051" y="2584359"/>
                  <a:pt x="14020800" y="2577390"/>
                </a:cubicBezTo>
                <a:cubicBezTo>
                  <a:pt x="14112908" y="2565877"/>
                  <a:pt x="14205527" y="2558917"/>
                  <a:pt x="14297891" y="2549681"/>
                </a:cubicBezTo>
                <a:cubicBezTo>
                  <a:pt x="14325600" y="2531208"/>
                  <a:pt x="14355013" y="2515067"/>
                  <a:pt x="14381018" y="2494263"/>
                </a:cubicBezTo>
                <a:cubicBezTo>
                  <a:pt x="14401418" y="2477943"/>
                  <a:pt x="14414035" y="2452286"/>
                  <a:pt x="14436437" y="2438845"/>
                </a:cubicBezTo>
                <a:cubicBezTo>
                  <a:pt x="14461483" y="2423818"/>
                  <a:pt x="14493440" y="2424198"/>
                  <a:pt x="14519564" y="2411136"/>
                </a:cubicBezTo>
                <a:cubicBezTo>
                  <a:pt x="14549350" y="2396243"/>
                  <a:pt x="14574982" y="2374191"/>
                  <a:pt x="14602691" y="2355718"/>
                </a:cubicBezTo>
                <a:cubicBezTo>
                  <a:pt x="14658109" y="2364954"/>
                  <a:pt x="14714441" y="2369801"/>
                  <a:pt x="14768946" y="2383427"/>
                </a:cubicBezTo>
                <a:cubicBezTo>
                  <a:pt x="14825618" y="2397595"/>
                  <a:pt x="14935200" y="2438845"/>
                  <a:pt x="14935200" y="2438845"/>
                </a:cubicBezTo>
                <a:cubicBezTo>
                  <a:pt x="14972146" y="2429609"/>
                  <a:pt x="15019108" y="2438065"/>
                  <a:pt x="15046037" y="2411136"/>
                </a:cubicBezTo>
                <a:cubicBezTo>
                  <a:pt x="15072966" y="2384207"/>
                  <a:pt x="15063284" y="2336916"/>
                  <a:pt x="15073746" y="2300299"/>
                </a:cubicBezTo>
                <a:cubicBezTo>
                  <a:pt x="15089586" y="2244857"/>
                  <a:pt x="15113351" y="2150805"/>
                  <a:pt x="15184582" y="2134045"/>
                </a:cubicBezTo>
                <a:cubicBezTo>
                  <a:pt x="15310774" y="2104353"/>
                  <a:pt x="15443200" y="2115572"/>
                  <a:pt x="15572509" y="2106336"/>
                </a:cubicBezTo>
                <a:cubicBezTo>
                  <a:pt x="15600218" y="2097100"/>
                  <a:pt x="15634984" y="2099280"/>
                  <a:pt x="15655637" y="2078627"/>
                </a:cubicBezTo>
                <a:cubicBezTo>
                  <a:pt x="15702733" y="2031531"/>
                  <a:pt x="15745411" y="1975559"/>
                  <a:pt x="15766473" y="1912372"/>
                </a:cubicBezTo>
                <a:cubicBezTo>
                  <a:pt x="15775709" y="1884663"/>
                  <a:pt x="15775936" y="1852052"/>
                  <a:pt x="15794182" y="1829245"/>
                </a:cubicBezTo>
                <a:cubicBezTo>
                  <a:pt x="15814986" y="1803240"/>
                  <a:pt x="15849600" y="1792300"/>
                  <a:pt x="15877309" y="1773827"/>
                </a:cubicBezTo>
                <a:lnTo>
                  <a:pt x="15932727" y="1607572"/>
                </a:lnTo>
                <a:cubicBezTo>
                  <a:pt x="15941963" y="1579863"/>
                  <a:pt x="15944235" y="1548747"/>
                  <a:pt x="15960437" y="1524445"/>
                </a:cubicBezTo>
                <a:lnTo>
                  <a:pt x="16015855" y="1441318"/>
                </a:lnTo>
                <a:cubicBezTo>
                  <a:pt x="16025091" y="1413609"/>
                  <a:pt x="16029379" y="1383723"/>
                  <a:pt x="16043564" y="1358190"/>
                </a:cubicBezTo>
                <a:cubicBezTo>
                  <a:pt x="16075910" y="1299967"/>
                  <a:pt x="16133338" y="1255122"/>
                  <a:pt x="16154400" y="1191936"/>
                </a:cubicBezTo>
                <a:lnTo>
                  <a:pt x="16209818" y="1025681"/>
                </a:lnTo>
                <a:cubicBezTo>
                  <a:pt x="16200582" y="970263"/>
                  <a:pt x="16195735" y="913932"/>
                  <a:pt x="16182109" y="859427"/>
                </a:cubicBezTo>
                <a:cubicBezTo>
                  <a:pt x="16167941" y="802755"/>
                  <a:pt x="16126691" y="693172"/>
                  <a:pt x="16126691" y="693172"/>
                </a:cubicBezTo>
                <a:cubicBezTo>
                  <a:pt x="16135927" y="545390"/>
                  <a:pt x="16122279" y="394371"/>
                  <a:pt x="16154400" y="249827"/>
                </a:cubicBezTo>
                <a:cubicBezTo>
                  <a:pt x="16161624" y="217318"/>
                  <a:pt x="16204872" y="187878"/>
                  <a:pt x="16237527" y="194409"/>
                </a:cubicBezTo>
                <a:cubicBezTo>
                  <a:pt x="16270183" y="200940"/>
                  <a:pt x="16271626" y="251953"/>
                  <a:pt x="16292946" y="277536"/>
                </a:cubicBezTo>
                <a:cubicBezTo>
                  <a:pt x="16318033" y="307640"/>
                  <a:pt x="16348364" y="332954"/>
                  <a:pt x="16376073" y="360663"/>
                </a:cubicBezTo>
                <a:cubicBezTo>
                  <a:pt x="16385309" y="388372"/>
                  <a:pt x="16403782" y="414582"/>
                  <a:pt x="16403782" y="443790"/>
                </a:cubicBezTo>
                <a:cubicBezTo>
                  <a:pt x="16403782" y="600450"/>
                  <a:pt x="16387332" y="631686"/>
                  <a:pt x="16348364" y="748590"/>
                </a:cubicBezTo>
                <a:cubicBezTo>
                  <a:pt x="16357600" y="776299"/>
                  <a:pt x="16352305" y="814741"/>
                  <a:pt x="16376073" y="831718"/>
                </a:cubicBezTo>
                <a:cubicBezTo>
                  <a:pt x="16423608" y="865672"/>
                  <a:pt x="16542327" y="887136"/>
                  <a:pt x="16542327" y="887136"/>
                </a:cubicBezTo>
                <a:cubicBezTo>
                  <a:pt x="16653641" y="859308"/>
                  <a:pt x="16649312" y="873593"/>
                  <a:pt x="16736291" y="804009"/>
                </a:cubicBezTo>
                <a:cubicBezTo>
                  <a:pt x="16756691" y="787689"/>
                  <a:pt x="16775389" y="768990"/>
                  <a:pt x="16791709" y="748590"/>
                </a:cubicBezTo>
                <a:cubicBezTo>
                  <a:pt x="16812513" y="722585"/>
                  <a:pt x="16821122" y="686267"/>
                  <a:pt x="16847127" y="665463"/>
                </a:cubicBezTo>
                <a:cubicBezTo>
                  <a:pt x="16869935" y="647217"/>
                  <a:pt x="16902546" y="646990"/>
                  <a:pt x="16930255" y="637754"/>
                </a:cubicBezTo>
                <a:cubicBezTo>
                  <a:pt x="16985673" y="582336"/>
                  <a:pt x="17053035" y="536709"/>
                  <a:pt x="17096509" y="471499"/>
                </a:cubicBezTo>
                <a:cubicBezTo>
                  <a:pt x="17114982" y="443790"/>
                  <a:pt x="17131123" y="414376"/>
                  <a:pt x="17151927" y="388372"/>
                </a:cubicBezTo>
                <a:cubicBezTo>
                  <a:pt x="17197050" y="331969"/>
                  <a:pt x="17228752" y="318683"/>
                  <a:pt x="17290473" y="277536"/>
                </a:cubicBezTo>
                <a:cubicBezTo>
                  <a:pt x="17331619" y="215816"/>
                  <a:pt x="17344907" y="184112"/>
                  <a:pt x="17401309" y="138990"/>
                </a:cubicBezTo>
                <a:cubicBezTo>
                  <a:pt x="17427314" y="118186"/>
                  <a:pt x="17456728" y="102045"/>
                  <a:pt x="17484437" y="83572"/>
                </a:cubicBezTo>
                <a:cubicBezTo>
                  <a:pt x="17502910" y="55863"/>
                  <a:pt x="17508262" y="10976"/>
                  <a:pt x="17539855" y="445"/>
                </a:cubicBezTo>
                <a:cubicBezTo>
                  <a:pt x="17557251" y="-5354"/>
                  <a:pt x="17707960" y="47244"/>
                  <a:pt x="17733818" y="55863"/>
                </a:cubicBezTo>
                <a:cubicBezTo>
                  <a:pt x="17781938" y="200224"/>
                  <a:pt x="17730007" y="85735"/>
                  <a:pt x="17816946" y="194409"/>
                </a:cubicBezTo>
                <a:cubicBezTo>
                  <a:pt x="17837750" y="220414"/>
                  <a:pt x="17842578" y="262643"/>
                  <a:pt x="17872364" y="277536"/>
                </a:cubicBezTo>
                <a:cubicBezTo>
                  <a:pt x="17922615" y="302662"/>
                  <a:pt x="17983200" y="296009"/>
                  <a:pt x="18038618" y="305245"/>
                </a:cubicBezTo>
                <a:cubicBezTo>
                  <a:pt x="18029382" y="360663"/>
                  <a:pt x="18024535" y="416994"/>
                  <a:pt x="18010909" y="471499"/>
                </a:cubicBezTo>
                <a:cubicBezTo>
                  <a:pt x="17974806" y="615912"/>
                  <a:pt x="17987081" y="635813"/>
                  <a:pt x="17872364" y="693172"/>
                </a:cubicBezTo>
                <a:cubicBezTo>
                  <a:pt x="17846240" y="706234"/>
                  <a:pt x="17816946" y="711645"/>
                  <a:pt x="17789237" y="720881"/>
                </a:cubicBezTo>
                <a:cubicBezTo>
                  <a:pt x="17770764" y="739354"/>
                  <a:pt x="17756220" y="762858"/>
                  <a:pt x="17733818" y="776299"/>
                </a:cubicBezTo>
                <a:cubicBezTo>
                  <a:pt x="17708772" y="791326"/>
                  <a:pt x="17671344" y="783356"/>
                  <a:pt x="17650691" y="804009"/>
                </a:cubicBezTo>
                <a:cubicBezTo>
                  <a:pt x="17630038" y="824662"/>
                  <a:pt x="17632218" y="859427"/>
                  <a:pt x="17622982" y="887136"/>
                </a:cubicBezTo>
                <a:cubicBezTo>
                  <a:pt x="17661208" y="1728117"/>
                  <a:pt x="17446210" y="1459319"/>
                  <a:pt x="18260291" y="1524445"/>
                </a:cubicBezTo>
                <a:cubicBezTo>
                  <a:pt x="18289406" y="1526774"/>
                  <a:pt x="18315709" y="1542918"/>
                  <a:pt x="18343418" y="1552154"/>
                </a:cubicBezTo>
                <a:cubicBezTo>
                  <a:pt x="18334182" y="1626045"/>
                  <a:pt x="18326240" y="1700109"/>
                  <a:pt x="18315709" y="1773827"/>
                </a:cubicBezTo>
                <a:cubicBezTo>
                  <a:pt x="18307764" y="1829445"/>
                  <a:pt x="18288000" y="1883899"/>
                  <a:pt x="18288000" y="1940081"/>
                </a:cubicBezTo>
                <a:cubicBezTo>
                  <a:pt x="18288000" y="2057413"/>
                  <a:pt x="18304340" y="2295562"/>
                  <a:pt x="18343418" y="2438845"/>
                </a:cubicBezTo>
                <a:cubicBezTo>
                  <a:pt x="18358788" y="2495202"/>
                  <a:pt x="18382051" y="2549147"/>
                  <a:pt x="18398837" y="2605099"/>
                </a:cubicBezTo>
                <a:cubicBezTo>
                  <a:pt x="18503228" y="2953067"/>
                  <a:pt x="18361124" y="2519670"/>
                  <a:pt x="18454255" y="2799063"/>
                </a:cubicBezTo>
                <a:cubicBezTo>
                  <a:pt x="18382161" y="3015345"/>
                  <a:pt x="18500265" y="2702338"/>
                  <a:pt x="18288000" y="3020736"/>
                </a:cubicBezTo>
                <a:cubicBezTo>
                  <a:pt x="18269527" y="3048445"/>
                  <a:pt x="18258587" y="3083059"/>
                  <a:pt x="18232582" y="3103863"/>
                </a:cubicBezTo>
                <a:cubicBezTo>
                  <a:pt x="18209775" y="3122109"/>
                  <a:pt x="18177164" y="3122336"/>
                  <a:pt x="18149455" y="3131572"/>
                </a:cubicBezTo>
                <a:cubicBezTo>
                  <a:pt x="18075565" y="3353242"/>
                  <a:pt x="18186400" y="3094627"/>
                  <a:pt x="18038618" y="3242409"/>
                </a:cubicBezTo>
                <a:cubicBezTo>
                  <a:pt x="18017965" y="3263062"/>
                  <a:pt x="18029155" y="3302729"/>
                  <a:pt x="18010909" y="3325536"/>
                </a:cubicBezTo>
                <a:cubicBezTo>
                  <a:pt x="17990105" y="3351541"/>
                  <a:pt x="17955491" y="3362481"/>
                  <a:pt x="17927782" y="3380954"/>
                </a:cubicBezTo>
                <a:cubicBezTo>
                  <a:pt x="17900073" y="3464081"/>
                  <a:pt x="17881600" y="3464082"/>
                  <a:pt x="17927782" y="3547209"/>
                </a:cubicBezTo>
                <a:cubicBezTo>
                  <a:pt x="17960128" y="3605432"/>
                  <a:pt x="18038618" y="3713463"/>
                  <a:pt x="18038618" y="3713463"/>
                </a:cubicBezTo>
                <a:cubicBezTo>
                  <a:pt x="18047854" y="3768881"/>
                  <a:pt x="18046600" y="3827112"/>
                  <a:pt x="18066327" y="3879718"/>
                </a:cubicBezTo>
                <a:cubicBezTo>
                  <a:pt x="18075500" y="3904179"/>
                  <a:pt x="18105426" y="3914736"/>
                  <a:pt x="18121746" y="3935136"/>
                </a:cubicBezTo>
                <a:cubicBezTo>
                  <a:pt x="18212899" y="4049077"/>
                  <a:pt x="18128439" y="4002021"/>
                  <a:pt x="18260291" y="4045972"/>
                </a:cubicBezTo>
                <a:cubicBezTo>
                  <a:pt x="18278764" y="4073681"/>
                  <a:pt x="18287469" y="4111449"/>
                  <a:pt x="18315709" y="4129099"/>
                </a:cubicBezTo>
                <a:cubicBezTo>
                  <a:pt x="18365246" y="4160060"/>
                  <a:pt x="18433359" y="4152115"/>
                  <a:pt x="18481964" y="4184518"/>
                </a:cubicBezTo>
                <a:cubicBezTo>
                  <a:pt x="18589393" y="4256138"/>
                  <a:pt x="18533498" y="4229405"/>
                  <a:pt x="18648218" y="4267645"/>
                </a:cubicBezTo>
                <a:cubicBezTo>
                  <a:pt x="18772548" y="4391973"/>
                  <a:pt x="18641422" y="4244327"/>
                  <a:pt x="18731346" y="4406190"/>
                </a:cubicBezTo>
                <a:cubicBezTo>
                  <a:pt x="18763692" y="4464413"/>
                  <a:pt x="18821120" y="4509258"/>
                  <a:pt x="18842182" y="4572445"/>
                </a:cubicBezTo>
                <a:cubicBezTo>
                  <a:pt x="18851418" y="4600154"/>
                  <a:pt x="18855706" y="4630040"/>
                  <a:pt x="18869891" y="4655572"/>
                </a:cubicBezTo>
                <a:cubicBezTo>
                  <a:pt x="18902237" y="4713795"/>
                  <a:pt x="18959664" y="4758641"/>
                  <a:pt x="18980727" y="4821827"/>
                </a:cubicBezTo>
                <a:cubicBezTo>
                  <a:pt x="19046677" y="5019674"/>
                  <a:pt x="19003743" y="4939476"/>
                  <a:pt x="19091564" y="5071209"/>
                </a:cubicBezTo>
                <a:cubicBezTo>
                  <a:pt x="19100800" y="5311354"/>
                  <a:pt x="19102738" y="5551892"/>
                  <a:pt x="19119273" y="5791645"/>
                </a:cubicBezTo>
                <a:cubicBezTo>
                  <a:pt x="19124254" y="5863865"/>
                  <a:pt x="19168702" y="5898927"/>
                  <a:pt x="19202400" y="5957899"/>
                </a:cubicBezTo>
                <a:cubicBezTo>
                  <a:pt x="19222894" y="5993763"/>
                  <a:pt x="19244756" y="6029549"/>
                  <a:pt x="19257818" y="6068736"/>
                </a:cubicBezTo>
                <a:cubicBezTo>
                  <a:pt x="19363643" y="6386210"/>
                  <a:pt x="19252480" y="6199274"/>
                  <a:pt x="19368655" y="6373536"/>
                </a:cubicBezTo>
                <a:cubicBezTo>
                  <a:pt x="19391750" y="6904723"/>
                  <a:pt x="19428417" y="7387391"/>
                  <a:pt x="19368655" y="7925245"/>
                </a:cubicBezTo>
                <a:cubicBezTo>
                  <a:pt x="19364328" y="7964192"/>
                  <a:pt x="19310614" y="7978268"/>
                  <a:pt x="19285527" y="8008372"/>
                </a:cubicBezTo>
                <a:cubicBezTo>
                  <a:pt x="19264207" y="8033955"/>
                  <a:pt x="19248582" y="8063790"/>
                  <a:pt x="19230109" y="8091499"/>
                </a:cubicBezTo>
                <a:lnTo>
                  <a:pt x="19174691" y="8257754"/>
                </a:lnTo>
                <a:cubicBezTo>
                  <a:pt x="19165455" y="8285463"/>
                  <a:pt x="19163183" y="8316579"/>
                  <a:pt x="19146982" y="8340881"/>
                </a:cubicBezTo>
                <a:cubicBezTo>
                  <a:pt x="19128509" y="8368590"/>
                  <a:pt x="19105089" y="8393577"/>
                  <a:pt x="19091564" y="8424009"/>
                </a:cubicBezTo>
                <a:cubicBezTo>
                  <a:pt x="18989678" y="8653253"/>
                  <a:pt x="19094539" y="8531871"/>
                  <a:pt x="18980727" y="8645681"/>
                </a:cubicBezTo>
                <a:cubicBezTo>
                  <a:pt x="18971491" y="8682627"/>
                  <a:pt x="18960487" y="8719175"/>
                  <a:pt x="18953018" y="8756518"/>
                </a:cubicBezTo>
                <a:cubicBezTo>
                  <a:pt x="18942000" y="8811609"/>
                  <a:pt x="18953183" y="8873992"/>
                  <a:pt x="18925309" y="8922772"/>
                </a:cubicBezTo>
                <a:cubicBezTo>
                  <a:pt x="18910818" y="8948132"/>
                  <a:pt x="18869891" y="8941245"/>
                  <a:pt x="18842182" y="8950481"/>
                </a:cubicBezTo>
                <a:cubicBezTo>
                  <a:pt x="18805237" y="8941245"/>
                  <a:pt x="18754195" y="8953238"/>
                  <a:pt x="18731346" y="8922772"/>
                </a:cubicBezTo>
                <a:cubicBezTo>
                  <a:pt x="18713821" y="8899406"/>
                  <a:pt x="18745993" y="8865769"/>
                  <a:pt x="18759055" y="8839645"/>
                </a:cubicBezTo>
                <a:cubicBezTo>
                  <a:pt x="18805236" y="8747282"/>
                  <a:pt x="18814474" y="8756518"/>
                  <a:pt x="18897600" y="8701099"/>
                </a:cubicBezTo>
                <a:cubicBezTo>
                  <a:pt x="18916073" y="8673390"/>
                  <a:pt x="18932214" y="8643976"/>
                  <a:pt x="18953018" y="8617972"/>
                </a:cubicBezTo>
                <a:cubicBezTo>
                  <a:pt x="18969338" y="8597572"/>
                  <a:pt x="18994996" y="8584956"/>
                  <a:pt x="19008437" y="8562554"/>
                </a:cubicBezTo>
                <a:cubicBezTo>
                  <a:pt x="19023464" y="8537509"/>
                  <a:pt x="19026910" y="8507136"/>
                  <a:pt x="19036146" y="8479427"/>
                </a:cubicBezTo>
                <a:cubicBezTo>
                  <a:pt x="19026910" y="7980663"/>
                  <a:pt x="19025930" y="7481678"/>
                  <a:pt x="19008437" y="6983136"/>
                </a:cubicBezTo>
                <a:cubicBezTo>
                  <a:pt x="19007413" y="6953946"/>
                  <a:pt x="18988751" y="6928093"/>
                  <a:pt x="18980727" y="6900009"/>
                </a:cubicBezTo>
                <a:cubicBezTo>
                  <a:pt x="18970265" y="6863392"/>
                  <a:pt x="18960487" y="6826515"/>
                  <a:pt x="18953018" y="6789172"/>
                </a:cubicBezTo>
                <a:cubicBezTo>
                  <a:pt x="18928315" y="6665655"/>
                  <a:pt x="18927317" y="6603241"/>
                  <a:pt x="18897600" y="6484372"/>
                </a:cubicBezTo>
                <a:cubicBezTo>
                  <a:pt x="18890516" y="6456036"/>
                  <a:pt x="18877915" y="6429329"/>
                  <a:pt x="18869891" y="6401245"/>
                </a:cubicBezTo>
                <a:cubicBezTo>
                  <a:pt x="18859429" y="6364628"/>
                  <a:pt x="18852644" y="6327026"/>
                  <a:pt x="18842182" y="6290409"/>
                </a:cubicBezTo>
                <a:cubicBezTo>
                  <a:pt x="18834158" y="6262325"/>
                  <a:pt x="18822497" y="6235365"/>
                  <a:pt x="18814473" y="6207281"/>
                </a:cubicBezTo>
                <a:cubicBezTo>
                  <a:pt x="18785542" y="6106022"/>
                  <a:pt x="18756888" y="6004647"/>
                  <a:pt x="18731346" y="5902481"/>
                </a:cubicBezTo>
                <a:cubicBezTo>
                  <a:pt x="18720177" y="5857807"/>
                  <a:pt x="18704720" y="5732636"/>
                  <a:pt x="18675927" y="5680809"/>
                </a:cubicBezTo>
                <a:cubicBezTo>
                  <a:pt x="18643581" y="5622586"/>
                  <a:pt x="18602036" y="5569972"/>
                  <a:pt x="18565091" y="5514554"/>
                </a:cubicBezTo>
                <a:cubicBezTo>
                  <a:pt x="18546618" y="5486845"/>
                  <a:pt x="18537382" y="5449900"/>
                  <a:pt x="18509673" y="5431427"/>
                </a:cubicBezTo>
                <a:cubicBezTo>
                  <a:pt x="18481964" y="5412954"/>
                  <a:pt x="18452551" y="5396813"/>
                  <a:pt x="18426546" y="5376009"/>
                </a:cubicBezTo>
                <a:cubicBezTo>
                  <a:pt x="18406146" y="5359689"/>
                  <a:pt x="18396989" y="5324285"/>
                  <a:pt x="18371127" y="5320590"/>
                </a:cubicBezTo>
                <a:cubicBezTo>
                  <a:pt x="18197160" y="5295737"/>
                  <a:pt x="18020146" y="5302117"/>
                  <a:pt x="17844655" y="5292881"/>
                </a:cubicBezTo>
                <a:cubicBezTo>
                  <a:pt x="17835419" y="5191281"/>
                  <a:pt x="17838322" y="5087835"/>
                  <a:pt x="17816946" y="4988081"/>
                </a:cubicBezTo>
                <a:cubicBezTo>
                  <a:pt x="17809968" y="4955518"/>
                  <a:pt x="17775052" y="4935386"/>
                  <a:pt x="17761527" y="4904954"/>
                </a:cubicBezTo>
                <a:cubicBezTo>
                  <a:pt x="17737802" y="4851573"/>
                  <a:pt x="17738512" y="4787304"/>
                  <a:pt x="17706109" y="4738699"/>
                </a:cubicBezTo>
                <a:cubicBezTo>
                  <a:pt x="17627778" y="4621203"/>
                  <a:pt x="17665584" y="4685358"/>
                  <a:pt x="17595273" y="4544736"/>
                </a:cubicBezTo>
                <a:cubicBezTo>
                  <a:pt x="17586037" y="4166045"/>
                  <a:pt x="17602650" y="3785838"/>
                  <a:pt x="17567564" y="3408663"/>
                </a:cubicBezTo>
                <a:cubicBezTo>
                  <a:pt x="17564479" y="3375504"/>
                  <a:pt x="17507985" y="3376793"/>
                  <a:pt x="17484437" y="3353245"/>
                </a:cubicBezTo>
                <a:cubicBezTo>
                  <a:pt x="17460889" y="3329697"/>
                  <a:pt x="17447491" y="3297827"/>
                  <a:pt x="17429018" y="3270118"/>
                </a:cubicBezTo>
                <a:cubicBezTo>
                  <a:pt x="17419782" y="3242409"/>
                  <a:pt x="17421962" y="3207643"/>
                  <a:pt x="17401309" y="3186990"/>
                </a:cubicBezTo>
                <a:cubicBezTo>
                  <a:pt x="17380656" y="3166337"/>
                  <a:pt x="17318182" y="3130073"/>
                  <a:pt x="17318182" y="3159281"/>
                </a:cubicBezTo>
                <a:cubicBezTo>
                  <a:pt x="17318182" y="3192583"/>
                  <a:pt x="17376024" y="3193026"/>
                  <a:pt x="17401309" y="3214699"/>
                </a:cubicBezTo>
                <a:cubicBezTo>
                  <a:pt x="17440979" y="3248702"/>
                  <a:pt x="17512146" y="3325536"/>
                  <a:pt x="17512146" y="3325536"/>
                </a:cubicBezTo>
                <a:cubicBezTo>
                  <a:pt x="17503365" y="3404563"/>
                  <a:pt x="17503150" y="3565199"/>
                  <a:pt x="17456727" y="3658045"/>
                </a:cubicBezTo>
                <a:cubicBezTo>
                  <a:pt x="17374073" y="3823351"/>
                  <a:pt x="17407222" y="3663031"/>
                  <a:pt x="17262764" y="3879718"/>
                </a:cubicBezTo>
                <a:cubicBezTo>
                  <a:pt x="17192855" y="3984582"/>
                  <a:pt x="17230894" y="3939297"/>
                  <a:pt x="17151927" y="4018263"/>
                </a:cubicBezTo>
                <a:cubicBezTo>
                  <a:pt x="17124218" y="4009027"/>
                  <a:pt x="17098008" y="3990554"/>
                  <a:pt x="17068800" y="3990554"/>
                </a:cubicBezTo>
                <a:cubicBezTo>
                  <a:pt x="17039592" y="3990554"/>
                  <a:pt x="16982050" y="3989281"/>
                  <a:pt x="16985673" y="4018263"/>
                </a:cubicBezTo>
                <a:cubicBezTo>
                  <a:pt x="16994909" y="4092154"/>
                  <a:pt x="17063207" y="4145623"/>
                  <a:pt x="17096509" y="4212227"/>
                </a:cubicBezTo>
                <a:cubicBezTo>
                  <a:pt x="17127967" y="4275143"/>
                  <a:pt x="17151928" y="4341536"/>
                  <a:pt x="17179637" y="4406190"/>
                </a:cubicBezTo>
                <a:cubicBezTo>
                  <a:pt x="17170400" y="4646336"/>
                  <a:pt x="17175840" y="4887496"/>
                  <a:pt x="17151927" y="5126627"/>
                </a:cubicBezTo>
                <a:cubicBezTo>
                  <a:pt x="17147817" y="5167728"/>
                  <a:pt x="17123391" y="5206101"/>
                  <a:pt x="17096509" y="5237463"/>
                </a:cubicBezTo>
                <a:cubicBezTo>
                  <a:pt x="17066454" y="5272527"/>
                  <a:pt x="17021151" y="5291025"/>
                  <a:pt x="16985673" y="5320590"/>
                </a:cubicBezTo>
                <a:cubicBezTo>
                  <a:pt x="16965604" y="5337315"/>
                  <a:pt x="16951155" y="5360334"/>
                  <a:pt x="16930255" y="5376009"/>
                </a:cubicBezTo>
                <a:cubicBezTo>
                  <a:pt x="16876971" y="5415972"/>
                  <a:pt x="16764000" y="5486845"/>
                  <a:pt x="16764000" y="5486845"/>
                </a:cubicBezTo>
                <a:cubicBezTo>
                  <a:pt x="16745527" y="5514554"/>
                  <a:pt x="16736822" y="5552322"/>
                  <a:pt x="16708582" y="5569972"/>
                </a:cubicBezTo>
                <a:cubicBezTo>
                  <a:pt x="16659045" y="5600932"/>
                  <a:pt x="16596020" y="5602379"/>
                  <a:pt x="16542327" y="5625390"/>
                </a:cubicBezTo>
                <a:cubicBezTo>
                  <a:pt x="16331925" y="5715563"/>
                  <a:pt x="16383367" y="5683177"/>
                  <a:pt x="16209818" y="5791645"/>
                </a:cubicBezTo>
                <a:cubicBezTo>
                  <a:pt x="16107696" y="5855471"/>
                  <a:pt x="15905018" y="5985609"/>
                  <a:pt x="15905018" y="5985609"/>
                </a:cubicBezTo>
                <a:cubicBezTo>
                  <a:pt x="15757237" y="6207281"/>
                  <a:pt x="15951200" y="5939427"/>
                  <a:pt x="15766473" y="6124154"/>
                </a:cubicBezTo>
                <a:cubicBezTo>
                  <a:pt x="15742925" y="6147702"/>
                  <a:pt x="15729528" y="6179572"/>
                  <a:pt x="15711055" y="6207281"/>
                </a:cubicBezTo>
                <a:cubicBezTo>
                  <a:pt x="15701819" y="6234990"/>
                  <a:pt x="15683346" y="6261201"/>
                  <a:pt x="15683346" y="6290409"/>
                </a:cubicBezTo>
                <a:cubicBezTo>
                  <a:pt x="15683346" y="6435419"/>
                  <a:pt x="15732085" y="6485364"/>
                  <a:pt x="15766473" y="6622918"/>
                </a:cubicBezTo>
                <a:lnTo>
                  <a:pt x="15794182" y="6733754"/>
                </a:lnTo>
                <a:cubicBezTo>
                  <a:pt x="15803418" y="6918481"/>
                  <a:pt x="15783788" y="7106945"/>
                  <a:pt x="15821891" y="7287936"/>
                </a:cubicBezTo>
                <a:cubicBezTo>
                  <a:pt x="15827908" y="7316517"/>
                  <a:pt x="15881251" y="7277204"/>
                  <a:pt x="15905018" y="7260227"/>
                </a:cubicBezTo>
                <a:cubicBezTo>
                  <a:pt x="16064093" y="7146602"/>
                  <a:pt x="15956645" y="7165141"/>
                  <a:pt x="16098982" y="7093972"/>
                </a:cubicBezTo>
                <a:cubicBezTo>
                  <a:pt x="16231200" y="7027863"/>
                  <a:pt x="16545817" y="7042016"/>
                  <a:pt x="16597746" y="7038554"/>
                </a:cubicBezTo>
                <a:cubicBezTo>
                  <a:pt x="16606982" y="7010845"/>
                  <a:pt x="16617431" y="6983511"/>
                  <a:pt x="16625455" y="6955427"/>
                </a:cubicBezTo>
                <a:cubicBezTo>
                  <a:pt x="16690328" y="6728370"/>
                  <a:pt x="16590033" y="6839734"/>
                  <a:pt x="17013382" y="6872299"/>
                </a:cubicBezTo>
                <a:cubicBezTo>
                  <a:pt x="17222330" y="6941951"/>
                  <a:pt x="16964769" y="6847994"/>
                  <a:pt x="17179637" y="6955427"/>
                </a:cubicBezTo>
                <a:cubicBezTo>
                  <a:pt x="17205761" y="6968489"/>
                  <a:pt x="17235055" y="6973900"/>
                  <a:pt x="17262764" y="6983136"/>
                </a:cubicBezTo>
                <a:cubicBezTo>
                  <a:pt x="17299709" y="7038554"/>
                  <a:pt x="17357446" y="7084774"/>
                  <a:pt x="17373600" y="7149390"/>
                </a:cubicBezTo>
                <a:cubicBezTo>
                  <a:pt x="17382836" y="7186336"/>
                  <a:pt x="17380184" y="7228540"/>
                  <a:pt x="17401309" y="7260227"/>
                </a:cubicBezTo>
                <a:cubicBezTo>
                  <a:pt x="17444940" y="7325673"/>
                  <a:pt x="17645132" y="7361558"/>
                  <a:pt x="17678400" y="7371063"/>
                </a:cubicBezTo>
                <a:cubicBezTo>
                  <a:pt x="17706109" y="7389536"/>
                  <a:pt x="17731741" y="7411588"/>
                  <a:pt x="17761527" y="7426481"/>
                </a:cubicBezTo>
                <a:cubicBezTo>
                  <a:pt x="17787652" y="7439543"/>
                  <a:pt x="17819609" y="7439162"/>
                  <a:pt x="17844655" y="7454190"/>
                </a:cubicBezTo>
                <a:cubicBezTo>
                  <a:pt x="17867057" y="7467631"/>
                  <a:pt x="17877671" y="7496168"/>
                  <a:pt x="17900073" y="7509609"/>
                </a:cubicBezTo>
                <a:cubicBezTo>
                  <a:pt x="17925118" y="7524636"/>
                  <a:pt x="17957076" y="7524256"/>
                  <a:pt x="17983200" y="7537318"/>
                </a:cubicBezTo>
                <a:cubicBezTo>
                  <a:pt x="18012986" y="7552211"/>
                  <a:pt x="18038618" y="7574263"/>
                  <a:pt x="18066327" y="7592736"/>
                </a:cubicBezTo>
                <a:cubicBezTo>
                  <a:pt x="18075564" y="7620445"/>
                  <a:pt x="18080975" y="7649739"/>
                  <a:pt x="18094037" y="7675863"/>
                </a:cubicBezTo>
                <a:cubicBezTo>
                  <a:pt x="18128992" y="7745772"/>
                  <a:pt x="18153328" y="7762863"/>
                  <a:pt x="18204873" y="7814409"/>
                </a:cubicBezTo>
                <a:cubicBezTo>
                  <a:pt x="18195637" y="7842118"/>
                  <a:pt x="18205248" y="7889512"/>
                  <a:pt x="18177164" y="7897536"/>
                </a:cubicBezTo>
                <a:cubicBezTo>
                  <a:pt x="18061210" y="7930666"/>
                  <a:pt x="17712558" y="7810226"/>
                  <a:pt x="17844655" y="8008372"/>
                </a:cubicBezTo>
                <a:cubicBezTo>
                  <a:pt x="17866392" y="8040977"/>
                  <a:pt x="17900073" y="8063790"/>
                  <a:pt x="17927782" y="8091499"/>
                </a:cubicBezTo>
                <a:cubicBezTo>
                  <a:pt x="17993731" y="8289347"/>
                  <a:pt x="17950797" y="8209149"/>
                  <a:pt x="18038618" y="8340881"/>
                </a:cubicBezTo>
                <a:cubicBezTo>
                  <a:pt x="18098779" y="8521362"/>
                  <a:pt x="18138958" y="8566334"/>
                  <a:pt x="18066327" y="8784227"/>
                </a:cubicBezTo>
                <a:cubicBezTo>
                  <a:pt x="18055796" y="8815820"/>
                  <a:pt x="18010909" y="8821172"/>
                  <a:pt x="17983200" y="8839645"/>
                </a:cubicBezTo>
                <a:cubicBezTo>
                  <a:pt x="17884075" y="8819820"/>
                  <a:pt x="17832876" y="8827867"/>
                  <a:pt x="17761527" y="8756518"/>
                </a:cubicBezTo>
                <a:cubicBezTo>
                  <a:pt x="17648740" y="8643731"/>
                  <a:pt x="17760433" y="8671750"/>
                  <a:pt x="17650691" y="8507136"/>
                </a:cubicBezTo>
                <a:cubicBezTo>
                  <a:pt x="17613746" y="8451718"/>
                  <a:pt x="17560917" y="8404068"/>
                  <a:pt x="17539855" y="8340881"/>
                </a:cubicBezTo>
                <a:cubicBezTo>
                  <a:pt x="17503885" y="8232970"/>
                  <a:pt x="17532799" y="8278407"/>
                  <a:pt x="17456727" y="8202336"/>
                </a:cubicBezTo>
                <a:cubicBezTo>
                  <a:pt x="17440907" y="8123233"/>
                  <a:pt x="17424788" y="8031219"/>
                  <a:pt x="17401309" y="7952954"/>
                </a:cubicBezTo>
                <a:cubicBezTo>
                  <a:pt x="17377792" y="7874562"/>
                  <a:pt x="17354105" y="7767204"/>
                  <a:pt x="17290473" y="7703572"/>
                </a:cubicBezTo>
                <a:cubicBezTo>
                  <a:pt x="17266925" y="7680024"/>
                  <a:pt x="17233351" y="7668958"/>
                  <a:pt x="17207346" y="7648154"/>
                </a:cubicBezTo>
                <a:cubicBezTo>
                  <a:pt x="17186946" y="7631834"/>
                  <a:pt x="17175939" y="7603027"/>
                  <a:pt x="17151927" y="7592736"/>
                </a:cubicBezTo>
                <a:cubicBezTo>
                  <a:pt x="17108639" y="7574184"/>
                  <a:pt x="17059564" y="7574263"/>
                  <a:pt x="17013382" y="7565027"/>
                </a:cubicBezTo>
                <a:cubicBezTo>
                  <a:pt x="17004146" y="7528081"/>
                  <a:pt x="16985673" y="7416107"/>
                  <a:pt x="16985673" y="7454190"/>
                </a:cubicBezTo>
                <a:cubicBezTo>
                  <a:pt x="16985673" y="7519501"/>
                  <a:pt x="16989937" y="7587196"/>
                  <a:pt x="17013382" y="7648154"/>
                </a:cubicBezTo>
                <a:cubicBezTo>
                  <a:pt x="17037291" y="7710319"/>
                  <a:pt x="17103155" y="7751223"/>
                  <a:pt x="17124218" y="7814409"/>
                </a:cubicBezTo>
                <a:cubicBezTo>
                  <a:pt x="17142691" y="7869827"/>
                  <a:pt x="17147234" y="7932058"/>
                  <a:pt x="17179637" y="7980663"/>
                </a:cubicBezTo>
                <a:lnTo>
                  <a:pt x="17290473" y="8146918"/>
                </a:lnTo>
                <a:cubicBezTo>
                  <a:pt x="17308946" y="8174627"/>
                  <a:pt x="17319249" y="8210064"/>
                  <a:pt x="17345891" y="8230045"/>
                </a:cubicBezTo>
                <a:cubicBezTo>
                  <a:pt x="17382836" y="8257754"/>
                  <a:pt x="17421972" y="8282761"/>
                  <a:pt x="17456727" y="8313172"/>
                </a:cubicBezTo>
                <a:cubicBezTo>
                  <a:pt x="17496048" y="8347578"/>
                  <a:pt x="17515840" y="8416620"/>
                  <a:pt x="17567564" y="8424009"/>
                </a:cubicBezTo>
                <a:lnTo>
                  <a:pt x="17761527" y="8451718"/>
                </a:lnTo>
                <a:cubicBezTo>
                  <a:pt x="17770764" y="8414772"/>
                  <a:pt x="17789942" y="8302805"/>
                  <a:pt x="17789237" y="8340881"/>
                </a:cubicBezTo>
                <a:cubicBezTo>
                  <a:pt x="17779312" y="8876817"/>
                  <a:pt x="17779082" y="9413896"/>
                  <a:pt x="17733818" y="9948009"/>
                </a:cubicBezTo>
                <a:cubicBezTo>
                  <a:pt x="17731352" y="9977113"/>
                  <a:pt x="17676223" y="9961533"/>
                  <a:pt x="17650691" y="9975718"/>
                </a:cubicBezTo>
                <a:cubicBezTo>
                  <a:pt x="17592469" y="10008064"/>
                  <a:pt x="17531534" y="10039458"/>
                  <a:pt x="17484437" y="10086554"/>
                </a:cubicBezTo>
                <a:cubicBezTo>
                  <a:pt x="17465964" y="10105027"/>
                  <a:pt x="17449918" y="10126297"/>
                  <a:pt x="17429018" y="10141972"/>
                </a:cubicBezTo>
                <a:cubicBezTo>
                  <a:pt x="17375735" y="10181935"/>
                  <a:pt x="17309860" y="10205713"/>
                  <a:pt x="17262764" y="10252809"/>
                </a:cubicBezTo>
                <a:cubicBezTo>
                  <a:pt x="17158984" y="10356589"/>
                  <a:pt x="17216813" y="10323544"/>
                  <a:pt x="17096509" y="10363645"/>
                </a:cubicBezTo>
                <a:cubicBezTo>
                  <a:pt x="17068800" y="10382118"/>
                  <a:pt x="17036930" y="10395515"/>
                  <a:pt x="17013382" y="10419063"/>
                </a:cubicBezTo>
                <a:cubicBezTo>
                  <a:pt x="16951334" y="10481111"/>
                  <a:pt x="16946442" y="10579922"/>
                  <a:pt x="16847127" y="10613027"/>
                </a:cubicBezTo>
                <a:cubicBezTo>
                  <a:pt x="16819418" y="10622263"/>
                  <a:pt x="16789532" y="10626551"/>
                  <a:pt x="16764000" y="10640736"/>
                </a:cubicBezTo>
                <a:cubicBezTo>
                  <a:pt x="16705778" y="10673082"/>
                  <a:pt x="16597746" y="10751572"/>
                  <a:pt x="16597746" y="10751572"/>
                </a:cubicBezTo>
                <a:cubicBezTo>
                  <a:pt x="16421383" y="10575212"/>
                  <a:pt x="16564187" y="10742649"/>
                  <a:pt x="16514618" y="10197390"/>
                </a:cubicBezTo>
                <a:cubicBezTo>
                  <a:pt x="16511170" y="10159464"/>
                  <a:pt x="16497852" y="10123030"/>
                  <a:pt x="16486909" y="10086554"/>
                </a:cubicBezTo>
                <a:cubicBezTo>
                  <a:pt x="16470123" y="10030602"/>
                  <a:pt x="16431491" y="9920299"/>
                  <a:pt x="16431491" y="9920299"/>
                </a:cubicBezTo>
                <a:cubicBezTo>
                  <a:pt x="16440727" y="9809463"/>
                  <a:pt x="16440915" y="9697497"/>
                  <a:pt x="16459200" y="9587790"/>
                </a:cubicBezTo>
                <a:cubicBezTo>
                  <a:pt x="16468803" y="9530169"/>
                  <a:pt x="16514618" y="9421536"/>
                  <a:pt x="16514618" y="9421536"/>
                </a:cubicBezTo>
                <a:cubicBezTo>
                  <a:pt x="16542322" y="9144490"/>
                  <a:pt x="16574306" y="8971829"/>
                  <a:pt x="16514618" y="8673390"/>
                </a:cubicBezTo>
                <a:cubicBezTo>
                  <a:pt x="16509495" y="8647773"/>
                  <a:pt x="16477673" y="8710336"/>
                  <a:pt x="16459200" y="8728809"/>
                </a:cubicBezTo>
                <a:cubicBezTo>
                  <a:pt x="16405256" y="8890640"/>
                  <a:pt x="16473698" y="8742020"/>
                  <a:pt x="16348364" y="8867354"/>
                </a:cubicBezTo>
                <a:cubicBezTo>
                  <a:pt x="16324816" y="8890902"/>
                  <a:pt x="16314619" y="8925196"/>
                  <a:pt x="16292946" y="8950481"/>
                </a:cubicBezTo>
                <a:cubicBezTo>
                  <a:pt x="16258943" y="8990151"/>
                  <a:pt x="16211092" y="9017844"/>
                  <a:pt x="16182109" y="9061318"/>
                </a:cubicBezTo>
                <a:cubicBezTo>
                  <a:pt x="16055071" y="9251874"/>
                  <a:pt x="16092335" y="9164386"/>
                  <a:pt x="16043564" y="9310699"/>
                </a:cubicBezTo>
                <a:cubicBezTo>
                  <a:pt x="15978909" y="9301463"/>
                  <a:pt x="15910558" y="9306435"/>
                  <a:pt x="15849600" y="9282990"/>
                </a:cubicBezTo>
                <a:cubicBezTo>
                  <a:pt x="15787435" y="9259081"/>
                  <a:pt x="15738764" y="9209099"/>
                  <a:pt x="15683346" y="9172154"/>
                </a:cubicBezTo>
                <a:cubicBezTo>
                  <a:pt x="15655637" y="9153681"/>
                  <a:pt x="15631811" y="9127267"/>
                  <a:pt x="15600218" y="9116736"/>
                </a:cubicBezTo>
                <a:cubicBezTo>
                  <a:pt x="15328451" y="9026147"/>
                  <a:pt x="15492178" y="9066169"/>
                  <a:pt x="15101455" y="9033609"/>
                </a:cubicBezTo>
                <a:cubicBezTo>
                  <a:pt x="15082982" y="9015136"/>
                  <a:pt x="15057720" y="9001556"/>
                  <a:pt x="15046037" y="8978190"/>
                </a:cubicBezTo>
                <a:cubicBezTo>
                  <a:pt x="14943504" y="8773125"/>
                  <a:pt x="15043877" y="8864656"/>
                  <a:pt x="14935200" y="8728809"/>
                </a:cubicBezTo>
                <a:cubicBezTo>
                  <a:pt x="14918880" y="8708409"/>
                  <a:pt x="14899617" y="8690392"/>
                  <a:pt x="14879782" y="8673390"/>
                </a:cubicBezTo>
                <a:cubicBezTo>
                  <a:pt x="14826476" y="8627699"/>
                  <a:pt x="14727804" y="8546962"/>
                  <a:pt x="14658109" y="8507136"/>
                </a:cubicBezTo>
                <a:cubicBezTo>
                  <a:pt x="14622245" y="8486642"/>
                  <a:pt x="14584218" y="8470191"/>
                  <a:pt x="14547273" y="8451718"/>
                </a:cubicBezTo>
                <a:cubicBezTo>
                  <a:pt x="14362546" y="8460954"/>
                  <a:pt x="14176830" y="8458226"/>
                  <a:pt x="13993091" y="8479427"/>
                </a:cubicBezTo>
                <a:cubicBezTo>
                  <a:pt x="13935060" y="8486123"/>
                  <a:pt x="13826837" y="8534845"/>
                  <a:pt x="13826837" y="8534845"/>
                </a:cubicBezTo>
                <a:cubicBezTo>
                  <a:pt x="13808364" y="8553318"/>
                  <a:pt x="13791818" y="8573943"/>
                  <a:pt x="13771418" y="8590263"/>
                </a:cubicBezTo>
                <a:cubicBezTo>
                  <a:pt x="13745413" y="8611067"/>
                  <a:pt x="13688291" y="8612379"/>
                  <a:pt x="13688291" y="8645681"/>
                </a:cubicBezTo>
                <a:cubicBezTo>
                  <a:pt x="13688291" y="9151456"/>
                  <a:pt x="13697373" y="9016116"/>
                  <a:pt x="13909964" y="9255281"/>
                </a:cubicBezTo>
                <a:cubicBezTo>
                  <a:pt x="14059942" y="9424007"/>
                  <a:pt x="13920867" y="9317969"/>
                  <a:pt x="14076218" y="9421536"/>
                </a:cubicBezTo>
                <a:cubicBezTo>
                  <a:pt x="14070829" y="9475429"/>
                  <a:pt x="14090802" y="9713356"/>
                  <a:pt x="13993091" y="9781754"/>
                </a:cubicBezTo>
                <a:cubicBezTo>
                  <a:pt x="13925412" y="9829129"/>
                  <a:pt x="13845309" y="9855644"/>
                  <a:pt x="13771418" y="9892590"/>
                </a:cubicBezTo>
                <a:cubicBezTo>
                  <a:pt x="13734473" y="9911063"/>
                  <a:pt x="13700655" y="9937991"/>
                  <a:pt x="13660582" y="9948009"/>
                </a:cubicBezTo>
                <a:lnTo>
                  <a:pt x="13438909" y="10003427"/>
                </a:lnTo>
                <a:cubicBezTo>
                  <a:pt x="13328073" y="9994191"/>
                  <a:pt x="13215152" y="9999022"/>
                  <a:pt x="13106400" y="9975718"/>
                </a:cubicBezTo>
                <a:cubicBezTo>
                  <a:pt x="13080855" y="9970244"/>
                  <a:pt x="13071382" y="9936619"/>
                  <a:pt x="13050982" y="9920299"/>
                </a:cubicBezTo>
                <a:cubicBezTo>
                  <a:pt x="13024978" y="9899495"/>
                  <a:pt x="12995564" y="9883354"/>
                  <a:pt x="12967855" y="9864881"/>
                </a:cubicBezTo>
                <a:cubicBezTo>
                  <a:pt x="12541609" y="9907505"/>
                  <a:pt x="12826464" y="9865512"/>
                  <a:pt x="12579927" y="9920299"/>
                </a:cubicBezTo>
                <a:cubicBezTo>
                  <a:pt x="12536842" y="9929874"/>
                  <a:pt x="12379687" y="9957290"/>
                  <a:pt x="12330546" y="9975718"/>
                </a:cubicBezTo>
                <a:cubicBezTo>
                  <a:pt x="12248773" y="10006383"/>
                  <a:pt x="12154427" y="10073561"/>
                  <a:pt x="12081164" y="10114263"/>
                </a:cubicBezTo>
                <a:cubicBezTo>
                  <a:pt x="11978445" y="10171329"/>
                  <a:pt x="11985301" y="10164690"/>
                  <a:pt x="11887200" y="10197390"/>
                </a:cubicBezTo>
                <a:cubicBezTo>
                  <a:pt x="11868727" y="10215863"/>
                  <a:pt x="11857799" y="10250444"/>
                  <a:pt x="11831782" y="10252809"/>
                </a:cubicBezTo>
                <a:cubicBezTo>
                  <a:pt x="11779782" y="10257536"/>
                  <a:pt x="11582681" y="10239094"/>
                  <a:pt x="11499273" y="10197390"/>
                </a:cubicBezTo>
                <a:cubicBezTo>
                  <a:pt x="11469487" y="10182497"/>
                  <a:pt x="11442151" y="10162776"/>
                  <a:pt x="11416146" y="10141972"/>
                </a:cubicBezTo>
                <a:cubicBezTo>
                  <a:pt x="11395746" y="10125652"/>
                  <a:pt x="11383129" y="10099995"/>
                  <a:pt x="11360727" y="10086554"/>
                </a:cubicBezTo>
                <a:cubicBezTo>
                  <a:pt x="11335681" y="10071527"/>
                  <a:pt x="11303724" y="10071907"/>
                  <a:pt x="11277600" y="10058845"/>
                </a:cubicBezTo>
                <a:cubicBezTo>
                  <a:pt x="11247814" y="10043952"/>
                  <a:pt x="11226922" y="10010915"/>
                  <a:pt x="11194473" y="10003427"/>
                </a:cubicBezTo>
                <a:cubicBezTo>
                  <a:pt x="11104026" y="9982555"/>
                  <a:pt x="11009746" y="9984954"/>
                  <a:pt x="10917382" y="9975718"/>
                </a:cubicBezTo>
                <a:cubicBezTo>
                  <a:pt x="10711401" y="9907058"/>
                  <a:pt x="10927960" y="10007451"/>
                  <a:pt x="10806546" y="9643209"/>
                </a:cubicBezTo>
                <a:cubicBezTo>
                  <a:pt x="10797310" y="9615500"/>
                  <a:pt x="10752229" y="9620301"/>
                  <a:pt x="10723418" y="9615499"/>
                </a:cubicBezTo>
                <a:cubicBezTo>
                  <a:pt x="10640917" y="9601749"/>
                  <a:pt x="10557164" y="9597026"/>
                  <a:pt x="10474037" y="9587790"/>
                </a:cubicBezTo>
                <a:cubicBezTo>
                  <a:pt x="10455564" y="9606263"/>
                  <a:pt x="10444480" y="9639514"/>
                  <a:pt x="10418618" y="9643209"/>
                </a:cubicBezTo>
                <a:cubicBezTo>
                  <a:pt x="10371805" y="9649896"/>
                  <a:pt x="10160741" y="9575720"/>
                  <a:pt x="10363200" y="9643209"/>
                </a:cubicBezTo>
                <a:cubicBezTo>
                  <a:pt x="10381673" y="9670918"/>
                  <a:pt x="10414940" y="9693238"/>
                  <a:pt x="10418618" y="9726336"/>
                </a:cubicBezTo>
                <a:cubicBezTo>
                  <a:pt x="10438439" y="9904729"/>
                  <a:pt x="10406537" y="9859201"/>
                  <a:pt x="10335491" y="9948009"/>
                </a:cubicBezTo>
                <a:cubicBezTo>
                  <a:pt x="10314687" y="9974014"/>
                  <a:pt x="10303621" y="10007588"/>
                  <a:pt x="10280073" y="10031136"/>
                </a:cubicBezTo>
                <a:cubicBezTo>
                  <a:pt x="10256525" y="10054684"/>
                  <a:pt x="10222951" y="10065750"/>
                  <a:pt x="10196946" y="10086554"/>
                </a:cubicBezTo>
                <a:cubicBezTo>
                  <a:pt x="10176546" y="10102874"/>
                  <a:pt x="10160000" y="10123499"/>
                  <a:pt x="10141527" y="10141972"/>
                </a:cubicBezTo>
                <a:cubicBezTo>
                  <a:pt x="10068330" y="10112693"/>
                  <a:pt x="9995870" y="10080564"/>
                  <a:pt x="9919855" y="10058845"/>
                </a:cubicBezTo>
                <a:cubicBezTo>
                  <a:pt x="9883238" y="10048383"/>
                  <a:pt x="9845495" y="10042079"/>
                  <a:pt x="9809018" y="10031136"/>
                </a:cubicBezTo>
                <a:cubicBezTo>
                  <a:pt x="9753066" y="10014350"/>
                  <a:pt x="9698182" y="9994191"/>
                  <a:pt x="9642764" y="9975718"/>
                </a:cubicBezTo>
                <a:cubicBezTo>
                  <a:pt x="9615055" y="9966482"/>
                  <a:pt x="9587973" y="9955093"/>
                  <a:pt x="9559637" y="9948009"/>
                </a:cubicBezTo>
                <a:cubicBezTo>
                  <a:pt x="9522691" y="9938772"/>
                  <a:pt x="9485277" y="9931242"/>
                  <a:pt x="9448800" y="9920299"/>
                </a:cubicBezTo>
                <a:cubicBezTo>
                  <a:pt x="9392848" y="9903513"/>
                  <a:pt x="9339827" y="9876337"/>
                  <a:pt x="9282546" y="9864881"/>
                </a:cubicBezTo>
                <a:lnTo>
                  <a:pt x="9144000" y="9837172"/>
                </a:lnTo>
                <a:cubicBezTo>
                  <a:pt x="9128007" y="9838771"/>
                  <a:pt x="8863669" y="9844657"/>
                  <a:pt x="8783782" y="9892590"/>
                </a:cubicBezTo>
                <a:cubicBezTo>
                  <a:pt x="8761380" y="9906031"/>
                  <a:pt x="8744684" y="9927609"/>
                  <a:pt x="8728364" y="9948009"/>
                </a:cubicBezTo>
                <a:cubicBezTo>
                  <a:pt x="8693511" y="9991575"/>
                  <a:pt x="8668994" y="10055674"/>
                  <a:pt x="8617527" y="10086554"/>
                </a:cubicBezTo>
                <a:cubicBezTo>
                  <a:pt x="8592481" y="10101581"/>
                  <a:pt x="8562109" y="10105027"/>
                  <a:pt x="8534400" y="10114263"/>
                </a:cubicBezTo>
                <a:cubicBezTo>
                  <a:pt x="8469746" y="10105027"/>
                  <a:pt x="8405540" y="10091762"/>
                  <a:pt x="8340437" y="10086554"/>
                </a:cubicBezTo>
                <a:cubicBezTo>
                  <a:pt x="7814721" y="10044497"/>
                  <a:pt x="7721067" y="10179451"/>
                  <a:pt x="7924800" y="9975718"/>
                </a:cubicBezTo>
                <a:cubicBezTo>
                  <a:pt x="7934036" y="9948009"/>
                  <a:pt x="7952509" y="9921798"/>
                  <a:pt x="7952509" y="9892590"/>
                </a:cubicBezTo>
                <a:cubicBezTo>
                  <a:pt x="7952509" y="9812694"/>
                  <a:pt x="7905502" y="9785960"/>
                  <a:pt x="7841673" y="9754045"/>
                </a:cubicBezTo>
                <a:cubicBezTo>
                  <a:pt x="7815549" y="9740983"/>
                  <a:pt x="7784670" y="9739398"/>
                  <a:pt x="7758546" y="9726336"/>
                </a:cubicBezTo>
                <a:cubicBezTo>
                  <a:pt x="7543686" y="9618907"/>
                  <a:pt x="7801232" y="9712856"/>
                  <a:pt x="7592291" y="9643209"/>
                </a:cubicBezTo>
                <a:cubicBezTo>
                  <a:pt x="7498791" y="9362706"/>
                  <a:pt x="7595117" y="9481434"/>
                  <a:pt x="7176655" y="9449245"/>
                </a:cubicBezTo>
                <a:cubicBezTo>
                  <a:pt x="7167419" y="9412300"/>
                  <a:pt x="7148946" y="9376491"/>
                  <a:pt x="7148946" y="9338409"/>
                </a:cubicBezTo>
                <a:cubicBezTo>
                  <a:pt x="7148946" y="9303615"/>
                  <a:pt x="7191297" y="9183646"/>
                  <a:pt x="7204364" y="9144445"/>
                </a:cubicBezTo>
                <a:cubicBezTo>
                  <a:pt x="7123289" y="8901219"/>
                  <a:pt x="7253017" y="9311558"/>
                  <a:pt x="7148946" y="8756518"/>
                </a:cubicBezTo>
                <a:cubicBezTo>
                  <a:pt x="7139779" y="8707630"/>
                  <a:pt x="7108155" y="8665512"/>
                  <a:pt x="7093527" y="8617972"/>
                </a:cubicBezTo>
                <a:cubicBezTo>
                  <a:pt x="7071128" y="8545175"/>
                  <a:pt x="7068112" y="8466306"/>
                  <a:pt x="7038109" y="8396299"/>
                </a:cubicBezTo>
                <a:cubicBezTo>
                  <a:pt x="6973455" y="8245439"/>
                  <a:pt x="6950364" y="8245439"/>
                  <a:pt x="6844146" y="8174627"/>
                </a:cubicBezTo>
                <a:cubicBezTo>
                  <a:pt x="6816437" y="8183863"/>
                  <a:pt x="6787143" y="8189274"/>
                  <a:pt x="6761018" y="8202336"/>
                </a:cubicBezTo>
                <a:cubicBezTo>
                  <a:pt x="6731232" y="8217229"/>
                  <a:pt x="6706805" y="8241232"/>
                  <a:pt x="6677891" y="8257754"/>
                </a:cubicBezTo>
                <a:cubicBezTo>
                  <a:pt x="6642027" y="8278248"/>
                  <a:pt x="6604000" y="8294699"/>
                  <a:pt x="6567055" y="8313172"/>
                </a:cubicBezTo>
                <a:cubicBezTo>
                  <a:pt x="6474691" y="8303936"/>
                  <a:pt x="6365034" y="8340060"/>
                  <a:pt x="6289964" y="8285463"/>
                </a:cubicBezTo>
                <a:cubicBezTo>
                  <a:pt x="6237145" y="8247049"/>
                  <a:pt x="6315074" y="8129913"/>
                  <a:pt x="6262255" y="8091499"/>
                </a:cubicBezTo>
                <a:cubicBezTo>
                  <a:pt x="6187185" y="8036902"/>
                  <a:pt x="6077528" y="8073026"/>
                  <a:pt x="5985164" y="8063790"/>
                </a:cubicBezTo>
                <a:cubicBezTo>
                  <a:pt x="5994400" y="8017608"/>
                  <a:pt x="5996336" y="7969343"/>
                  <a:pt x="6012873" y="7925245"/>
                </a:cubicBezTo>
                <a:cubicBezTo>
                  <a:pt x="6024566" y="7894063"/>
                  <a:pt x="6053398" y="7871904"/>
                  <a:pt x="6068291" y="7842118"/>
                </a:cubicBezTo>
                <a:cubicBezTo>
                  <a:pt x="6081353" y="7815993"/>
                  <a:pt x="6086764" y="7786699"/>
                  <a:pt x="6096000" y="7758990"/>
                </a:cubicBezTo>
                <a:cubicBezTo>
                  <a:pt x="6059055" y="7740517"/>
                  <a:pt x="6014372" y="7732780"/>
                  <a:pt x="5985164" y="7703572"/>
                </a:cubicBezTo>
                <a:cubicBezTo>
                  <a:pt x="5661883" y="7380293"/>
                  <a:pt x="6026731" y="7638922"/>
                  <a:pt x="5791200" y="7481899"/>
                </a:cubicBezTo>
                <a:cubicBezTo>
                  <a:pt x="5772727" y="7454190"/>
                  <a:pt x="5759330" y="7422320"/>
                  <a:pt x="5735782" y="7398772"/>
                </a:cubicBezTo>
                <a:cubicBezTo>
                  <a:pt x="5696616" y="7359606"/>
                  <a:pt x="5585284" y="7309669"/>
                  <a:pt x="5541818" y="7287936"/>
                </a:cubicBezTo>
                <a:cubicBezTo>
                  <a:pt x="5384800" y="7297172"/>
                  <a:pt x="5227273" y="7299994"/>
                  <a:pt x="5070764" y="7315645"/>
                </a:cubicBezTo>
                <a:cubicBezTo>
                  <a:pt x="5041701" y="7318551"/>
                  <a:pt x="5016845" y="7343354"/>
                  <a:pt x="4987637" y="7343354"/>
                </a:cubicBezTo>
                <a:cubicBezTo>
                  <a:pt x="4922326" y="7343354"/>
                  <a:pt x="4858328" y="7324881"/>
                  <a:pt x="4793673" y="7315645"/>
                </a:cubicBezTo>
                <a:cubicBezTo>
                  <a:pt x="4765964" y="7306409"/>
                  <a:pt x="4735592" y="7302963"/>
                  <a:pt x="4710546" y="7287936"/>
                </a:cubicBezTo>
                <a:cubicBezTo>
                  <a:pt x="4688144" y="7274495"/>
                  <a:pt x="4679139" y="7242809"/>
                  <a:pt x="4655127" y="7232518"/>
                </a:cubicBezTo>
                <a:cubicBezTo>
                  <a:pt x="4611839" y="7213966"/>
                  <a:pt x="4562764" y="7214045"/>
                  <a:pt x="4516582" y="7204809"/>
                </a:cubicBezTo>
                <a:cubicBezTo>
                  <a:pt x="4479637" y="7214045"/>
                  <a:pt x="4422777" y="7198456"/>
                  <a:pt x="4405746" y="7232518"/>
                </a:cubicBezTo>
                <a:cubicBezTo>
                  <a:pt x="4390853" y="7262304"/>
                  <a:pt x="4435159" y="7294841"/>
                  <a:pt x="4461164" y="7315645"/>
                </a:cubicBezTo>
                <a:cubicBezTo>
                  <a:pt x="4483971" y="7333891"/>
                  <a:pt x="4518167" y="7330292"/>
                  <a:pt x="4544291" y="7343354"/>
                </a:cubicBezTo>
                <a:cubicBezTo>
                  <a:pt x="4574077" y="7358247"/>
                  <a:pt x="4599709" y="7380299"/>
                  <a:pt x="4627418" y="7398772"/>
                </a:cubicBezTo>
                <a:cubicBezTo>
                  <a:pt x="4636654" y="7426481"/>
                  <a:pt x="4655127" y="7452691"/>
                  <a:pt x="4655127" y="7481899"/>
                </a:cubicBezTo>
                <a:cubicBezTo>
                  <a:pt x="4655127" y="7519982"/>
                  <a:pt x="4648542" y="7561049"/>
                  <a:pt x="4627418" y="7592736"/>
                </a:cubicBezTo>
                <a:cubicBezTo>
                  <a:pt x="4608945" y="7620445"/>
                  <a:pt x="4574077" y="7633261"/>
                  <a:pt x="4544291" y="7648154"/>
                </a:cubicBezTo>
                <a:cubicBezTo>
                  <a:pt x="4487488" y="7676556"/>
                  <a:pt x="4375314" y="7693033"/>
                  <a:pt x="4322618" y="7703572"/>
                </a:cubicBezTo>
                <a:cubicBezTo>
                  <a:pt x="4304145" y="7731281"/>
                  <a:pt x="4280725" y="7756267"/>
                  <a:pt x="4267200" y="7786699"/>
                </a:cubicBezTo>
                <a:cubicBezTo>
                  <a:pt x="4243475" y="7840080"/>
                  <a:pt x="4260387" y="7920551"/>
                  <a:pt x="4211782" y="7952954"/>
                </a:cubicBezTo>
                <a:lnTo>
                  <a:pt x="4128655" y="8008372"/>
                </a:lnTo>
                <a:cubicBezTo>
                  <a:pt x="3978439" y="7986913"/>
                  <a:pt x="3949916" y="8011303"/>
                  <a:pt x="3851564" y="7925245"/>
                </a:cubicBezTo>
                <a:cubicBezTo>
                  <a:pt x="3802412" y="7882237"/>
                  <a:pt x="3713018" y="7786699"/>
                  <a:pt x="3713018" y="7786699"/>
                </a:cubicBezTo>
                <a:cubicBezTo>
                  <a:pt x="3703782" y="7758990"/>
                  <a:pt x="3689750" y="7732440"/>
                  <a:pt x="3685309" y="7703572"/>
                </a:cubicBezTo>
                <a:cubicBezTo>
                  <a:pt x="3671832" y="7615973"/>
                  <a:pt x="3702795" y="7423844"/>
                  <a:pt x="3602182" y="7343354"/>
                </a:cubicBezTo>
                <a:cubicBezTo>
                  <a:pt x="3579375" y="7325108"/>
                  <a:pt x="3546764" y="7324881"/>
                  <a:pt x="3519055" y="7315645"/>
                </a:cubicBezTo>
                <a:cubicBezTo>
                  <a:pt x="3482109" y="7287936"/>
                  <a:pt x="3443696" y="7262083"/>
                  <a:pt x="3408218" y="7232518"/>
                </a:cubicBezTo>
                <a:cubicBezTo>
                  <a:pt x="3388149" y="7215793"/>
                  <a:pt x="3378723" y="7180339"/>
                  <a:pt x="3352800" y="7177099"/>
                </a:cubicBezTo>
                <a:cubicBezTo>
                  <a:pt x="3297051" y="7170130"/>
                  <a:pt x="3241964" y="7195572"/>
                  <a:pt x="3186546" y="7204809"/>
                </a:cubicBezTo>
                <a:cubicBezTo>
                  <a:pt x="3202279" y="7126142"/>
                  <a:pt x="3255285" y="6941038"/>
                  <a:pt x="3186546" y="6872299"/>
                </a:cubicBezTo>
                <a:cubicBezTo>
                  <a:pt x="3140364" y="6826117"/>
                  <a:pt x="3056840" y="6856273"/>
                  <a:pt x="2992582" y="6844590"/>
                </a:cubicBezTo>
                <a:cubicBezTo>
                  <a:pt x="2955114" y="6837778"/>
                  <a:pt x="2918922" y="6825142"/>
                  <a:pt x="2881746" y="6816881"/>
                </a:cubicBezTo>
                <a:cubicBezTo>
                  <a:pt x="2835771" y="6806664"/>
                  <a:pt x="2788637" y="6801564"/>
                  <a:pt x="2743200" y="6789172"/>
                </a:cubicBezTo>
                <a:cubicBezTo>
                  <a:pt x="2686843" y="6773802"/>
                  <a:pt x="2576946" y="6733754"/>
                  <a:pt x="2576946" y="6733754"/>
                </a:cubicBezTo>
                <a:cubicBezTo>
                  <a:pt x="2445818" y="6750145"/>
                  <a:pt x="2361961" y="6727066"/>
                  <a:pt x="2272146" y="6816881"/>
                </a:cubicBezTo>
                <a:cubicBezTo>
                  <a:pt x="2248598" y="6840429"/>
                  <a:pt x="2235200" y="6872300"/>
                  <a:pt x="2216727" y="6900009"/>
                </a:cubicBezTo>
                <a:cubicBezTo>
                  <a:pt x="2189018" y="6890772"/>
                  <a:pt x="2162808" y="6872299"/>
                  <a:pt x="2133600" y="6872299"/>
                </a:cubicBezTo>
                <a:cubicBezTo>
                  <a:pt x="2032953" y="6872299"/>
                  <a:pt x="1878848" y="6906625"/>
                  <a:pt x="1773382" y="6927718"/>
                </a:cubicBezTo>
                <a:cubicBezTo>
                  <a:pt x="1764146" y="7241754"/>
                  <a:pt x="1783478" y="7557938"/>
                  <a:pt x="1745673" y="7869827"/>
                </a:cubicBezTo>
                <a:cubicBezTo>
                  <a:pt x="1742158" y="7898823"/>
                  <a:pt x="1687591" y="7857145"/>
                  <a:pt x="1662546" y="7842118"/>
                </a:cubicBezTo>
                <a:cubicBezTo>
                  <a:pt x="1640144" y="7828677"/>
                  <a:pt x="1628864" y="7801190"/>
                  <a:pt x="1607127" y="7786699"/>
                </a:cubicBezTo>
                <a:cubicBezTo>
                  <a:pt x="1572758" y="7763786"/>
                  <a:pt x="1533236" y="7749754"/>
                  <a:pt x="1496291" y="7731281"/>
                </a:cubicBezTo>
                <a:cubicBezTo>
                  <a:pt x="1403927" y="7740517"/>
                  <a:pt x="1311210" y="7746722"/>
                  <a:pt x="1219200" y="7758990"/>
                </a:cubicBezTo>
                <a:cubicBezTo>
                  <a:pt x="1172517" y="7765214"/>
                  <a:pt x="1113957" y="7753397"/>
                  <a:pt x="1080655" y="7786699"/>
                </a:cubicBezTo>
                <a:cubicBezTo>
                  <a:pt x="1047353" y="7820001"/>
                  <a:pt x="1076313" y="7884354"/>
                  <a:pt x="1052946" y="7925245"/>
                </a:cubicBezTo>
                <a:cubicBezTo>
                  <a:pt x="1036423" y="7954160"/>
                  <a:pt x="997527" y="7962190"/>
                  <a:pt x="969818" y="7980663"/>
                </a:cubicBezTo>
                <a:cubicBezTo>
                  <a:pt x="960582" y="8063790"/>
                  <a:pt x="970692" y="8151442"/>
                  <a:pt x="942109" y="8230045"/>
                </a:cubicBezTo>
                <a:cubicBezTo>
                  <a:pt x="930728" y="8261342"/>
                  <a:pt x="889414" y="8271938"/>
                  <a:pt x="858982" y="8285463"/>
                </a:cubicBezTo>
                <a:cubicBezTo>
                  <a:pt x="805601" y="8309188"/>
                  <a:pt x="692727" y="8340881"/>
                  <a:pt x="692727" y="8340881"/>
                </a:cubicBezTo>
                <a:cubicBezTo>
                  <a:pt x="665018" y="8313172"/>
                  <a:pt x="629042" y="8291777"/>
                  <a:pt x="609600" y="8257754"/>
                </a:cubicBezTo>
                <a:cubicBezTo>
                  <a:pt x="590706" y="8224689"/>
                  <a:pt x="592353" y="8183535"/>
                  <a:pt x="581891" y="8146918"/>
                </a:cubicBezTo>
                <a:cubicBezTo>
                  <a:pt x="545053" y="8017985"/>
                  <a:pt x="550616" y="8094246"/>
                  <a:pt x="526473" y="7925245"/>
                </a:cubicBezTo>
                <a:cubicBezTo>
                  <a:pt x="514645" y="7842447"/>
                  <a:pt x="512514" y="7758364"/>
                  <a:pt x="498764" y="7675863"/>
                </a:cubicBezTo>
                <a:cubicBezTo>
                  <a:pt x="493962" y="7647053"/>
                  <a:pt x="489301" y="7615543"/>
                  <a:pt x="471055" y="7592736"/>
                </a:cubicBezTo>
                <a:cubicBezTo>
                  <a:pt x="450251" y="7566731"/>
                  <a:pt x="415636" y="7555791"/>
                  <a:pt x="387927" y="7537318"/>
                </a:cubicBezTo>
                <a:cubicBezTo>
                  <a:pt x="378691" y="7509609"/>
                  <a:pt x="378464" y="7476998"/>
                  <a:pt x="360218" y="7454190"/>
                </a:cubicBezTo>
                <a:cubicBezTo>
                  <a:pt x="307279" y="7388015"/>
                  <a:pt x="260893" y="7404528"/>
                  <a:pt x="193964" y="7371063"/>
                </a:cubicBezTo>
                <a:cubicBezTo>
                  <a:pt x="164178" y="7356170"/>
                  <a:pt x="138546" y="7334118"/>
                  <a:pt x="110837" y="7315645"/>
                </a:cubicBezTo>
                <a:cubicBezTo>
                  <a:pt x="92364" y="7278700"/>
                  <a:pt x="60999" y="7245737"/>
                  <a:pt x="55418" y="7204809"/>
                </a:cubicBezTo>
                <a:cubicBezTo>
                  <a:pt x="-69835" y="6286295"/>
                  <a:pt x="89920" y="6954888"/>
                  <a:pt x="0" y="6595209"/>
                </a:cubicBezTo>
                <a:cubicBezTo>
                  <a:pt x="9236" y="6299645"/>
                  <a:pt x="-2719" y="6002656"/>
                  <a:pt x="27709" y="5708518"/>
                </a:cubicBezTo>
                <a:cubicBezTo>
                  <a:pt x="31136" y="5675393"/>
                  <a:pt x="62323" y="5765641"/>
                  <a:pt x="83127" y="5791645"/>
                </a:cubicBezTo>
                <a:cubicBezTo>
                  <a:pt x="99447" y="5812045"/>
                  <a:pt x="118146" y="5830743"/>
                  <a:pt x="138546" y="5847063"/>
                </a:cubicBezTo>
                <a:cubicBezTo>
                  <a:pt x="164551" y="5867867"/>
                  <a:pt x="193964" y="5884008"/>
                  <a:pt x="221673" y="5902481"/>
                </a:cubicBezTo>
                <a:cubicBezTo>
                  <a:pt x="281065" y="5991570"/>
                  <a:pt x="307379" y="6085203"/>
                  <a:pt x="471055" y="5957899"/>
                </a:cubicBezTo>
                <a:cubicBezTo>
                  <a:pt x="648702" y="5819729"/>
                  <a:pt x="414559" y="5782221"/>
                  <a:pt x="609600" y="5763936"/>
                </a:cubicBezTo>
                <a:cubicBezTo>
                  <a:pt x="876919" y="5738875"/>
                  <a:pt x="1145309" y="5726991"/>
                  <a:pt x="1413164" y="5708518"/>
                </a:cubicBezTo>
                <a:cubicBezTo>
                  <a:pt x="1376218" y="5671572"/>
                  <a:pt x="1331310" y="5641155"/>
                  <a:pt x="1302327" y="5597681"/>
                </a:cubicBezTo>
                <a:cubicBezTo>
                  <a:pt x="1265382" y="5542263"/>
                  <a:pt x="1246909" y="5468372"/>
                  <a:pt x="1191491" y="5431427"/>
                </a:cubicBezTo>
                <a:cubicBezTo>
                  <a:pt x="1136955" y="5395070"/>
                  <a:pt x="1092431" y="5373237"/>
                  <a:pt x="1052946" y="5320590"/>
                </a:cubicBezTo>
                <a:cubicBezTo>
                  <a:pt x="1012983" y="5267307"/>
                  <a:pt x="979055" y="5209754"/>
                  <a:pt x="942109" y="5154336"/>
                </a:cubicBezTo>
                <a:cubicBezTo>
                  <a:pt x="923636" y="5126627"/>
                  <a:pt x="910239" y="5094757"/>
                  <a:pt x="886691" y="5071209"/>
                </a:cubicBezTo>
                <a:lnTo>
                  <a:pt x="831273" y="5015790"/>
                </a:lnTo>
                <a:cubicBezTo>
                  <a:pt x="782079" y="4868207"/>
                  <a:pt x="763281" y="4848836"/>
                  <a:pt x="831273" y="4627863"/>
                </a:cubicBezTo>
                <a:cubicBezTo>
                  <a:pt x="841067" y="4596034"/>
                  <a:pt x="886691" y="4590918"/>
                  <a:pt x="914400" y="4572445"/>
                </a:cubicBezTo>
                <a:cubicBezTo>
                  <a:pt x="923636" y="4544736"/>
                  <a:pt x="924584" y="4512684"/>
                  <a:pt x="942109" y="4489318"/>
                </a:cubicBezTo>
                <a:cubicBezTo>
                  <a:pt x="1029476" y="4372828"/>
                  <a:pt x="1193146" y="4266404"/>
                  <a:pt x="1302327" y="4184518"/>
                </a:cubicBezTo>
                <a:cubicBezTo>
                  <a:pt x="1209964" y="4175282"/>
                  <a:pt x="1084017" y="4228651"/>
                  <a:pt x="1025237" y="4156809"/>
                </a:cubicBezTo>
                <a:cubicBezTo>
                  <a:pt x="966457" y="4084967"/>
                  <a:pt x="1016381" y="3965037"/>
                  <a:pt x="1052946" y="3879718"/>
                </a:cubicBezTo>
                <a:cubicBezTo>
                  <a:pt x="1066064" y="3849109"/>
                  <a:pt x="1084816" y="3939297"/>
                  <a:pt x="1108364" y="3962845"/>
                </a:cubicBezTo>
                <a:cubicBezTo>
                  <a:pt x="1131912" y="3986393"/>
                  <a:pt x="1163782" y="3999790"/>
                  <a:pt x="1191491" y="4018263"/>
                </a:cubicBezTo>
                <a:cubicBezTo>
                  <a:pt x="1666093" y="3975117"/>
                  <a:pt x="1373920" y="4067259"/>
                  <a:pt x="1579418" y="3907427"/>
                </a:cubicBezTo>
                <a:cubicBezTo>
                  <a:pt x="1631992" y="3866536"/>
                  <a:pt x="1690255" y="3833536"/>
                  <a:pt x="1745673" y="3796590"/>
                </a:cubicBezTo>
                <a:lnTo>
                  <a:pt x="1828800" y="3741172"/>
                </a:lnTo>
                <a:cubicBezTo>
                  <a:pt x="1819564" y="3685754"/>
                  <a:pt x="1820818" y="3627523"/>
                  <a:pt x="1801091" y="3574918"/>
                </a:cubicBezTo>
                <a:cubicBezTo>
                  <a:pt x="1791918" y="3550457"/>
                  <a:pt x="1761993" y="3539899"/>
                  <a:pt x="1745673" y="3519499"/>
                </a:cubicBezTo>
                <a:cubicBezTo>
                  <a:pt x="1640117" y="3387553"/>
                  <a:pt x="1749630" y="3475955"/>
                  <a:pt x="1607127" y="3380954"/>
                </a:cubicBezTo>
                <a:cubicBezTo>
                  <a:pt x="1569428" y="3267858"/>
                  <a:pt x="1569657" y="3318132"/>
                  <a:pt x="1607127" y="3186990"/>
                </a:cubicBezTo>
                <a:cubicBezTo>
                  <a:pt x="1615151" y="3158906"/>
                  <a:pt x="1616591" y="3126671"/>
                  <a:pt x="1634837" y="3103863"/>
                </a:cubicBezTo>
                <a:cubicBezTo>
                  <a:pt x="1655641" y="3077859"/>
                  <a:pt x="1690255" y="3066918"/>
                  <a:pt x="1717964" y="3048445"/>
                </a:cubicBezTo>
                <a:cubicBezTo>
                  <a:pt x="1825257" y="2887506"/>
                  <a:pt x="1710501" y="3022780"/>
                  <a:pt x="1856509" y="2937609"/>
                </a:cubicBezTo>
                <a:cubicBezTo>
                  <a:pt x="1942806" y="2887269"/>
                  <a:pt x="2007924" y="2790947"/>
                  <a:pt x="2105891" y="2771354"/>
                </a:cubicBezTo>
                <a:lnTo>
                  <a:pt x="2244437" y="2743645"/>
                </a:lnTo>
                <a:cubicBezTo>
                  <a:pt x="2439950" y="2708097"/>
                  <a:pt x="2382982" y="2669754"/>
                  <a:pt x="2438400" y="2660518"/>
                </a:cubicBezTo>
                <a:close/>
              </a:path>
            </a:pathLst>
          </a:custGeom>
          <a:pattFill prst="ltUpDiag">
            <a:fgClr>
              <a:srgbClr val="00949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/>
          <p:cNvSpPr/>
          <p:nvPr/>
        </p:nvSpPr>
        <p:spPr>
          <a:xfrm>
            <a:off x="1028700" y="5986437"/>
            <a:ext cx="16230600" cy="0"/>
          </a:xfrm>
          <a:prstGeom prst="line">
            <a:avLst/>
          </a:prstGeom>
          <a:ln w="38100" cap="rnd">
            <a:solidFill>
              <a:srgbClr val="009490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2578894"/>
          </a:xfrm>
          <a:prstGeom prst="rect">
            <a:avLst/>
          </a:prstGeom>
          <a:solidFill>
            <a:srgbClr val="009490"/>
          </a:solidFill>
        </p:spPr>
      </p:sp>
      <p:sp>
        <p:nvSpPr>
          <p:cNvPr id="7" name="TextBox 7"/>
          <p:cNvSpPr txBox="1"/>
          <p:nvPr/>
        </p:nvSpPr>
        <p:spPr>
          <a:xfrm>
            <a:off x="1028700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Условия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формирования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2022 - 2024 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года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978565" y="3424086"/>
            <a:ext cx="26211043" cy="17440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РФ № 204</a:t>
            </a:r>
          </a:p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Covid-19</a:t>
            </a:r>
          </a:p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Нестабильность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поступлений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978566" y="7133233"/>
            <a:ext cx="11004332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дефицита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ts val="336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расходных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95540" y="3784925"/>
            <a:ext cx="4583026" cy="48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В</a:t>
            </a: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нешние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5540" y="7502180"/>
            <a:ext cx="4583026" cy="482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ru-RU" sz="2799" dirty="0">
                <a:solidFill>
                  <a:srgbClr val="384E5D"/>
                </a:solidFill>
                <a:latin typeface="Montserrat Extra-Bold"/>
              </a:rPr>
              <a:t>В</a:t>
            </a: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нутре</a:t>
            </a:r>
            <a:r>
              <a:rPr lang="ru-RU" sz="2799" dirty="0">
                <a:solidFill>
                  <a:srgbClr val="384E5D"/>
                </a:solidFill>
                <a:latin typeface="Montserrat Extra-Bold"/>
              </a:rPr>
              <a:t>н</a:t>
            </a: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ние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5093928" y="0"/>
            <a:ext cx="3194072" cy="2578894"/>
            <a:chOff x="0" y="0"/>
            <a:chExt cx="6350000" cy="51269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6997048" y="682070"/>
            <a:ext cx="395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2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70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18288000" cy="2578894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2933700"/>
            <a:ext cx="3290103" cy="2849537"/>
            <a:chOff x="0" y="0"/>
            <a:chExt cx="6202680" cy="5372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3483655" y="4984896"/>
            <a:ext cx="3290103" cy="2849537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6954177"/>
            <a:ext cx="3290103" cy="2849537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572066" y="5152193"/>
            <a:ext cx="3114865" cy="2514942"/>
            <a:chOff x="0" y="0"/>
            <a:chExt cx="6350000" cy="51269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00949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093928" y="-27709"/>
            <a:ext cx="3194072" cy="2578894"/>
            <a:chOff x="0" y="0"/>
            <a:chExt cx="6350000" cy="51269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028700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Результаты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оценки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качества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управления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муниципальными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финансами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за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2020 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год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686932" y="5498586"/>
            <a:ext cx="6272356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Кировский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вошёл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муниципальными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финансами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результатам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endParaRPr lang="en-US" sz="2400" u="none" dirty="0">
              <a:solidFill>
                <a:srgbClr val="000000"/>
              </a:solidFill>
              <a:latin typeface="Open Sans Light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984579" y="3705725"/>
            <a:ext cx="1499076" cy="2308324"/>
            <a:chOff x="0" y="9381"/>
            <a:chExt cx="1998768" cy="307776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9381"/>
              <a:ext cx="466063" cy="30777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ru-RU" sz="7999" dirty="0">
                  <a:solidFill>
                    <a:srgbClr val="000000"/>
                  </a:solidFill>
                  <a:latin typeface="Yanonne Kaffeesatz Regular"/>
                </a:rPr>
                <a:t>6</a:t>
              </a:r>
              <a:r>
                <a:rPr lang="en-US" sz="7999" dirty="0">
                  <a:solidFill>
                    <a:srgbClr val="000000"/>
                  </a:solidFill>
                  <a:latin typeface="Yanonne Kaffeesatz Regular"/>
                </a:rPr>
                <a:t>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55162" y="222228"/>
              <a:ext cx="1343606" cy="1324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91"/>
                </a:lnSpc>
              </a:pPr>
              <a:r>
                <a:rPr lang="en-US" sz="6599">
                  <a:solidFill>
                    <a:srgbClr val="000000"/>
                  </a:solidFill>
                  <a:latin typeface="Yanonne Kaffeesatz Regular"/>
                </a:rPr>
                <a:t>МО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30245" y="5802287"/>
            <a:ext cx="1892173" cy="1160033"/>
            <a:chOff x="0" y="0"/>
            <a:chExt cx="2522898" cy="154671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0"/>
              <a:ext cx="1179292" cy="153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ru-RU" sz="7999" dirty="0">
                  <a:solidFill>
                    <a:srgbClr val="000000"/>
                  </a:solidFill>
                  <a:latin typeface="Yanonne Kaffeesatz Regular"/>
                </a:rPr>
                <a:t>8</a:t>
              </a:r>
              <a:r>
                <a:rPr lang="en-US" sz="7999" dirty="0">
                  <a:solidFill>
                    <a:srgbClr val="000000"/>
                  </a:solidFill>
                  <a:latin typeface="Yanonne Kaffeesatz Regular"/>
                </a:rPr>
                <a:t>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179292" y="222228"/>
              <a:ext cx="1343606" cy="1324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91"/>
                </a:lnSpc>
              </a:pPr>
              <a:r>
                <a:rPr lang="en-US" sz="6599">
                  <a:solidFill>
                    <a:srgbClr val="000000"/>
                  </a:solidFill>
                  <a:latin typeface="Yanonne Kaffeesatz Regular"/>
                </a:rPr>
                <a:t>МО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84579" y="7771568"/>
            <a:ext cx="1499076" cy="2308324"/>
            <a:chOff x="0" y="0"/>
            <a:chExt cx="1998768" cy="307776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0"/>
              <a:ext cx="527469" cy="3077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959"/>
                </a:lnSpc>
              </a:pPr>
              <a:r>
                <a:rPr lang="ru-RU" sz="7999" dirty="0">
                  <a:solidFill>
                    <a:srgbClr val="000000"/>
                  </a:solidFill>
                  <a:latin typeface="Yanonne Kaffeesatz Regular"/>
                </a:rPr>
                <a:t>4</a:t>
              </a:r>
              <a:r>
                <a:rPr lang="en-US" sz="7999" dirty="0">
                  <a:solidFill>
                    <a:srgbClr val="000000"/>
                  </a:solidFill>
                  <a:latin typeface="Yanonne Kaffeesatz Regular"/>
                </a:rPr>
                <a:t>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55162" y="222228"/>
              <a:ext cx="1343606" cy="1324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391"/>
                </a:lnSpc>
              </a:pPr>
              <a:r>
                <a:rPr lang="en-US" sz="6599">
                  <a:solidFill>
                    <a:srgbClr val="000000"/>
                  </a:solidFill>
                  <a:latin typeface="Yanonne Kaffeesatz Regular"/>
                </a:rPr>
                <a:t>МО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318803" y="3931749"/>
            <a:ext cx="6314564" cy="833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высоким</a:t>
            </a:r>
            <a:r>
              <a:rPr lang="en-US" sz="2400" u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>
              <a:lnSpc>
                <a:spcPts val="3360"/>
              </a:lnSpc>
              <a:spcBef>
                <a:spcPct val="0"/>
              </a:spcBef>
            </a:pPr>
            <a:r>
              <a:rPr lang="en-US" sz="2400" u="none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2400" u="non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773758" y="5982945"/>
            <a:ext cx="3840186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надлежащим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18803" y="7952226"/>
            <a:ext cx="6314564" cy="84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indent="0">
              <a:lnSpc>
                <a:spcPts val="3360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6997048" y="692727"/>
            <a:ext cx="348843" cy="117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3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4393532" y="3086100"/>
            <a:ext cx="12696318" cy="914400"/>
            <a:chOff x="4393532" y="3060125"/>
            <a:chExt cx="12696318" cy="914400"/>
          </a:xfrm>
        </p:grpSpPr>
        <p:sp>
          <p:nvSpPr>
            <p:cNvPr id="16" name="Прямоугольник с двумя скругленными соседними углами 15"/>
            <p:cNvSpPr/>
            <p:nvPr/>
          </p:nvSpPr>
          <p:spPr>
            <a:xfrm>
              <a:off x="4393532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2021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оценка</a:t>
              </a:r>
            </a:p>
          </p:txBody>
        </p:sp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7562849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2022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10732166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2023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>
              <a:off x="13901483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2024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</p:grpSp>
      <p:sp>
        <p:nvSpPr>
          <p:cNvPr id="2" name="AutoShape 2"/>
          <p:cNvSpPr/>
          <p:nvPr/>
        </p:nvSpPr>
        <p:spPr>
          <a:xfrm>
            <a:off x="0" y="0"/>
            <a:ext cx="18288000" cy="2498612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3" name="Group 3"/>
          <p:cNvGrpSpPr/>
          <p:nvPr/>
        </p:nvGrpSpPr>
        <p:grpSpPr>
          <a:xfrm>
            <a:off x="15093928" y="-8710"/>
            <a:ext cx="3194072" cy="2501879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321469"/>
            <a:ext cx="16230600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Прогноз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основных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характеристик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endParaRPr lang="en-US" sz="4800" dirty="0">
              <a:solidFill>
                <a:srgbClr val="FFEDD9"/>
              </a:solidFill>
              <a:latin typeface="HK Grotesk Bold"/>
            </a:endParaRPr>
          </a:p>
          <a:p>
            <a:pPr>
              <a:lnSpc>
                <a:spcPts val="5760"/>
              </a:lnSpc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2022-2024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97048" y="564436"/>
            <a:ext cx="330832" cy="1150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4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991296"/>
              </p:ext>
            </p:extLst>
          </p:nvPr>
        </p:nvGraphicFramePr>
        <p:xfrm>
          <a:off x="1295400" y="4000500"/>
          <a:ext cx="15773400" cy="1940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3 561 438,1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3 455 842,1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3 469 499,6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3 451 115,1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неналоговые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987 319,7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899 514,5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938 767,0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1 337 736,9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0527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2 574 118,4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2 556 327,6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2 530 732,6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2 113 378,2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76712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543413"/>
              </p:ext>
            </p:extLst>
          </p:nvPr>
        </p:nvGraphicFramePr>
        <p:xfrm>
          <a:off x="1257300" y="5905500"/>
          <a:ext cx="15811500" cy="1381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3 674 395,3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3 506  633,7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3 563 184,1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3 507 439,0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условно утверждённые</a:t>
                      </a:r>
                      <a:r>
                        <a:rPr lang="ru-RU" sz="2400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952889"/>
              </p:ext>
            </p:extLst>
          </p:nvPr>
        </p:nvGraphicFramePr>
        <p:xfrm>
          <a:off x="1257300" y="7277100"/>
          <a:ext cx="15811500" cy="2113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Дефицит (-)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-112 957,2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- 50</a:t>
                      </a:r>
                      <a:r>
                        <a:rPr lang="ru-RU" sz="2400" u="non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791,6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- 93 684,5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400" u="none" kern="12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56 323,90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дефицита к налоговым и неналоговым доходам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11,44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9,98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8100"/>
            <a:ext cx="18288000" cy="2578894"/>
          </a:xfrm>
          <a:prstGeom prst="rect">
            <a:avLst/>
          </a:prstGeom>
          <a:solidFill>
            <a:srgbClr val="009490"/>
          </a:solidFill>
        </p:spPr>
      </p:sp>
      <p:grpSp>
        <p:nvGrpSpPr>
          <p:cNvPr id="3" name="Group 3"/>
          <p:cNvGrpSpPr/>
          <p:nvPr/>
        </p:nvGrpSpPr>
        <p:grpSpPr>
          <a:xfrm>
            <a:off x="15093928" y="-38100"/>
            <a:ext cx="3194072" cy="2578894"/>
            <a:chOff x="0" y="0"/>
            <a:chExt cx="6350000" cy="5126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5126990"/>
            </a:xfrm>
            <a:custGeom>
              <a:avLst/>
              <a:gdLst/>
              <a:ahLst/>
              <a:cxnLst/>
              <a:rect l="l" t="t" r="r" b="b"/>
              <a:pathLst>
                <a:path w="6350000" h="5126990">
                  <a:moveTo>
                    <a:pt x="3528060" y="0"/>
                  </a:moveTo>
                  <a:lnTo>
                    <a:pt x="3440430" y="0"/>
                  </a:lnTo>
                  <a:lnTo>
                    <a:pt x="2821940" y="0"/>
                  </a:lnTo>
                  <a:lnTo>
                    <a:pt x="0" y="0"/>
                  </a:lnTo>
                  <a:lnTo>
                    <a:pt x="2821940" y="2564130"/>
                  </a:lnTo>
                  <a:lnTo>
                    <a:pt x="0" y="5126990"/>
                  </a:lnTo>
                  <a:lnTo>
                    <a:pt x="2821940" y="5126990"/>
                  </a:lnTo>
                  <a:lnTo>
                    <a:pt x="3440430" y="5126990"/>
                  </a:lnTo>
                  <a:lnTo>
                    <a:pt x="3528060" y="5126990"/>
                  </a:lnTo>
                  <a:lnTo>
                    <a:pt x="6350000" y="2564130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EDD9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321469"/>
            <a:ext cx="16230600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60"/>
              </a:lnSpc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Прогноз основных характеристик</a:t>
            </a:r>
          </a:p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>
                <a:solidFill>
                  <a:srgbClr val="FFEDD9"/>
                </a:solidFill>
                <a:latin typeface="HK Grotesk Bold"/>
              </a:rPr>
              <a:t>Консолидированного бюджета Кировского муниципального района ЛО на 2022-2024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997048" y="643970"/>
            <a:ext cx="395602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ru-RU" sz="7999" dirty="0">
                <a:solidFill>
                  <a:srgbClr val="384E5D"/>
                </a:solidFill>
                <a:latin typeface="Yanonne Kaffeesatz Regular"/>
              </a:rPr>
              <a:t>5</a:t>
            </a:r>
            <a:r>
              <a:rPr lang="en-US" sz="7999" dirty="0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93532" y="3086100"/>
            <a:ext cx="12696318" cy="914400"/>
            <a:chOff x="4393532" y="3060125"/>
            <a:chExt cx="12696318" cy="914400"/>
          </a:xfrm>
        </p:grpSpPr>
        <p:sp>
          <p:nvSpPr>
            <p:cNvPr id="8" name="Прямоугольник с двумя скругленными соседними углами 7"/>
            <p:cNvSpPr/>
            <p:nvPr/>
          </p:nvSpPr>
          <p:spPr>
            <a:xfrm>
              <a:off x="4393532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2021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оценка</a:t>
              </a:r>
            </a:p>
          </p:txBody>
        </p:sp>
        <p:sp>
          <p:nvSpPr>
            <p:cNvPr id="9" name="Прямоугольник с двумя скругленными соседними углами 8"/>
            <p:cNvSpPr/>
            <p:nvPr/>
          </p:nvSpPr>
          <p:spPr>
            <a:xfrm>
              <a:off x="7562849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2022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>
            <a:xfrm>
              <a:off x="10732166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2023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>
              <a:off x="13901483" y="3060125"/>
              <a:ext cx="3188367" cy="914400"/>
            </a:xfrm>
            <a:prstGeom prst="round2SameRect">
              <a:avLst/>
            </a:prstGeom>
            <a:solidFill>
              <a:srgbClr val="00949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2024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Open Sans Light"/>
                </a:rPr>
                <a:t>прогноз</a:t>
              </a: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405578"/>
              </p:ext>
            </p:extLst>
          </p:nvPr>
        </p:nvGraphicFramePr>
        <p:xfrm>
          <a:off x="1257300" y="4000500"/>
          <a:ext cx="15811500" cy="19405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Доходы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4 966 560,0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4 376 679,1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4 323 670,6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4 278 596,1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kern="1200" dirty="0"/>
                        <a:t>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  <a:p>
                      <a:r>
                        <a:rPr lang="ru-RU" sz="2400" u="none" kern="1200" dirty="0"/>
                        <a:t>и неналоговые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1 906 921,0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1 731 632,1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1 783 436,2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2 153 089,1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0527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Безвозмездные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3 059 639,0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2 645 047,0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2 540 234,4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2 125 507,0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767120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48178"/>
              </p:ext>
            </p:extLst>
          </p:nvPr>
        </p:nvGraphicFramePr>
        <p:xfrm>
          <a:off x="1257300" y="5905500"/>
          <a:ext cx="15811500" cy="13817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Расходы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4 881 064,9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4 514 280,4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4 419 594,3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4 333 241,8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В том числе условно утверждённые</a:t>
                      </a:r>
                      <a:r>
                        <a:rPr lang="ru-RU" sz="2400" u="none" kern="1200" baseline="0" dirty="0"/>
                        <a:t> (%)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193139"/>
              </p:ext>
            </p:extLst>
          </p:nvPr>
        </p:nvGraphicFramePr>
        <p:xfrm>
          <a:off x="1257300" y="7277100"/>
          <a:ext cx="15811500" cy="20116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3619699177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190756472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42660745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204715039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77626124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dirty="0"/>
                        <a:t>Дефицит (-),профицит (+)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85 495,1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-137 601,3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</a:t>
                      </a:r>
                      <a:r>
                        <a:rPr lang="ru-RU" sz="2400" u="none" kern="1200" baseline="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 95 923,7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 panose="020B0604020202020204" charset="0"/>
                        <a:ea typeface="Open Sans Light" panose="020B0604020202020204" charset="0"/>
                        <a:cs typeface="Open Sans Light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 panose="020B0604020202020204" charset="0"/>
                          <a:ea typeface="Open Sans Light" panose="020B0604020202020204" charset="0"/>
                          <a:cs typeface="Open Sans Light" panose="020B0604020202020204" charset="0"/>
                        </a:rPr>
                        <a:t>-54 645,7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4286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ru-RU" sz="2400" u="none" kern="1200" baseline="0" dirty="0"/>
                        <a:t>% дефицита к налоговым и неналоговым доходам</a:t>
                      </a:r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u="none" kern="1200" dirty="0">
                        <a:solidFill>
                          <a:srgbClr val="000000"/>
                        </a:solidFill>
                        <a:latin typeface="Open Sans Ligh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7,95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5,38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kern="1200" dirty="0">
                          <a:solidFill>
                            <a:srgbClr val="000000"/>
                          </a:solidFill>
                          <a:latin typeface="Open Sans Light"/>
                          <a:ea typeface="+mn-ea"/>
                          <a:cs typeface="+mn-cs"/>
                        </a:rPr>
                        <a:t>3,04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854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9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13674" y="4495195"/>
            <a:ext cx="12049926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Доходы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бюджета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5000" u="none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5000" u="none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ru-RU" sz="5000" u="none" dirty="0">
                <a:solidFill>
                  <a:srgbClr val="FFEDD9"/>
                </a:solidFill>
                <a:latin typeface="HK Grotesk Bold"/>
              </a:rPr>
              <a:t> ЛО</a:t>
            </a:r>
            <a:endParaRPr lang="en-US" sz="5000" u="none" dirty="0">
              <a:solidFill>
                <a:srgbClr val="FFEDD9"/>
              </a:solidFill>
              <a:latin typeface="HK Grotesk Bold"/>
            </a:endParaRPr>
          </a:p>
          <a:p>
            <a:pPr marL="0" lvl="0" indent="0" algn="l">
              <a:lnSpc>
                <a:spcPts val="6000"/>
              </a:lnSpc>
              <a:spcBef>
                <a:spcPct val="0"/>
              </a:spcBef>
            </a:pPr>
            <a:endParaRPr lang="en-US" sz="5000" u="none" dirty="0">
              <a:solidFill>
                <a:srgbClr val="FFEDD9"/>
              </a:solidFill>
              <a:latin typeface="HK Grotesk Bold"/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34647">
            <a:off x="11461258" y="5006235"/>
            <a:ext cx="8734709" cy="42879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/>
          <p:cNvGrpSpPr/>
          <p:nvPr/>
        </p:nvGrpSpPr>
        <p:grpSpPr>
          <a:xfrm>
            <a:off x="0" y="0"/>
            <a:ext cx="18288000" cy="2578894"/>
            <a:chOff x="22860" y="0"/>
            <a:chExt cx="18288000" cy="2578894"/>
          </a:xfrm>
        </p:grpSpPr>
        <p:sp>
          <p:nvSpPr>
            <p:cNvPr id="72" name="AutoShape 2"/>
            <p:cNvSpPr/>
            <p:nvPr/>
          </p:nvSpPr>
          <p:spPr>
            <a:xfrm>
              <a:off x="22860" y="0"/>
              <a:ext cx="18288000" cy="2578894"/>
            </a:xfrm>
            <a:prstGeom prst="rect">
              <a:avLst/>
            </a:prstGeom>
            <a:solidFill>
              <a:srgbClr val="009490"/>
            </a:solidFill>
          </p:spPr>
        </p:sp>
        <p:grpSp>
          <p:nvGrpSpPr>
            <p:cNvPr id="73" name="Group 4"/>
            <p:cNvGrpSpPr/>
            <p:nvPr/>
          </p:nvGrpSpPr>
          <p:grpSpPr>
            <a:xfrm>
              <a:off x="15116788" y="0"/>
              <a:ext cx="3194072" cy="2578894"/>
              <a:chOff x="0" y="0"/>
              <a:chExt cx="6350000" cy="5126990"/>
            </a:xfrm>
          </p:grpSpPr>
          <p:sp>
            <p:nvSpPr>
              <p:cNvPr id="74" name="Freeform 5"/>
              <p:cNvSpPr/>
              <p:nvPr/>
            </p:nvSpPr>
            <p:spPr>
              <a:xfrm>
                <a:off x="0" y="0"/>
                <a:ext cx="6350000" cy="512699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5126990">
                    <a:moveTo>
                      <a:pt x="3528060" y="0"/>
                    </a:moveTo>
                    <a:lnTo>
                      <a:pt x="3440430" y="0"/>
                    </a:lnTo>
                    <a:lnTo>
                      <a:pt x="2821940" y="0"/>
                    </a:lnTo>
                    <a:lnTo>
                      <a:pt x="0" y="0"/>
                    </a:lnTo>
                    <a:lnTo>
                      <a:pt x="2821940" y="2564130"/>
                    </a:lnTo>
                    <a:lnTo>
                      <a:pt x="0" y="5126990"/>
                    </a:lnTo>
                    <a:lnTo>
                      <a:pt x="2821940" y="5126990"/>
                    </a:lnTo>
                    <a:lnTo>
                      <a:pt x="3440430" y="5126990"/>
                    </a:lnTo>
                    <a:lnTo>
                      <a:pt x="3528060" y="5126990"/>
                    </a:lnTo>
                    <a:lnTo>
                      <a:pt x="6350000" y="2564130"/>
                    </a:lnTo>
                    <a:lnTo>
                      <a:pt x="3528060" y="0"/>
                    </a:lnTo>
                    <a:close/>
                  </a:path>
                </a:pathLst>
              </a:custGeom>
              <a:solidFill>
                <a:srgbClr val="FFEDD9"/>
              </a:solidFill>
            </p:spPr>
          </p:sp>
        </p:grpSp>
      </p:grpSp>
      <p:sp>
        <p:nvSpPr>
          <p:cNvPr id="66" name="AutoShape 14"/>
          <p:cNvSpPr/>
          <p:nvPr/>
        </p:nvSpPr>
        <p:spPr>
          <a:xfrm rot="5400000" flipV="1">
            <a:off x="12271389" y="6504253"/>
            <a:ext cx="2895600" cy="21694"/>
          </a:xfrm>
          <a:prstGeom prst="line">
            <a:avLst/>
          </a:prstGeom>
          <a:ln w="47625" cap="rnd">
            <a:solidFill>
              <a:schemeClr val="bg1">
                <a:lumMod val="85000"/>
              </a:scheme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67" name="AutoShape 14"/>
          <p:cNvSpPr/>
          <p:nvPr/>
        </p:nvSpPr>
        <p:spPr>
          <a:xfrm rot="5400000" flipV="1">
            <a:off x="15392003" y="6047550"/>
            <a:ext cx="3494377" cy="9884"/>
          </a:xfrm>
          <a:prstGeom prst="line">
            <a:avLst/>
          </a:prstGeom>
          <a:ln w="47625" cap="rnd">
            <a:solidFill>
              <a:schemeClr val="bg1">
                <a:lumMod val="85000"/>
              </a:scheme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41315" y="2521986"/>
            <a:ext cx="11270090" cy="7797896"/>
            <a:chOff x="0" y="0"/>
            <a:chExt cx="6231017" cy="1569337"/>
          </a:xfrm>
          <a:pattFill prst="ltUpDiag">
            <a:fgClr>
              <a:schemeClr val="bg1">
                <a:lumMod val="65000"/>
              </a:schemeClr>
            </a:fgClr>
            <a:bgClr>
              <a:schemeClr val="bg1"/>
            </a:bgClr>
          </a:patt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231017" cy="1569337"/>
            </a:xfrm>
            <a:custGeom>
              <a:avLst/>
              <a:gdLst/>
              <a:ahLst/>
              <a:cxnLst/>
              <a:rect l="l" t="t" r="r" b="b"/>
              <a:pathLst>
                <a:path w="6231017" h="1569337">
                  <a:moveTo>
                    <a:pt x="0" y="0"/>
                  </a:moveTo>
                  <a:lnTo>
                    <a:pt x="6231017" y="0"/>
                  </a:lnTo>
                  <a:lnTo>
                    <a:pt x="6231017" y="1569337"/>
                  </a:lnTo>
                  <a:lnTo>
                    <a:pt x="0" y="1569337"/>
                  </a:lnTo>
                  <a:close/>
                </a:path>
              </a:pathLst>
            </a:custGeom>
            <a:grpFill/>
          </p:spPr>
        </p:sp>
      </p:grpSp>
      <p:sp>
        <p:nvSpPr>
          <p:cNvPr id="57" name="Полилиния 56"/>
          <p:cNvSpPr/>
          <p:nvPr/>
        </p:nvSpPr>
        <p:spPr>
          <a:xfrm>
            <a:off x="899844" y="3302502"/>
            <a:ext cx="10300581" cy="5398371"/>
          </a:xfrm>
          <a:custGeom>
            <a:avLst/>
            <a:gdLst>
              <a:gd name="connsiteX0" fmla="*/ 0 w 10972800"/>
              <a:gd name="connsiteY0" fmla="*/ 5875867 h 5926667"/>
              <a:gd name="connsiteX1" fmla="*/ 0 w 10972800"/>
              <a:gd name="connsiteY1" fmla="*/ 0 h 5926667"/>
              <a:gd name="connsiteX2" fmla="*/ 2777066 w 10972800"/>
              <a:gd name="connsiteY2" fmla="*/ 4758267 h 5926667"/>
              <a:gd name="connsiteX3" fmla="*/ 5486400 w 10972800"/>
              <a:gd name="connsiteY3" fmla="*/ 5554133 h 5926667"/>
              <a:gd name="connsiteX4" fmla="*/ 8111066 w 10972800"/>
              <a:gd name="connsiteY4" fmla="*/ 5672667 h 5926667"/>
              <a:gd name="connsiteX5" fmla="*/ 10955866 w 10972800"/>
              <a:gd name="connsiteY5" fmla="*/ 5638800 h 5926667"/>
              <a:gd name="connsiteX6" fmla="*/ 10972800 w 10972800"/>
              <a:gd name="connsiteY6" fmla="*/ 5926667 h 5926667"/>
              <a:gd name="connsiteX7" fmla="*/ 0 w 10972800"/>
              <a:gd name="connsiteY7" fmla="*/ 5875867 h 5926667"/>
              <a:gd name="connsiteX0" fmla="*/ 0 w 10972800"/>
              <a:gd name="connsiteY0" fmla="*/ 5875867 h 5926667"/>
              <a:gd name="connsiteX1" fmla="*/ 0 w 10972800"/>
              <a:gd name="connsiteY1" fmla="*/ 0 h 5926667"/>
              <a:gd name="connsiteX2" fmla="*/ 2777066 w 10972800"/>
              <a:gd name="connsiteY2" fmla="*/ 4758267 h 5926667"/>
              <a:gd name="connsiteX3" fmla="*/ 6562584 w 10972800"/>
              <a:gd name="connsiteY3" fmla="*/ 5631814 h 5926667"/>
              <a:gd name="connsiteX4" fmla="*/ 8111066 w 10972800"/>
              <a:gd name="connsiteY4" fmla="*/ 5672667 h 5926667"/>
              <a:gd name="connsiteX5" fmla="*/ 10955866 w 10972800"/>
              <a:gd name="connsiteY5" fmla="*/ 5638800 h 5926667"/>
              <a:gd name="connsiteX6" fmla="*/ 10972800 w 10972800"/>
              <a:gd name="connsiteY6" fmla="*/ 5926667 h 5926667"/>
              <a:gd name="connsiteX7" fmla="*/ 0 w 10972800"/>
              <a:gd name="connsiteY7" fmla="*/ 5875867 h 5926667"/>
              <a:gd name="connsiteX0" fmla="*/ 0 w 10972800"/>
              <a:gd name="connsiteY0" fmla="*/ 5875867 h 5926667"/>
              <a:gd name="connsiteX1" fmla="*/ 0 w 10972800"/>
              <a:gd name="connsiteY1" fmla="*/ 0 h 5926667"/>
              <a:gd name="connsiteX2" fmla="*/ 2777066 w 10972800"/>
              <a:gd name="connsiteY2" fmla="*/ 4758267 h 5926667"/>
              <a:gd name="connsiteX3" fmla="*/ 6562584 w 10972800"/>
              <a:gd name="connsiteY3" fmla="*/ 5631814 h 5926667"/>
              <a:gd name="connsiteX4" fmla="*/ 8111066 w 10972800"/>
              <a:gd name="connsiteY4" fmla="*/ 5672667 h 5926667"/>
              <a:gd name="connsiteX5" fmla="*/ 10955866 w 10972800"/>
              <a:gd name="connsiteY5" fmla="*/ 5638800 h 5926667"/>
              <a:gd name="connsiteX6" fmla="*/ 10972800 w 10972800"/>
              <a:gd name="connsiteY6" fmla="*/ 5926667 h 5926667"/>
              <a:gd name="connsiteX7" fmla="*/ 0 w 10972800"/>
              <a:gd name="connsiteY7" fmla="*/ 5875867 h 5926667"/>
              <a:gd name="connsiteX0" fmla="*/ 0 w 10955866"/>
              <a:gd name="connsiteY0" fmla="*/ 5875867 h 5915408"/>
              <a:gd name="connsiteX1" fmla="*/ 0 w 10955866"/>
              <a:gd name="connsiteY1" fmla="*/ 0 h 5915408"/>
              <a:gd name="connsiteX2" fmla="*/ 2777066 w 10955866"/>
              <a:gd name="connsiteY2" fmla="*/ 4758267 h 5915408"/>
              <a:gd name="connsiteX3" fmla="*/ 6562584 w 10955866"/>
              <a:gd name="connsiteY3" fmla="*/ 5631814 h 5915408"/>
              <a:gd name="connsiteX4" fmla="*/ 8111066 w 10955866"/>
              <a:gd name="connsiteY4" fmla="*/ 5672667 h 5915408"/>
              <a:gd name="connsiteX5" fmla="*/ 10955866 w 10955866"/>
              <a:gd name="connsiteY5" fmla="*/ 5638800 h 5915408"/>
              <a:gd name="connsiteX6" fmla="*/ 10295069 w 10955866"/>
              <a:gd name="connsiteY6" fmla="*/ 5915408 h 5915408"/>
              <a:gd name="connsiteX7" fmla="*/ 0 w 10955866"/>
              <a:gd name="connsiteY7" fmla="*/ 5875867 h 5915408"/>
              <a:gd name="connsiteX0" fmla="*/ 0 w 10329477"/>
              <a:gd name="connsiteY0" fmla="*/ 5875867 h 5915408"/>
              <a:gd name="connsiteX1" fmla="*/ 0 w 10329477"/>
              <a:gd name="connsiteY1" fmla="*/ 0 h 5915408"/>
              <a:gd name="connsiteX2" fmla="*/ 2777066 w 10329477"/>
              <a:gd name="connsiteY2" fmla="*/ 4758267 h 5915408"/>
              <a:gd name="connsiteX3" fmla="*/ 6562584 w 10329477"/>
              <a:gd name="connsiteY3" fmla="*/ 5631814 h 5915408"/>
              <a:gd name="connsiteX4" fmla="*/ 8111066 w 10329477"/>
              <a:gd name="connsiteY4" fmla="*/ 5672667 h 5915408"/>
              <a:gd name="connsiteX5" fmla="*/ 10329477 w 10329477"/>
              <a:gd name="connsiteY5" fmla="*/ 5616284 h 5915408"/>
              <a:gd name="connsiteX6" fmla="*/ 10295069 w 10329477"/>
              <a:gd name="connsiteY6" fmla="*/ 5915408 h 5915408"/>
              <a:gd name="connsiteX7" fmla="*/ 0 w 10329477"/>
              <a:gd name="connsiteY7" fmla="*/ 5875867 h 5915408"/>
              <a:gd name="connsiteX0" fmla="*/ 0 w 10295069"/>
              <a:gd name="connsiteY0" fmla="*/ 5875867 h 5915408"/>
              <a:gd name="connsiteX1" fmla="*/ 0 w 10295069"/>
              <a:gd name="connsiteY1" fmla="*/ 0 h 5915408"/>
              <a:gd name="connsiteX2" fmla="*/ 2777066 w 10295069"/>
              <a:gd name="connsiteY2" fmla="*/ 4758267 h 5915408"/>
              <a:gd name="connsiteX3" fmla="*/ 6562584 w 10295069"/>
              <a:gd name="connsiteY3" fmla="*/ 5631814 h 5915408"/>
              <a:gd name="connsiteX4" fmla="*/ 8111066 w 10295069"/>
              <a:gd name="connsiteY4" fmla="*/ 5672667 h 5915408"/>
              <a:gd name="connsiteX5" fmla="*/ 10288402 w 10295069"/>
              <a:gd name="connsiteY5" fmla="*/ 5605026 h 5915408"/>
              <a:gd name="connsiteX6" fmla="*/ 10295069 w 10295069"/>
              <a:gd name="connsiteY6" fmla="*/ 5915408 h 5915408"/>
              <a:gd name="connsiteX7" fmla="*/ 0 w 10295069"/>
              <a:gd name="connsiteY7" fmla="*/ 5875867 h 5915408"/>
              <a:gd name="connsiteX0" fmla="*/ 0 w 10295069"/>
              <a:gd name="connsiteY0" fmla="*/ 5875867 h 5915408"/>
              <a:gd name="connsiteX1" fmla="*/ 0 w 10295069"/>
              <a:gd name="connsiteY1" fmla="*/ 0 h 5915408"/>
              <a:gd name="connsiteX2" fmla="*/ 2777066 w 10295069"/>
              <a:gd name="connsiteY2" fmla="*/ 4758267 h 5915408"/>
              <a:gd name="connsiteX3" fmla="*/ 6562584 w 10295069"/>
              <a:gd name="connsiteY3" fmla="*/ 5631814 h 5915408"/>
              <a:gd name="connsiteX4" fmla="*/ 8111066 w 10295069"/>
              <a:gd name="connsiteY4" fmla="*/ 5672667 h 5915408"/>
              <a:gd name="connsiteX5" fmla="*/ 10288402 w 10295069"/>
              <a:gd name="connsiteY5" fmla="*/ 5605026 h 5915408"/>
              <a:gd name="connsiteX6" fmla="*/ 10295069 w 10295069"/>
              <a:gd name="connsiteY6" fmla="*/ 5915408 h 5915408"/>
              <a:gd name="connsiteX7" fmla="*/ 0 w 10295069"/>
              <a:gd name="connsiteY7" fmla="*/ 5875867 h 591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5069" h="5915408">
                <a:moveTo>
                  <a:pt x="0" y="5875867"/>
                </a:moveTo>
                <a:lnTo>
                  <a:pt x="0" y="0"/>
                </a:lnTo>
                <a:lnTo>
                  <a:pt x="2777066" y="4758267"/>
                </a:lnTo>
                <a:lnTo>
                  <a:pt x="6562584" y="5631814"/>
                </a:lnTo>
                <a:lnTo>
                  <a:pt x="8111066" y="5672667"/>
                </a:lnTo>
                <a:lnTo>
                  <a:pt x="10288402" y="5605026"/>
                </a:lnTo>
                <a:lnTo>
                  <a:pt x="10295069" y="5915408"/>
                </a:lnTo>
                <a:lnTo>
                  <a:pt x="0" y="5875867"/>
                </a:lnTo>
                <a:close/>
              </a:path>
            </a:pathLst>
          </a:custGeom>
          <a:solidFill>
            <a:srgbClr val="009490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937019" y="6879666"/>
            <a:ext cx="10271177" cy="1820514"/>
          </a:xfrm>
          <a:custGeom>
            <a:avLst/>
            <a:gdLst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938933 w 10938933"/>
              <a:gd name="connsiteY5" fmla="*/ 152400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938933 w 10938933"/>
              <a:gd name="connsiteY5" fmla="*/ 152400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938933 w 10938933"/>
              <a:gd name="connsiteY5" fmla="*/ 152400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938933"/>
              <a:gd name="connsiteY0" fmla="*/ 1608667 h 1642533"/>
              <a:gd name="connsiteX1" fmla="*/ 16933 w 10938933"/>
              <a:gd name="connsiteY1" fmla="*/ 0 h 1642533"/>
              <a:gd name="connsiteX2" fmla="*/ 2760133 w 10938933"/>
              <a:gd name="connsiteY2" fmla="*/ 795867 h 1642533"/>
              <a:gd name="connsiteX3" fmla="*/ 5469467 w 10938933"/>
              <a:gd name="connsiteY3" fmla="*/ 1574800 h 1642533"/>
              <a:gd name="connsiteX4" fmla="*/ 8229600 w 10938933"/>
              <a:gd name="connsiteY4" fmla="*/ 1608667 h 1642533"/>
              <a:gd name="connsiteX5" fmla="*/ 10271117 w 10938933"/>
              <a:gd name="connsiteY5" fmla="*/ 1533270 h 1642533"/>
              <a:gd name="connsiteX6" fmla="*/ 10938933 w 10938933"/>
              <a:gd name="connsiteY6" fmla="*/ 1642533 h 1642533"/>
              <a:gd name="connsiteX7" fmla="*/ 0 w 10938933"/>
              <a:gd name="connsiteY7" fmla="*/ 1608667 h 1642533"/>
              <a:gd name="connsiteX0" fmla="*/ 0 w 10332760"/>
              <a:gd name="connsiteY0" fmla="*/ 1608667 h 1642533"/>
              <a:gd name="connsiteX1" fmla="*/ 16933 w 10332760"/>
              <a:gd name="connsiteY1" fmla="*/ 0 h 1642533"/>
              <a:gd name="connsiteX2" fmla="*/ 2760133 w 10332760"/>
              <a:gd name="connsiteY2" fmla="*/ 795867 h 1642533"/>
              <a:gd name="connsiteX3" fmla="*/ 5469467 w 10332760"/>
              <a:gd name="connsiteY3" fmla="*/ 1574800 h 1642533"/>
              <a:gd name="connsiteX4" fmla="*/ 8229600 w 10332760"/>
              <a:gd name="connsiteY4" fmla="*/ 1608667 h 1642533"/>
              <a:gd name="connsiteX5" fmla="*/ 10271117 w 10332760"/>
              <a:gd name="connsiteY5" fmla="*/ 1533270 h 1642533"/>
              <a:gd name="connsiteX6" fmla="*/ 10332760 w 10332760"/>
              <a:gd name="connsiteY6" fmla="*/ 1642533 h 1642533"/>
              <a:gd name="connsiteX7" fmla="*/ 0 w 10332760"/>
              <a:gd name="connsiteY7" fmla="*/ 1608667 h 1642533"/>
              <a:gd name="connsiteX0" fmla="*/ 0 w 10271117"/>
              <a:gd name="connsiteY0" fmla="*/ 1608667 h 1642533"/>
              <a:gd name="connsiteX1" fmla="*/ 16933 w 10271117"/>
              <a:gd name="connsiteY1" fmla="*/ 0 h 1642533"/>
              <a:gd name="connsiteX2" fmla="*/ 2760133 w 10271117"/>
              <a:gd name="connsiteY2" fmla="*/ 795867 h 1642533"/>
              <a:gd name="connsiteX3" fmla="*/ 5469467 w 10271117"/>
              <a:gd name="connsiteY3" fmla="*/ 1574800 h 1642533"/>
              <a:gd name="connsiteX4" fmla="*/ 8229600 w 10271117"/>
              <a:gd name="connsiteY4" fmla="*/ 1608667 h 1642533"/>
              <a:gd name="connsiteX5" fmla="*/ 10271117 w 10271117"/>
              <a:gd name="connsiteY5" fmla="*/ 1533270 h 1642533"/>
              <a:gd name="connsiteX6" fmla="*/ 10271115 w 10271117"/>
              <a:gd name="connsiteY6" fmla="*/ 1642533 h 1642533"/>
              <a:gd name="connsiteX7" fmla="*/ 0 w 10271117"/>
              <a:gd name="connsiteY7" fmla="*/ 1608667 h 1642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71117" h="1642533">
                <a:moveTo>
                  <a:pt x="0" y="1608667"/>
                </a:moveTo>
                <a:lnTo>
                  <a:pt x="16933" y="0"/>
                </a:lnTo>
                <a:lnTo>
                  <a:pt x="2760133" y="795867"/>
                </a:lnTo>
                <a:lnTo>
                  <a:pt x="5469467" y="1574800"/>
                </a:lnTo>
                <a:lnTo>
                  <a:pt x="8229600" y="1608667"/>
                </a:lnTo>
                <a:lnTo>
                  <a:pt x="10271117" y="1533270"/>
                </a:lnTo>
                <a:cubicBezTo>
                  <a:pt x="10271116" y="1569691"/>
                  <a:pt x="10271116" y="1606112"/>
                  <a:pt x="10271115" y="1642533"/>
                </a:cubicBezTo>
                <a:lnTo>
                  <a:pt x="0" y="1608667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AutoShape 13"/>
          <p:cNvSpPr/>
          <p:nvPr/>
        </p:nvSpPr>
        <p:spPr>
          <a:xfrm rot="5400000" flipV="1">
            <a:off x="-1902175" y="5864453"/>
            <a:ext cx="5712252" cy="3147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5400000">
            <a:off x="3214951" y="8144337"/>
            <a:ext cx="1027579" cy="12741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5400000" flipH="1">
            <a:off x="9021500" y="8483772"/>
            <a:ext cx="305960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5400000" flipV="1">
            <a:off x="6055740" y="8424342"/>
            <a:ext cx="507358" cy="7603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5400000">
            <a:off x="7400498" y="8507750"/>
            <a:ext cx="286604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964249" y="565547"/>
            <a:ext cx="16230600" cy="1447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76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Динамика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исполнения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бюджета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Кировского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муниципального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</a:t>
            </a:r>
            <a:r>
              <a:rPr lang="en-US" sz="4800" dirty="0" err="1">
                <a:solidFill>
                  <a:srgbClr val="FFEDD9"/>
                </a:solidFill>
                <a:latin typeface="HK Grotesk Bold"/>
              </a:rPr>
              <a:t>района</a:t>
            </a:r>
            <a:r>
              <a:rPr lang="en-US" sz="4800" dirty="0">
                <a:solidFill>
                  <a:srgbClr val="FFEDD9"/>
                </a:solidFill>
                <a:latin typeface="HK Grotesk Bold"/>
              </a:rPr>
              <a:t> ЛО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869971" y="2521986"/>
            <a:ext cx="4317350" cy="99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799" dirty="0" err="1">
                <a:solidFill>
                  <a:srgbClr val="384E5D"/>
                </a:solidFill>
                <a:latin typeface="Montserrat Extra-Bold"/>
              </a:rPr>
              <a:t>Расходы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799" dirty="0">
                <a:solidFill>
                  <a:srgbClr val="384E5D"/>
                </a:solidFill>
                <a:latin typeface="Montserrat Extra-Bold"/>
              </a:rPr>
              <a:t>2012-2022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997048" y="682070"/>
            <a:ext cx="395602" cy="1214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7999">
                <a:solidFill>
                  <a:srgbClr val="384E5D"/>
                </a:solidFill>
                <a:latin typeface="Yanonne Kaffeesatz Regular"/>
              </a:rPr>
              <a:t>6</a:t>
            </a:r>
            <a:r>
              <a:rPr lang="en-US" sz="7999">
                <a:solidFill>
                  <a:srgbClr val="000000"/>
                </a:solidFill>
                <a:latin typeface="Yanonne Kaffeesatz Regular"/>
              </a:rPr>
              <a:t> </a:t>
            </a:r>
          </a:p>
        </p:txBody>
      </p:sp>
      <p:sp>
        <p:nvSpPr>
          <p:cNvPr id="24" name="TextBox 20"/>
          <p:cNvSpPr txBox="1"/>
          <p:nvPr/>
        </p:nvSpPr>
        <p:spPr>
          <a:xfrm>
            <a:off x="10307388" y="2490567"/>
            <a:ext cx="4317350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>
                <a:solidFill>
                  <a:srgbClr val="384E5D"/>
                </a:solidFill>
                <a:latin typeface="Montserrat Extra-Bold"/>
              </a:rPr>
              <a:t>Доходы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799" dirty="0">
                <a:solidFill>
                  <a:srgbClr val="384E5D"/>
                </a:solidFill>
                <a:latin typeface="Montserrat Extra-Bold"/>
              </a:rPr>
              <a:t>2012-2022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199067" y="5981700"/>
            <a:ext cx="1280749" cy="381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5"/>
          <p:cNvSpPr txBox="1"/>
          <p:nvPr/>
        </p:nvSpPr>
        <p:spPr>
          <a:xfrm>
            <a:off x="8618792" y="5969451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(факт)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94512" y="5427083"/>
            <a:ext cx="1280749" cy="381000"/>
          </a:xfrm>
          <a:prstGeom prst="rect">
            <a:avLst/>
          </a:prstGeom>
          <a:solidFill>
            <a:srgbClr val="00949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25"/>
          <p:cNvSpPr txBox="1"/>
          <p:nvPr/>
        </p:nvSpPr>
        <p:spPr>
          <a:xfrm>
            <a:off x="8614237" y="5414834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 (план)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-90490" y="8335709"/>
            <a:ext cx="1137991" cy="3970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25"/>
          <p:cNvSpPr txBox="1"/>
          <p:nvPr/>
        </p:nvSpPr>
        <p:spPr>
          <a:xfrm>
            <a:off x="-41315" y="3086100"/>
            <a:ext cx="1108115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360"/>
              </a:lnSpc>
              <a:defRPr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2022</a:t>
            </a:r>
            <a:endParaRPr lang="en-US" dirty="0"/>
          </a:p>
        </p:txBody>
      </p:sp>
      <p:sp>
        <p:nvSpPr>
          <p:cNvPr id="35" name="TextBox 25"/>
          <p:cNvSpPr txBox="1"/>
          <p:nvPr/>
        </p:nvSpPr>
        <p:spPr>
          <a:xfrm>
            <a:off x="-197778" y="9029700"/>
            <a:ext cx="2286090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25"/>
          <p:cNvSpPr txBox="1"/>
          <p:nvPr/>
        </p:nvSpPr>
        <p:spPr>
          <a:xfrm>
            <a:off x="2577783" y="9050469"/>
            <a:ext cx="228609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политика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5181600" y="9029700"/>
            <a:ext cx="2286090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rgbClr val="000000"/>
                </a:solidFill>
                <a:latin typeface="Open Sans Light"/>
              </a:rPr>
              <a:t>МБТ</a:t>
            </a:r>
            <a:endParaRPr lang="en-US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6400755" y="9026404"/>
            <a:ext cx="228609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25"/>
          <p:cNvSpPr txBox="1"/>
          <p:nvPr/>
        </p:nvSpPr>
        <p:spPr>
          <a:xfrm>
            <a:off x="7859567" y="9042283"/>
            <a:ext cx="2656033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5"/>
          <p:cNvSpPr txBox="1"/>
          <p:nvPr/>
        </p:nvSpPr>
        <p:spPr>
          <a:xfrm>
            <a:off x="9881863" y="9029700"/>
            <a:ext cx="2656033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2611146" y="8636752"/>
            <a:ext cx="227804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49 0761,1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2" name="TextBox 25"/>
          <p:cNvSpPr txBox="1"/>
          <p:nvPr/>
        </p:nvSpPr>
        <p:spPr>
          <a:xfrm>
            <a:off x="5204721" y="8636753"/>
            <a:ext cx="227804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37 497,4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3" name="TextBox 25"/>
          <p:cNvSpPr txBox="1"/>
          <p:nvPr/>
        </p:nvSpPr>
        <p:spPr>
          <a:xfrm>
            <a:off x="6423307" y="8636752"/>
            <a:ext cx="2278049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9 172,0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4" name="TextBox 25"/>
          <p:cNvSpPr txBox="1"/>
          <p:nvPr/>
        </p:nvSpPr>
        <p:spPr>
          <a:xfrm>
            <a:off x="8057622" y="8657463"/>
            <a:ext cx="2290511" cy="434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77 733,5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5" name="TextBox 25"/>
          <p:cNvSpPr txBox="1"/>
          <p:nvPr/>
        </p:nvSpPr>
        <p:spPr>
          <a:xfrm>
            <a:off x="950541" y="8643056"/>
            <a:ext cx="2286090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941 447,5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47" name="TextBox 25"/>
          <p:cNvSpPr txBox="1"/>
          <p:nvPr/>
        </p:nvSpPr>
        <p:spPr>
          <a:xfrm>
            <a:off x="1064489" y="3054461"/>
            <a:ext cx="228609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2 50 502,3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49" name="TextBox 25"/>
          <p:cNvSpPr txBox="1"/>
          <p:nvPr/>
        </p:nvSpPr>
        <p:spPr>
          <a:xfrm>
            <a:off x="2653214" y="7200900"/>
            <a:ext cx="228609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196 112,8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0" name="TextBox 25"/>
          <p:cNvSpPr txBox="1"/>
          <p:nvPr/>
        </p:nvSpPr>
        <p:spPr>
          <a:xfrm>
            <a:off x="5171236" y="7646227"/>
            <a:ext cx="228609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195 738,2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1" name="TextBox 25"/>
          <p:cNvSpPr txBox="1"/>
          <p:nvPr/>
        </p:nvSpPr>
        <p:spPr>
          <a:xfrm>
            <a:off x="6419638" y="7962900"/>
            <a:ext cx="2286090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133 069,2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8034304" y="8002462"/>
            <a:ext cx="2286090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/>
              </a:rPr>
              <a:t>96 235,7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Open Sans Light"/>
            </a:endParaRPr>
          </a:p>
        </p:txBody>
      </p:sp>
      <p:sp>
        <p:nvSpPr>
          <p:cNvPr id="53" name="TextBox 25"/>
          <p:cNvSpPr txBox="1"/>
          <p:nvPr/>
        </p:nvSpPr>
        <p:spPr>
          <a:xfrm>
            <a:off x="10060360" y="8636752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30 572,5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54" name="TextBox 25"/>
          <p:cNvSpPr txBox="1"/>
          <p:nvPr/>
        </p:nvSpPr>
        <p:spPr>
          <a:xfrm>
            <a:off x="9991244" y="7971074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52 351,1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55" name="AutoShape 16"/>
          <p:cNvSpPr/>
          <p:nvPr/>
        </p:nvSpPr>
        <p:spPr>
          <a:xfrm rot="5400000" flipV="1">
            <a:off x="11029309" y="8551040"/>
            <a:ext cx="342232" cy="0"/>
          </a:xfrm>
          <a:prstGeom prst="line">
            <a:avLst/>
          </a:prstGeom>
          <a:ln w="47625" cap="rnd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3667885" y="4306058"/>
            <a:ext cx="3477115" cy="788124"/>
          </a:xfrm>
          <a:prstGeom prst="line">
            <a:avLst/>
          </a:prstGeom>
          <a:ln w="50800">
            <a:solidFill>
              <a:srgbClr val="3EA4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13725481" y="5503262"/>
            <a:ext cx="3444322" cy="1727816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25"/>
          <p:cNvSpPr txBox="1"/>
          <p:nvPr/>
        </p:nvSpPr>
        <p:spPr>
          <a:xfrm>
            <a:off x="10929077" y="4857488"/>
            <a:ext cx="265603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и неналоговые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25"/>
          <p:cNvSpPr txBox="1"/>
          <p:nvPr/>
        </p:nvSpPr>
        <p:spPr>
          <a:xfrm>
            <a:off x="11440967" y="7006240"/>
            <a:ext cx="2656033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Безвозмездные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25"/>
          <p:cNvSpPr txBox="1"/>
          <p:nvPr/>
        </p:nvSpPr>
        <p:spPr>
          <a:xfrm>
            <a:off x="12551664" y="5143500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753 240,8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3" name="TextBox 25"/>
          <p:cNvSpPr txBox="1"/>
          <p:nvPr/>
        </p:nvSpPr>
        <p:spPr>
          <a:xfrm>
            <a:off x="16045551" y="3918656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899 514,5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12649200" y="7277100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1 399 535,0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5" name="TextBox 25"/>
          <p:cNvSpPr txBox="1"/>
          <p:nvPr/>
        </p:nvSpPr>
        <p:spPr>
          <a:xfrm>
            <a:off x="16065604" y="5774066"/>
            <a:ext cx="2298596" cy="386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</a:rPr>
              <a:t>2 556 327,6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</a:endParaRPr>
          </a:p>
        </p:txBody>
      </p:sp>
      <p:sp>
        <p:nvSpPr>
          <p:cNvPr id="68" name="TextBox 25"/>
          <p:cNvSpPr txBox="1"/>
          <p:nvPr/>
        </p:nvSpPr>
        <p:spPr>
          <a:xfrm>
            <a:off x="11920261" y="7821320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Open Sans Light"/>
              </a:rPr>
              <a:t>2012</a:t>
            </a:r>
            <a:endParaRPr lang="en-US" sz="20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69" name="TextBox 25"/>
          <p:cNvSpPr txBox="1"/>
          <p:nvPr/>
        </p:nvSpPr>
        <p:spPr>
          <a:xfrm>
            <a:off x="15357533" y="7810500"/>
            <a:ext cx="3624539" cy="393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ru-RU" sz="2000" b="1" dirty="0">
                <a:solidFill>
                  <a:srgbClr val="000000"/>
                </a:solidFill>
                <a:latin typeface="Open Sans Light"/>
              </a:rPr>
              <a:t>2022</a:t>
            </a:r>
            <a:endParaRPr lang="en-US" sz="2000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13700962" y="2603083"/>
            <a:ext cx="4317350" cy="483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ru-RU" sz="2799" dirty="0" err="1">
                <a:solidFill>
                  <a:srgbClr val="384E5D"/>
                </a:solidFill>
                <a:latin typeface="Montserrat Extra-Bold"/>
              </a:rPr>
              <a:t>Тыс.руб</a:t>
            </a:r>
            <a:endParaRPr lang="en-US" sz="2799" dirty="0">
              <a:solidFill>
                <a:srgbClr val="384E5D"/>
              </a:solidFill>
              <a:latin typeface="Montserrat Extra-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7820" y="6184110"/>
            <a:ext cx="105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2,6раз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flipV="1">
            <a:off x="14578500" y="4076700"/>
            <a:ext cx="0" cy="438939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4616594" y="4184648"/>
            <a:ext cx="105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1,2 раза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651969" y="5999444"/>
            <a:ext cx="105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1,8 раз</a:t>
            </a: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14654498" y="5878286"/>
            <a:ext cx="0" cy="438939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1371600" y="6063413"/>
            <a:ext cx="0" cy="438939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1140542" y="7695962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1,7раз</a:t>
            </a:r>
          </a:p>
        </p:txBody>
      </p:sp>
      <p:cxnSp>
        <p:nvCxnSpPr>
          <p:cNvPr id="77" name="Прямая со стрелкой 76"/>
          <p:cNvCxnSpPr/>
          <p:nvPr/>
        </p:nvCxnSpPr>
        <p:spPr>
          <a:xfrm flipV="1">
            <a:off x="7443458" y="7580211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6016467" y="7277100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10929077" y="7646227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V="1">
            <a:off x="9069694" y="7665541"/>
            <a:ext cx="0" cy="438940"/>
          </a:xfrm>
          <a:prstGeom prst="straightConnector1">
            <a:avLst/>
          </a:prstGeom>
          <a:ln w="38100">
            <a:solidFill>
              <a:srgbClr val="384E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187583" y="7735149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1,2раз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02379" y="7678303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14,5раз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72910" y="7452252"/>
            <a:ext cx="97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5,2раз</a:t>
            </a:r>
          </a:p>
        </p:txBody>
      </p:sp>
    </p:spTree>
    <p:extLst>
      <p:ext uri="{BB962C8B-B14F-4D97-AF65-F5344CB8AC3E}">
        <p14:creationId xmlns:p14="http://schemas.microsoft.com/office/powerpoint/2010/main" val="1756984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1397</Words>
  <Application>Microsoft Office PowerPoint</Application>
  <PresentationFormat>Произвольный</PresentationFormat>
  <Paragraphs>497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Times New Roman</vt:lpstr>
      <vt:lpstr>Arial</vt:lpstr>
      <vt:lpstr>Wingdings</vt:lpstr>
      <vt:lpstr>Bebas Neue Regular</vt:lpstr>
      <vt:lpstr>HK Grotesk Bold</vt:lpstr>
      <vt:lpstr>Open Sans Light</vt:lpstr>
      <vt:lpstr>Calibri</vt:lpstr>
      <vt:lpstr>Yanonne Kaffeesatz Regular</vt:lpstr>
      <vt:lpstr>Montserrat Extra-Bold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отчёт</dc:title>
  <dc:creator>user780</dc:creator>
  <cp:lastModifiedBy>Ольга Лапшина</cp:lastModifiedBy>
  <cp:revision>132</cp:revision>
  <dcterms:created xsi:type="dcterms:W3CDTF">2006-08-16T00:00:00Z</dcterms:created>
  <dcterms:modified xsi:type="dcterms:W3CDTF">2022-03-15T09:19:46Z</dcterms:modified>
  <dc:identifier>DAEwGDjup1Y</dc:identifier>
</cp:coreProperties>
</file>