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59" r:id="rId3"/>
  </p:sldMasterIdLst>
  <p:notesMasterIdLst>
    <p:notesMasterId r:id="rId34"/>
  </p:notesMasterIdLst>
  <p:sldIdLst>
    <p:sldId id="256" r:id="rId4"/>
    <p:sldId id="285" r:id="rId5"/>
    <p:sldId id="296" r:id="rId6"/>
    <p:sldId id="297" r:id="rId7"/>
    <p:sldId id="260" r:id="rId8"/>
    <p:sldId id="283" r:id="rId9"/>
    <p:sldId id="259" r:id="rId10"/>
    <p:sldId id="263" r:id="rId11"/>
    <p:sldId id="305" r:id="rId12"/>
    <p:sldId id="284" r:id="rId13"/>
    <p:sldId id="291" r:id="rId14"/>
    <p:sldId id="299" r:id="rId15"/>
    <p:sldId id="300" r:id="rId16"/>
    <p:sldId id="301" r:id="rId17"/>
    <p:sldId id="302" r:id="rId18"/>
    <p:sldId id="303" r:id="rId19"/>
    <p:sldId id="287" r:id="rId20"/>
    <p:sldId id="272" r:id="rId21"/>
    <p:sldId id="274" r:id="rId22"/>
    <p:sldId id="292" r:id="rId23"/>
    <p:sldId id="275" r:id="rId24"/>
    <p:sldId id="276" r:id="rId25"/>
    <p:sldId id="293" r:id="rId26"/>
    <p:sldId id="304" r:id="rId27"/>
    <p:sldId id="281" r:id="rId28"/>
    <p:sldId id="295" r:id="rId29"/>
    <p:sldId id="294" r:id="rId30"/>
    <p:sldId id="298" r:id="rId31"/>
    <p:sldId id="279" r:id="rId32"/>
    <p:sldId id="280" r:id="rId33"/>
  </p:sldIdLst>
  <p:sldSz cx="10080625" cy="567055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B7C6C1"/>
    <a:srgbClr val="F8F3F3"/>
    <a:srgbClr val="62A2A7"/>
    <a:srgbClr val="79C8C5"/>
    <a:srgbClr val="036969"/>
    <a:srgbClr val="0076A1"/>
    <a:srgbClr val="B31364"/>
    <a:srgbClr val="056F6D"/>
    <a:srgbClr val="326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98" d="100"/>
          <a:sy n="98" d="100"/>
        </p:scale>
        <p:origin x="730" y="62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3674021.5</c:v>
                </c:pt>
                <c:pt idx="1">
                  <c:v>1384800.4</c:v>
                </c:pt>
                <c:pt idx="2">
                  <c:v>246278.8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1"/>
          <c:dPt>
            <c:idx val="0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641739.1</c:v>
                </c:pt>
                <c:pt idx="1">
                  <c:v>10433064.800000001</c:v>
                </c:pt>
                <c:pt idx="2">
                  <c:v>597129.9</c:v>
                </c:pt>
                <c:pt idx="3">
                  <c:v>326295.7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62A2A7"/>
              </a:solidFill>
              <a:ln w="0">
                <a:solidFill>
                  <a:srgbClr val="62A2A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20-465B-BD37-BC0EC137C5D3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820-465B-BD37-BC0EC137C5D3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4820-465B-BD37-BC0EC137C5D3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4820-465B-BD37-BC0EC137C5D3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4820-465B-BD37-BC0EC137C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386861.5</c:v>
                </c:pt>
                <c:pt idx="3">
                  <c:v>159319.4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20-465B-BD37-BC0EC137C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2E5C6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281A-4B89-8224-CAB80877B7C6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281A-4B89-8224-CAB80877B7C6}"/>
              </c:ext>
            </c:extLst>
          </c:dPt>
          <c:dPt>
            <c:idx val="2"/>
            <c:bubble3D val="0"/>
            <c:spPr>
              <a:solidFill>
                <a:srgbClr val="62A2A7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281A-4B89-8224-CAB80877B7C6}"/>
              </c:ext>
            </c:extLst>
          </c:dPt>
          <c:dPt>
            <c:idx val="3"/>
            <c:bubble3D val="0"/>
            <c:spPr>
              <a:solidFill>
                <a:srgbClr val="B31364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281A-4B89-8224-CAB80877B7C6}"/>
              </c:ext>
            </c:extLst>
          </c:dPt>
          <c:dPt>
            <c:idx val="4"/>
            <c:bubble3D val="0"/>
            <c:spPr>
              <a:solidFill>
                <a:srgbClr val="79C8C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281A-4B89-8224-CAB80877B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127604.7</c:v>
                </c:pt>
                <c:pt idx="1">
                  <c:v>7025.2</c:v>
                </c:pt>
                <c:pt idx="2">
                  <c:v>91812.800000000003</c:v>
                </c:pt>
                <c:pt idx="3">
                  <c:v>19517</c:v>
                </c:pt>
                <c:pt idx="4">
                  <c:v>12797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A-4B89-8224-CAB80877B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6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6" cy="494655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66" y="0"/>
            <a:ext cx="2919516" cy="494655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82168BE8-D8F6-49EC-832A-5AB1C323E3D7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5" y="4748055"/>
            <a:ext cx="5388294" cy="3884772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659"/>
            <a:ext cx="2919516" cy="494655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66" y="9371659"/>
            <a:ext cx="2919516" cy="494655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16173C84-FA1C-44CE-A977-76E9C6F2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0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1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3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5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20D7-58E5-CF85-4FAE-294DADA49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364526-39A0-8FF8-9C99-7468CB10A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72A1B3-A6EE-54F7-549C-79216B765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4CA7C7-4568-8D75-A57F-89C3E0849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9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3C84-FA1C-44CE-A977-76E9C6F243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0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3DA6-71B1-E798-BB7F-147C86AF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6D5EE8-A062-B7B5-6721-096C8CF49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C14058-629B-E3D8-1F93-E15E88550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09B73B-B82F-729A-092E-A7B9C5AD8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822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8822">
                <a:defRPr/>
              </a:pPr>
              <a:t>12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439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F24AE-2C9A-699D-DF07-2614D74B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705137-40B7-5BC6-C3CD-1474B9A28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E483864-5134-2092-FAC0-0223625D5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CF0956-A577-4845-FDCD-FC3135B01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822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8822">
                <a:defRPr/>
              </a:pPr>
              <a:t>13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568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14C34-6C5D-2420-4D99-62A73EC6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7FC61A-59AD-C57B-EEEA-AD57526BE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59669F-F39B-0B93-FE21-504A36FA7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C7B69F-2A4C-ABEC-2966-DCDF8A1AA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822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8822">
                <a:defRPr/>
              </a:pPr>
              <a:t>14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214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79728-ACB2-E5DD-A3ED-5022A494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2AA142-7B60-67F2-F96E-D6181DC4D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FCA9B96-AC03-8801-FD93-FC96CA88C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D8940E-8EBB-91A1-F414-53545A7BF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822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8822">
                <a:defRPr/>
              </a:pPr>
              <a:t>15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037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0129A-764C-9291-E870-1580A9C8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CFE73D-9DF2-FE87-514D-A8FC9F5E6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097CC08-20E3-59A2-220C-4DBDFD091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D12A4-85C6-2A5E-4F8C-55045F4D0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822">
              <a:defRPr/>
            </a:pPr>
            <a:fld id="{16173C84-FA1C-44CE-A977-76E9C6F243C5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8822">
                <a:defRPr/>
              </a:pPr>
              <a:t>16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113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A72973-40D8-46A6-8452-3AC125A832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A51EDB-DE91-4749-8A4B-AB7101756CD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B8334D-2618-45AD-A9CD-78DA8F8756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E03FAB0-A71C-4667-B0A2-1A40D6C6B75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084760" y="172080"/>
            <a:ext cx="7444800" cy="3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881640"/>
            <a:ext cx="4918680" cy="12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2898"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ftr" idx="4"/>
          </p:nvPr>
        </p:nvSpPr>
        <p:spPr>
          <a:xfrm>
            <a:off x="3427200" y="5272560"/>
            <a:ext cx="32252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dt" idx="5"/>
          </p:nvPr>
        </p:nvSpPr>
        <p:spPr>
          <a:xfrm>
            <a:off x="5040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6"/>
          </p:nvPr>
        </p:nvSpPr>
        <p:spPr>
          <a:xfrm>
            <a:off x="72576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6BB280-4743-4583-B4E4-79FCE294C447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51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kirovsk-reg.ru/komfin" TargetMode="External"/><Relationship Id="rId7" Type="http://schemas.openxmlformats.org/officeDocument/2006/relationships/hyperlink" Target="file:///\\srv\www\vhosts\git_exclude\save\queued\0\5\a\05a3aa11-c4bf-4bb9-9ac8-1c42502d6fc6\minfin.ru" TargetMode="External"/><Relationship Id="rId2" Type="http://schemas.openxmlformats.org/officeDocument/2006/relationships/hyperlink" Target="https://kirovsk-re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splo.ru/" TargetMode="External"/><Relationship Id="rId5" Type="http://schemas.openxmlformats.org/officeDocument/2006/relationships/hyperlink" Target="https://kkglo.lenobl.ru/" TargetMode="External"/><Relationship Id="rId4" Type="http://schemas.openxmlformats.org/officeDocument/2006/relationships/hyperlink" Target="file:///\\srv\www\vhosts\git_exclude\save\queued\0\5\a\05a3aa11-c4bf-4bb9-9ac8-1c42502d6fc6\budget.lenob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2"/>
          <p:cNvGrpSpPr/>
          <p:nvPr/>
        </p:nvGrpSpPr>
        <p:grpSpPr>
          <a:xfrm>
            <a:off x="0" y="-360"/>
            <a:ext cx="10080000" cy="5670360"/>
            <a:chOff x="0" y="-360"/>
            <a:chExt cx="10080000" cy="5670360"/>
          </a:xfrm>
        </p:grpSpPr>
        <p:pic>
          <p:nvPicPr>
            <p:cNvPr id="55" name="object 1"/>
            <p:cNvPicPr/>
            <p:nvPr/>
          </p:nvPicPr>
          <p:blipFill>
            <a:blip r:embed="rId3"/>
            <a:stretch/>
          </p:blipFill>
          <p:spPr>
            <a:xfrm>
              <a:off x="0" y="-360"/>
              <a:ext cx="10080000" cy="567036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6" name="object 6"/>
            <p:cNvPicPr/>
            <p:nvPr/>
          </p:nvPicPr>
          <p:blipFill>
            <a:blip r:embed="rId4"/>
            <a:stretch/>
          </p:blipFill>
          <p:spPr>
            <a:xfrm>
              <a:off x="0" y="-360"/>
              <a:ext cx="10053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7" name="object 7"/>
            <p:cNvPicPr/>
            <p:nvPr/>
          </p:nvPicPr>
          <p:blipFill>
            <a:blip r:embed="rId5"/>
            <a:stretch/>
          </p:blipFill>
          <p:spPr>
            <a:xfrm>
              <a:off x="0" y="-360"/>
              <a:ext cx="10080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</p:grpSp>
      <p:grpSp>
        <p:nvGrpSpPr>
          <p:cNvPr id="58" name="Группа 57"/>
          <p:cNvGrpSpPr/>
          <p:nvPr/>
        </p:nvGrpSpPr>
        <p:grpSpPr>
          <a:xfrm>
            <a:off x="3420000" y="4152960"/>
            <a:ext cx="6660000" cy="855720"/>
            <a:chOff x="3420000" y="4184280"/>
            <a:chExt cx="6660000" cy="855720"/>
          </a:xfrm>
        </p:grpSpPr>
        <p:sp>
          <p:nvSpPr>
            <p:cNvPr id="59" name="object 4"/>
            <p:cNvSpPr/>
            <p:nvPr/>
          </p:nvSpPr>
          <p:spPr>
            <a:xfrm>
              <a:off x="3420000" y="4226400"/>
              <a:ext cx="6660000" cy="734040"/>
            </a:xfrm>
            <a:custGeom>
              <a:avLst/>
              <a:gdLst>
                <a:gd name="textAreaLeft" fmla="*/ 0 w 6660000"/>
                <a:gd name="textAreaRight" fmla="*/ 6660360 w 666000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w="6012180" h="648335">
                  <a:moveTo>
                    <a:pt x="0" y="648068"/>
                  </a:moveTo>
                  <a:lnTo>
                    <a:pt x="6012180" y="648068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solidFill>
              <a:srgbClr val="019F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0" name="object 5"/>
            <p:cNvPicPr/>
            <p:nvPr/>
          </p:nvPicPr>
          <p:blipFill>
            <a:blip r:embed="rId6"/>
            <a:stretch/>
          </p:blipFill>
          <p:spPr>
            <a:xfrm>
              <a:off x="3474360" y="4184280"/>
              <a:ext cx="149760" cy="854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object 8"/>
            <p:cNvSpPr/>
            <p:nvPr/>
          </p:nvSpPr>
          <p:spPr>
            <a:xfrm>
              <a:off x="3519360" y="4213800"/>
              <a:ext cx="360" cy="7340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" name="object 9"/>
            <p:cNvPicPr/>
            <p:nvPr/>
          </p:nvPicPr>
          <p:blipFill>
            <a:blip r:embed="rId7"/>
            <a:stretch/>
          </p:blipFill>
          <p:spPr>
            <a:xfrm>
              <a:off x="3567240" y="4186080"/>
              <a:ext cx="148320" cy="85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" name="object 10"/>
            <p:cNvSpPr/>
            <p:nvPr/>
          </p:nvSpPr>
          <p:spPr>
            <a:xfrm>
              <a:off x="3611160" y="4215600"/>
              <a:ext cx="720" cy="73368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733680"/>
                <a:gd name="textAreaBottom" fmla="*/ 734040 h 73368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5480" y="0"/>
            <a:ext cx="2774520" cy="5760000"/>
            <a:chOff x="465480" y="0"/>
            <a:chExt cx="2774520" cy="5760000"/>
          </a:xfrm>
        </p:grpSpPr>
        <p:pic>
          <p:nvPicPr>
            <p:cNvPr id="65" name="object 12"/>
            <p:cNvPicPr/>
            <p:nvPr/>
          </p:nvPicPr>
          <p:blipFill>
            <a:blip r:embed="rId8"/>
            <a:stretch/>
          </p:blipFill>
          <p:spPr>
            <a:xfrm>
              <a:off x="465480" y="0"/>
              <a:ext cx="2774520" cy="576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object 13"/>
            <p:cNvPicPr/>
            <p:nvPr/>
          </p:nvPicPr>
          <p:blipFill>
            <a:blip r:embed="rId9"/>
            <a:stretch/>
          </p:blipFill>
          <p:spPr>
            <a:xfrm>
              <a:off x="612720" y="0"/>
              <a:ext cx="2479320" cy="572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3780000" y="529560"/>
            <a:ext cx="6231240" cy="730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</a:rPr>
              <a:t>                        БЮДЖЕТ ДЛЯ ГРАЖДАН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61586" y="1824395"/>
            <a:ext cx="6591240" cy="13170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ГОДОВОЙ ОТЧЕТ ОБ ИСПОЛНЕНИИ БЮДЖЕТА КИРОВСКОГО МУНИЦИПАЛЬНОГО РАЙОНА ЛЕНИНГРАДСКОЙ ОБЛАСТИ ЗА 2024 ГОД </a:t>
            </a:r>
            <a:endParaRPr lang="ru-RU" sz="1800" b="0" strike="noStrike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1240" y="3060000"/>
            <a:ext cx="5648760" cy="57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41400" y="4195080"/>
            <a:ext cx="4207224" cy="7340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Заместитель главы администрации </a:t>
            </a:r>
            <a:r>
              <a:rPr lang="ru-RU" sz="1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председатель комитета финансов</a:t>
            </a:r>
          </a:p>
          <a:p>
            <a:r>
              <a:rPr lang="ru-RU" sz="1400" b="1" spc="-1" dirty="0">
                <a:solidFill>
                  <a:srgbClr val="FFFFFF"/>
                </a:solidFill>
                <a:latin typeface="Arial"/>
              </a:rPr>
              <a:t>БРЮХОВА ЕЛЕНА ВЯЧЕСЛАВОВНА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Рисунок 71"/>
          <p:cNvPicPr/>
          <p:nvPr/>
        </p:nvPicPr>
        <p:blipFill>
          <a:blip r:embed="rId10"/>
          <a:srcRect l="9264" t="2332" r="21251" b="17243"/>
          <a:stretch/>
        </p:blipFill>
        <p:spPr>
          <a:xfrm>
            <a:off x="972000" y="336240"/>
            <a:ext cx="1799640" cy="167976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" name="TextBox 1"/>
          <p:cNvSpPr txBox="1"/>
          <p:nvPr/>
        </p:nvSpPr>
        <p:spPr>
          <a:xfrm>
            <a:off x="1185475" y="3143344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4C43"/>
                </a:solidFill>
              </a:rPr>
              <a:t>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32" y="3806285"/>
            <a:ext cx="1720069" cy="172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670018807"/>
              </p:ext>
            </p:extLst>
          </p:nvPr>
        </p:nvGraphicFramePr>
        <p:xfrm>
          <a:off x="941531" y="1740483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7" name="Рисунок 186"/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БЕЗВОЗМЕЗДНЫХ ПОСТУПЛЕНИЙ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bject 56"/>
          <p:cNvSpPr/>
          <p:nvPr/>
        </p:nvSpPr>
        <p:spPr>
          <a:xfrm rot="21335077">
            <a:off x="59715" y="3089957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5"/>
          <a:stretch/>
        </p:blipFill>
        <p:spPr>
          <a:xfrm>
            <a:off x="4579214" y="254241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5" name="object 59"/>
          <p:cNvSpPr/>
          <p:nvPr/>
        </p:nvSpPr>
        <p:spPr>
          <a:xfrm rot="182256" flipV="1">
            <a:off x="4612386" y="2688365"/>
            <a:ext cx="796312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5"/>
          <a:stretch/>
        </p:blipFill>
        <p:spPr>
          <a:xfrm>
            <a:off x="4605845" y="3211909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 rot="245848" flipV="1">
            <a:off x="4717395" y="3243696"/>
            <a:ext cx="627231" cy="4571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4482000" y="1251996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597 129,9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▴10,0%</a:t>
            </a:r>
          </a:p>
        </p:txBody>
      </p:sp>
      <p:sp>
        <p:nvSpPr>
          <p:cNvPr id="210" name="object 69"/>
          <p:cNvSpPr/>
          <p:nvPr/>
        </p:nvSpPr>
        <p:spPr>
          <a:xfrm>
            <a:off x="56045" y="3206563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Субвенции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-842229" y="2792978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2 433 064,8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▴7,2%</a:t>
            </a:r>
          </a:p>
        </p:txBody>
      </p:sp>
      <p:sp>
        <p:nvSpPr>
          <p:cNvPr id="214" name="object 74"/>
          <p:cNvSpPr/>
          <p:nvPr/>
        </p:nvSpPr>
        <p:spPr>
          <a:xfrm>
            <a:off x="5161746" y="3027395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ИМТ</a:t>
            </a:r>
          </a:p>
        </p:txBody>
      </p:sp>
      <p:sp>
        <p:nvSpPr>
          <p:cNvPr id="215" name="object 75"/>
          <p:cNvSpPr/>
          <p:nvPr/>
        </p:nvSpPr>
        <p:spPr>
          <a:xfrm>
            <a:off x="4267059" y="2636597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16 295,7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▴50,5%</a:t>
            </a:r>
          </a:p>
        </p:txBody>
      </p:sp>
      <p:sp>
        <p:nvSpPr>
          <p:cNvPr id="37" name="object 23"/>
          <p:cNvSpPr/>
          <p:nvPr/>
        </p:nvSpPr>
        <p:spPr>
          <a:xfrm>
            <a:off x="8136656" y="927831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2" name="object 61"/>
          <p:cNvSpPr/>
          <p:nvPr/>
        </p:nvSpPr>
        <p:spPr>
          <a:xfrm rot="17127717" flipV="1">
            <a:off x="4894235" y="2032014"/>
            <a:ext cx="1032612" cy="288101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object 57"/>
          <p:cNvPicPr/>
          <p:nvPr/>
        </p:nvPicPr>
        <p:blipFill>
          <a:blip r:embed="rId5"/>
          <a:stretch/>
        </p:blipFill>
        <p:spPr>
          <a:xfrm>
            <a:off x="2332007" y="3203263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5" name="object 59"/>
          <p:cNvSpPr/>
          <p:nvPr/>
        </p:nvSpPr>
        <p:spPr>
          <a:xfrm rot="182256" flipV="1">
            <a:off x="5392105" y="1563348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object 57"/>
          <p:cNvPicPr/>
          <p:nvPr/>
        </p:nvPicPr>
        <p:blipFill>
          <a:blip r:embed="rId5"/>
          <a:stretch/>
        </p:blipFill>
        <p:spPr>
          <a:xfrm>
            <a:off x="4605515" y="291013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7" name="object 59"/>
          <p:cNvSpPr/>
          <p:nvPr/>
        </p:nvSpPr>
        <p:spPr>
          <a:xfrm rot="182256" flipV="1">
            <a:off x="4736403" y="2933148"/>
            <a:ext cx="2535001" cy="11082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1899" y="4342191"/>
            <a:ext cx="1002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Субсидии</a:t>
            </a:r>
          </a:p>
        </p:txBody>
      </p:sp>
      <p:sp>
        <p:nvSpPr>
          <p:cNvPr id="58" name="object 71"/>
          <p:cNvSpPr/>
          <p:nvPr/>
        </p:nvSpPr>
        <p:spPr>
          <a:xfrm>
            <a:off x="4411701" y="3968203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641 739,1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▴140,5%</a:t>
            </a:r>
          </a:p>
        </p:txBody>
      </p:sp>
      <p:sp>
        <p:nvSpPr>
          <p:cNvPr id="59" name="object 61"/>
          <p:cNvSpPr/>
          <p:nvPr/>
        </p:nvSpPr>
        <p:spPr>
          <a:xfrm rot="17127717" flipV="1">
            <a:off x="4823586" y="3667369"/>
            <a:ext cx="1032612" cy="288101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object 59"/>
          <p:cNvSpPr/>
          <p:nvPr/>
        </p:nvSpPr>
        <p:spPr>
          <a:xfrm rot="182256" flipV="1">
            <a:off x="5335155" y="4290454"/>
            <a:ext cx="2148157" cy="100872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08641" y="1598725"/>
            <a:ext cx="886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Дотации</a:t>
            </a:r>
          </a:p>
        </p:txBody>
      </p:sp>
      <p:sp>
        <p:nvSpPr>
          <p:cNvPr id="38" name="object 79"/>
          <p:cNvSpPr/>
          <p:nvPr/>
        </p:nvSpPr>
        <p:spPr>
          <a:xfrm>
            <a:off x="2857171" y="2893927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3 </a:t>
            </a:r>
            <a:r>
              <a:rPr lang="en-US" sz="2000" b="1" spc="-1" dirty="0">
                <a:solidFill>
                  <a:srgbClr val="006764"/>
                </a:solidFill>
                <a:latin typeface="Calibri"/>
              </a:rPr>
              <a:t>688 229,5</a:t>
            </a:r>
            <a:endParaRPr lang="ru-RU" sz="2000" spc="-1" dirty="0">
              <a:solidFill>
                <a:srgbClr val="006764"/>
              </a:solidFill>
            </a:endParaRP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19,4%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78745" y="3929272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66,0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1059517">
            <a:off x="4371616" y="3149671"/>
            <a:ext cx="547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807183">
            <a:off x="4199622" y="2628600"/>
            <a:ext cx="746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16,2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21062315">
            <a:off x="4261075" y="2871526"/>
            <a:ext cx="628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r>
              <a:rPr lang="en-US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5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807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Исполнение расходной части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1545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9430B-88DF-EB82-4602-DF022F77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20AA2B4B-17D3-078A-D26B-1F3BB3FAEA45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A3A33132-2131-2591-124F-1946E2410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C6F08437-73E7-A47B-2E53-13A3312FEF6B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939259-DF7A-2DC8-DB6B-866C1FAAB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5EE4C-74BD-BC76-46E7-10E72ACFE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42" y="1142640"/>
            <a:ext cx="8858256" cy="768163"/>
          </a:xfrm>
          <a:prstGeom prst="rect">
            <a:avLst/>
          </a:prstGeom>
        </p:spPr>
      </p:pic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1C71D51C-16CB-E762-06AF-65A4BE2B8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21786"/>
              </p:ext>
            </p:extLst>
          </p:nvPr>
        </p:nvGraphicFramePr>
        <p:xfrm>
          <a:off x="288912" y="1913254"/>
          <a:ext cx="9323088" cy="3634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8023">
                <a:tc>
                  <a:txBody>
                    <a:bodyPr/>
                    <a:lstStyle/>
                    <a:p>
                      <a:pPr marL="1195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024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+mn-lt"/>
                          <a:cs typeface="Arial"/>
                        </a:rPr>
                        <a:t>Общегосударственные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вопросы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452 819,00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393 531,90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86,89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высшего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должностного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лица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субъекта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органа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местного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самоуправления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4 387,20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4 360,40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99,39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9">
                <a:tc>
                  <a:txBody>
                    <a:bodyPr/>
                    <a:lstStyle/>
                    <a:p>
                      <a:pPr marL="91440" marR="892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законодательных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(представительных)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государственной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 err="1">
                          <a:latin typeface="+mn-lt"/>
                          <a:cs typeface="Microsoft Sans Serif"/>
                        </a:rPr>
                        <a:t>власти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lang="ru-RU" sz="900" spc="-5" dirty="0">
                          <a:latin typeface="+mn-lt"/>
                          <a:cs typeface="Microsoft Sans Serif"/>
                        </a:rPr>
                        <a:t> представительных органов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900" spc="-10" dirty="0">
                          <a:latin typeface="+mn-lt"/>
                          <a:cs typeface="Microsoft Sans Serif"/>
                        </a:rPr>
                        <a:t>муниципального образования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11 549,70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8 115,80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70,27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pPr marL="91440" marR="3670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Правительства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 err="1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900" spc="10" dirty="0" err="1">
                          <a:latin typeface="+mn-lt"/>
                          <a:cs typeface="Microsoft Sans Serif"/>
                        </a:rPr>
                        <a:t>испонительных</a:t>
                      </a:r>
                      <a:r>
                        <a:rPr lang="ru-RU"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 err="1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2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 err="1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местных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администраций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134 000,90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128 264,40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95,79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Судебная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система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46,80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16,50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35,26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4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4D193-9149-445A-CAA9-A938624E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972C8685-3A60-349B-C805-E2F8A1A83B3B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3F4C2FB9-46D6-E9D5-3F67-AED6F3740A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8099AC4D-E935-E1A2-5944-1277193B778D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1875E8-8FCD-CAC7-2C58-424662B86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F724D399-FA03-748D-7F6C-A3F266585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80884"/>
              </p:ext>
            </p:extLst>
          </p:nvPr>
        </p:nvGraphicFramePr>
        <p:xfrm>
          <a:off x="287785" y="1295690"/>
          <a:ext cx="9324215" cy="4072458"/>
        </p:xfrm>
        <a:graphic>
          <a:graphicData uri="http://schemas.openxmlformats.org/drawingml/2006/table">
            <a:tbl>
              <a:tblPr firstRow="1" bandRow="1"/>
              <a:tblGrid>
                <a:gridCol w="503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35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0655" marR="1530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решением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депутатов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бюджете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в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едак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ц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ии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5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)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исполнения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9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деятельности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финансовых,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налоговых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таможенных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финансового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(финансово-бюджетного)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надзора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45 062,40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34 670,10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76,94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0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Резервные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фонды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20 006,30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общегосударственные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237 765,70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218 104,70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91,72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4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9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безопасность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9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правоохранительная</a:t>
                      </a:r>
                      <a:r>
                        <a:rPr sz="9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деятельность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11 625,00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3 493,30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30,25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Гражданская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оборона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9 192,30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1 197,40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13,03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9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7734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Защита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территории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от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чрезвычайных</a:t>
                      </a:r>
                      <a:r>
                        <a:rPr sz="9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ситуаций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природного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техногенного</a:t>
                      </a:r>
                      <a:r>
                        <a:rPr sz="900" spc="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характера,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пожарная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безопасность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2 432,70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2 295,90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97,47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900" b="1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экономика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170 884,70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148 261,90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900" b="1" dirty="0">
                          <a:latin typeface="+mn-lt"/>
                          <a:cs typeface="Calibri"/>
                        </a:rPr>
                        <a:t>86,13</a:t>
                      </a:r>
                      <a:endParaRPr sz="9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Сельское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рыболовство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9 762,20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9 750,00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99,88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Транспорт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75 736,40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75 736,40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100,00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2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Дорожное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(дорожные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фонды)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62 977,10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56 455,20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87,90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22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 национальной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экономики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22 409,00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6 320,30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900" dirty="0">
                          <a:latin typeface="+mn-lt"/>
                          <a:cs typeface="Calibri"/>
                        </a:rPr>
                        <a:t>28,20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9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77D8-A845-EF33-4165-5188D892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77DAD2FA-6FAC-6B6E-30DA-3E93F2FCF36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ABC94E7-D5F9-F57B-E566-587394717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751F0CA1-2B42-A82C-2421-A167FAF9E108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73CC54-AEE2-1C0C-4EE2-AB04D454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58E9ABFC-F6A6-2435-EDE0-4C55AAC5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61798"/>
              </p:ext>
            </p:extLst>
          </p:nvPr>
        </p:nvGraphicFramePr>
        <p:xfrm>
          <a:off x="287784" y="1299187"/>
          <a:ext cx="9324217" cy="4269179"/>
        </p:xfrm>
        <a:graphic>
          <a:graphicData uri="http://schemas.openxmlformats.org/drawingml/2006/table">
            <a:tbl>
              <a:tblPr firstRow="1" bandRow="1"/>
              <a:tblGrid>
                <a:gridCol w="481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69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63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Arial"/>
                        </a:rPr>
                        <a:t>подраздела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1638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endParaRPr sz="900" dirty="0">
                        <a:latin typeface="+mj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)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год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j-lt"/>
                          <a:cs typeface="Calibri"/>
                        </a:rPr>
                        <a:t>исполнения</a:t>
                      </a:r>
                      <a:endParaRPr sz="900" dirty="0">
                        <a:latin typeface="+mj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latin typeface="+mj-lt"/>
                          <a:cs typeface="Arial"/>
                        </a:rPr>
                        <a:t>Жилищно-коммунальное</a:t>
                      </a:r>
                      <a:r>
                        <a:rPr sz="900" b="1" spc="4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хозяйство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98 282,70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97 142,50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98,29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+mj-lt"/>
                          <a:cs typeface="Microsoft Sans Serif"/>
                        </a:rPr>
                        <a:t>Жилищное</a:t>
                      </a:r>
                      <a:r>
                        <a:rPr sz="900" spc="-4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хозяйство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12 622,60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12 134,50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93,13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j-lt"/>
                          <a:cs typeface="Microsoft Sans Serif"/>
                        </a:rPr>
                        <a:t>Коммунальное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хозяйство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1 026,50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1 026,50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100,00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Благоустройство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84 633,60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83 981,50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99,06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j-lt"/>
                          <a:cs typeface="Arial"/>
                        </a:rPr>
                        <a:t>Охрана</a:t>
                      </a:r>
                      <a:r>
                        <a:rPr sz="900" b="1" spc="-35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окружающей</a:t>
                      </a:r>
                      <a:r>
                        <a:rPr sz="900" b="1" spc="-1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j-lt"/>
                          <a:cs typeface="Arial"/>
                        </a:rPr>
                        <a:t>среды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906,70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826,40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91,14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Другие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 вопросы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области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охраны</a:t>
                      </a:r>
                      <a:r>
                        <a:rPr sz="900" spc="2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окружающей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среды</a:t>
                      </a: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906,70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826,40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91,14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j-lt"/>
                          <a:cs typeface="Arial"/>
                        </a:rPr>
                        <a:t>Образование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3 569 275,00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3 512 383,90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98,53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Дошкольное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1 395 413,60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1 377 196,40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98,69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38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Общее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1 780 081,00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1 747 320,00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98,39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j-lt"/>
                          <a:cs typeface="Microsoft Sans Serif"/>
                        </a:rPr>
                        <a:t>Дополнительное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образование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детей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344 044,20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339 860,20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98,84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j-lt"/>
                          <a:cs typeface="Microsoft Sans Serif"/>
                        </a:rPr>
                        <a:t>Профессиональная</a:t>
                      </a:r>
                      <a:r>
                        <a:rPr sz="900" spc="-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подготовка,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переподготовка</a:t>
                      </a:r>
                      <a:r>
                        <a:rPr sz="900" spc="-3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и</a:t>
                      </a:r>
                      <a:r>
                        <a:rPr sz="900" spc="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повышение</a:t>
                      </a:r>
                      <a:r>
                        <a:rPr sz="900" spc="1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квалификации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405,60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132,90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32,77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+mj-lt"/>
                          <a:cs typeface="Microsoft Sans Serif"/>
                        </a:rPr>
                        <a:t>Молодежная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политика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18 110,50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17 964,50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99,19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j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j-lt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j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j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j-lt"/>
                          <a:cs typeface="Microsoft Sans Serif"/>
                        </a:rPr>
                        <a:t> образования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31 220,10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29 909,90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j-lt"/>
                          <a:cs typeface="Microsoft Sans Serif"/>
                        </a:rPr>
                        <a:t>95,80</a:t>
                      </a:r>
                      <a:endParaRPr sz="900" dirty="0">
                        <a:latin typeface="+mj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44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+mj-lt"/>
                          <a:cs typeface="Arial"/>
                        </a:rPr>
                        <a:t>Культура,</a:t>
                      </a:r>
                      <a:r>
                        <a:rPr sz="900" b="1" spc="20" dirty="0">
                          <a:latin typeface="+mj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j-lt"/>
                          <a:cs typeface="Arial"/>
                        </a:rPr>
                        <a:t>кинематография</a:t>
                      </a:r>
                      <a:endParaRPr sz="900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72 167,40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71 438,70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j-lt"/>
                          <a:cs typeface="Arial"/>
                        </a:rPr>
                        <a:t>98,99</a:t>
                      </a:r>
                      <a:endParaRPr sz="900" b="1" dirty="0">
                        <a:latin typeface="+mj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54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D4AC4-047E-014B-A3BD-ED48FA85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9F26D343-0D4B-5188-950F-44C81B266C55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B977D0B9-FE93-4B84-399B-F38CEA24B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C994F2A8-3948-6AA4-31A2-41544AC4EE3A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1F1BD5-CEB9-8A51-1F31-E3758EDF8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847B1736-1E09-FEAA-5279-28C3E701C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48656"/>
              </p:ext>
            </p:extLst>
          </p:nvPr>
        </p:nvGraphicFramePr>
        <p:xfrm>
          <a:off x="287784" y="1283421"/>
          <a:ext cx="9324217" cy="4216148"/>
        </p:xfrm>
        <a:graphic>
          <a:graphicData uri="http://schemas.openxmlformats.org/drawingml/2006/table">
            <a:tbl>
              <a:tblPr firstRow="1" bandRow="1"/>
              <a:tblGrid>
                <a:gridCol w="469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84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0820" marR="2044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8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57 910,50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57 450,50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99,21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культуры,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кинематографии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14 256,90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13 988,20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98,12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Социальная</a:t>
                      </a:r>
                      <a:r>
                        <a:rPr sz="900" b="1" spc="-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политика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247 969,30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243 822,10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98,33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Пенсионное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24 818,60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24 572,20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99,01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Социальное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120 095,70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118 899,90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10" dirty="0">
                          <a:latin typeface="+mn-lt"/>
                          <a:cs typeface="Microsoft Sans Serif"/>
                        </a:rPr>
                        <a:t>Охрана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семьи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детства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103 055,00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100 350,00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97,38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71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Физическая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культура</a:t>
                      </a:r>
                      <a:r>
                        <a:rPr sz="900" b="1" spc="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спорт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413 570,30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413 045,70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99,87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71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Физическая</a:t>
                      </a:r>
                      <a:r>
                        <a:rPr sz="9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104 199,60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104 030,30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99,84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63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Массовый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256 988,00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256 660,70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99,87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69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9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достижений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37 820,10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37 792,10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99,93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7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физической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культуры</a:t>
                      </a:r>
                      <a:r>
                        <a:rPr sz="900" spc="4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спорта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14 462,60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14 562,60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70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0" dirty="0">
                          <a:latin typeface="+mn-lt"/>
                          <a:cs typeface="Arial"/>
                        </a:rPr>
                        <a:t>Средства</a:t>
                      </a:r>
                      <a:r>
                        <a:rPr sz="9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массовой</a:t>
                      </a:r>
                      <a:r>
                        <a:rPr sz="900" b="1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информации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6 269,60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6 269,60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100,00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69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Периодическая</a:t>
                      </a:r>
                      <a:r>
                        <a:rPr sz="9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печать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издательства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6 269,60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6 269,60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70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средств</a:t>
                      </a:r>
                      <a:r>
                        <a:rPr sz="9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массовой</a:t>
                      </a:r>
                      <a:r>
                        <a:rPr sz="9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информации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2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EE566-B504-7C3F-05C6-23C10D981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11C630D2-2969-0595-1EB6-D0D17EC2250E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67B7ADE-C74D-A470-3A7D-113F75DD9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ДИНАМИКА ИСПОЛНЕНИЯ БЮДЖЕТА КИРОВСКОГО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МУНИЦИПАЛЬНОГО РАЙОНА ЛЕНИНГРАДСКОЙ ОБЛАСТИ</a:t>
            </a:r>
            <a:br>
              <a:rPr lang="ru-RU" sz="1800" b="1" strike="noStrike" spc="-1" dirty="0">
                <a:solidFill>
                  <a:srgbClr val="006B68"/>
                </a:solidFill>
                <a:latin typeface="Arial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E694B693-6EDF-1422-896D-44172CCC3062}"/>
              </a:ext>
            </a:extLst>
          </p:cNvPr>
          <p:cNvSpPr/>
          <p:nvPr/>
        </p:nvSpPr>
        <p:spPr>
          <a:xfrm>
            <a:off x="8133499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marR="0" lvl="0" indent="-56520" algn="ctr" defTabSz="914400" rtl="0" eaLnBrk="1" fontAlgn="auto" latinLnBrk="0" hangingPunct="1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415C62"/>
                </a:solidFill>
                <a:effectLst/>
                <a:uLnTx/>
                <a:uFillTx/>
                <a:latin typeface="Arial"/>
              </a:rPr>
              <a:t>ТЫС.РУБ.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0A268E-877F-5F03-3BA8-683B8B5D5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8" y="886770"/>
            <a:ext cx="8736325" cy="18290"/>
          </a:xfrm>
          <a:prstGeom prst="rect">
            <a:avLst/>
          </a:prstGeom>
        </p:spPr>
      </p:pic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FFDD813F-5EBE-C8C0-7F0F-4607ADDA2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37322"/>
              </p:ext>
            </p:extLst>
          </p:nvPr>
        </p:nvGraphicFramePr>
        <p:xfrm>
          <a:off x="288912" y="1378966"/>
          <a:ext cx="9323087" cy="3040485"/>
        </p:xfrm>
        <a:graphic>
          <a:graphicData uri="http://schemas.openxmlformats.org/drawingml/2006/table">
            <a:tbl>
              <a:tblPr firstRow="1" bandRow="1"/>
              <a:tblGrid>
                <a:gridCol w="469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99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2085" marR="1638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9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9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900" b="1" spc="-2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3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9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18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endParaRPr sz="900" dirty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</a:t>
                      </a:r>
                      <a:r>
                        <a:rPr lang="ru-RU"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43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9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4</a:t>
                      </a:r>
                      <a:r>
                        <a:rPr sz="9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9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9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1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Обслуживание</a:t>
                      </a:r>
                      <a:r>
                        <a:rPr sz="900" b="1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государственного</a:t>
                      </a:r>
                      <a:r>
                        <a:rPr sz="9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(муниципального)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долга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15,00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Обслуживание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государственного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(муниципального)</a:t>
                      </a:r>
                      <a:r>
                        <a:rPr sz="900" spc="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внутреннего</a:t>
                      </a:r>
                      <a:r>
                        <a:rPr sz="9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долга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15,00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6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671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Межбюджетные</a:t>
                      </a:r>
                      <a:r>
                        <a:rPr sz="9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трансферты</a:t>
                      </a:r>
                      <a:r>
                        <a:rPr sz="9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бюджетам</a:t>
                      </a:r>
                      <a:r>
                        <a:rPr sz="9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субъектов</a:t>
                      </a:r>
                      <a:r>
                        <a:rPr sz="9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Российской </a:t>
                      </a:r>
                      <a:r>
                        <a:rPr sz="900" b="1" spc="-2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Федерации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9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+mn-lt"/>
                          <a:cs typeface="Arial"/>
                        </a:rPr>
                        <a:t>муниципальных</a:t>
                      </a:r>
                      <a:r>
                        <a:rPr sz="9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+mn-lt"/>
                          <a:cs typeface="Arial"/>
                        </a:rPr>
                        <a:t>образований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225 236,70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183 626,20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82,19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06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1098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5" dirty="0">
                          <a:latin typeface="+mn-lt"/>
                          <a:cs typeface="Microsoft Sans Serif"/>
                        </a:rPr>
                        <a:t>Дотации</a:t>
                      </a:r>
                      <a:r>
                        <a:rPr sz="9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на</a:t>
                      </a:r>
                      <a:r>
                        <a:rPr sz="9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выравнивание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бюджетной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обеспеченности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9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Российской </a:t>
                      </a:r>
                      <a:r>
                        <a:rPr sz="9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и муниципальных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образований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183 626,20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183 626,20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100,00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31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+mn-lt"/>
                          <a:cs typeface="Microsoft Sans Serif"/>
                        </a:rPr>
                        <a:t>Прочие 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межбюджетные</a:t>
                      </a:r>
                      <a:r>
                        <a:rPr sz="9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трансферты</a:t>
                      </a:r>
                      <a:r>
                        <a:rPr sz="9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latin typeface="+mn-lt"/>
                          <a:cs typeface="Microsoft Sans Serif"/>
                        </a:rPr>
                        <a:t>общего</a:t>
                      </a:r>
                      <a:r>
                        <a:rPr sz="900" spc="-10" dirty="0">
                          <a:latin typeface="+mn-lt"/>
                          <a:cs typeface="Microsoft Sans Serif"/>
                        </a:rPr>
                        <a:t> характера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41 610,50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dirty="0">
                          <a:latin typeface="+mn-lt"/>
                          <a:cs typeface="Microsoft Sans Serif"/>
                        </a:rPr>
                        <a:t>0,00</a:t>
                      </a:r>
                      <a:endParaRPr sz="9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5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5" dirty="0">
                          <a:latin typeface="+mn-lt"/>
                          <a:cs typeface="Arial"/>
                        </a:rPr>
                        <a:t>Всего</a:t>
                      </a:r>
                      <a:r>
                        <a:rPr sz="900" b="1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+mn-lt"/>
                          <a:cs typeface="Arial"/>
                        </a:rPr>
                        <a:t>расходов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5 269 021,40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5 073 842,20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900" b="1" dirty="0">
                          <a:latin typeface="+mn-lt"/>
                          <a:cs typeface="Arial"/>
                        </a:rPr>
                        <a:t>96,38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7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28"/>
          <p:cNvSpPr/>
          <p:nvPr/>
        </p:nvSpPr>
        <p:spPr>
          <a:xfrm>
            <a:off x="7294020" y="3628977"/>
            <a:ext cx="2130717" cy="850603"/>
          </a:xfrm>
          <a:prstGeom prst="rect">
            <a:avLst/>
          </a:prstGeom>
          <a:solidFill>
            <a:srgbClr val="882E88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Прямоугольник 29"/>
          <p:cNvSpPr/>
          <p:nvPr/>
        </p:nvSpPr>
        <p:spPr>
          <a:xfrm>
            <a:off x="7284074" y="4476728"/>
            <a:ext cx="2130719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TextBox 14"/>
          <p:cNvSpPr/>
          <p:nvPr/>
        </p:nvSpPr>
        <p:spPr>
          <a:xfrm>
            <a:off x="7370872" y="4641733"/>
            <a:ext cx="19499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882E88"/>
                </a:solidFill>
                <a:latin typeface="Calibri"/>
              </a:rPr>
              <a:t>334 748,4</a:t>
            </a:r>
            <a:endParaRPr lang="ru-RU" sz="2400" b="0" strike="noStrike" spc="-1" dirty="0">
              <a:solidFill>
                <a:srgbClr val="882E88"/>
              </a:solidFill>
              <a:latin typeface="Arial"/>
            </a:endParaRPr>
          </a:p>
        </p:txBody>
      </p:sp>
      <p:sp>
        <p:nvSpPr>
          <p:cNvPr id="106" name="Прямоугольник 30"/>
          <p:cNvSpPr/>
          <p:nvPr/>
        </p:nvSpPr>
        <p:spPr>
          <a:xfrm>
            <a:off x="7271115" y="5325470"/>
            <a:ext cx="2153556" cy="158547"/>
          </a:xfrm>
          <a:prstGeom prst="rect">
            <a:avLst/>
          </a:prstGeom>
          <a:solidFill>
            <a:srgbClr val="882E88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2" name="Рисунок 221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РАСХОДЫ РАЙОННОГО БЮДЖЕТА 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2710440" y="2250774"/>
            <a:ext cx="990000" cy="468212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28"/>
          <p:cNvSpPr/>
          <p:nvPr/>
        </p:nvSpPr>
        <p:spPr>
          <a:xfrm>
            <a:off x="3918439" y="2367015"/>
            <a:ext cx="1966096" cy="672245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Прямоугольник 29"/>
          <p:cNvSpPr/>
          <p:nvPr/>
        </p:nvSpPr>
        <p:spPr>
          <a:xfrm>
            <a:off x="3931399" y="3039259"/>
            <a:ext cx="1930380" cy="1352198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Box 13"/>
          <p:cNvSpPr/>
          <p:nvPr/>
        </p:nvSpPr>
        <p:spPr>
          <a:xfrm>
            <a:off x="4079624" y="2376505"/>
            <a:ext cx="1540656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Calibri"/>
              </a:rPr>
              <a:t>ВСЕГО</a:t>
            </a:r>
            <a:endParaRPr lang="ru-RU" sz="40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59" name="TextBox 14"/>
          <p:cNvSpPr/>
          <p:nvPr/>
        </p:nvSpPr>
        <p:spPr>
          <a:xfrm>
            <a:off x="4018197" y="3204264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5 073 842,2</a:t>
            </a:r>
            <a:endParaRPr lang="ru-RU" sz="24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60" name="Прямоугольник 30"/>
          <p:cNvSpPr/>
          <p:nvPr/>
        </p:nvSpPr>
        <p:spPr>
          <a:xfrm>
            <a:off x="3916814" y="4379372"/>
            <a:ext cx="1951070" cy="14374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Прямоугольник 28"/>
          <p:cNvSpPr/>
          <p:nvPr/>
        </p:nvSpPr>
        <p:spPr>
          <a:xfrm>
            <a:off x="525961" y="1129680"/>
            <a:ext cx="1966096" cy="672245"/>
          </a:xfrm>
          <a:prstGeom prst="rect">
            <a:avLst/>
          </a:prstGeom>
          <a:solidFill>
            <a:srgbClr val="326384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Прямоугольник 29"/>
          <p:cNvSpPr/>
          <p:nvPr/>
        </p:nvSpPr>
        <p:spPr>
          <a:xfrm>
            <a:off x="538921" y="1801924"/>
            <a:ext cx="1930380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Box 13"/>
          <p:cNvSpPr/>
          <p:nvPr/>
        </p:nvSpPr>
        <p:spPr>
          <a:xfrm>
            <a:off x="925901" y="1118660"/>
            <a:ext cx="115119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Calibri"/>
              </a:rPr>
              <a:t>АИП</a:t>
            </a:r>
            <a:endParaRPr lang="ru-RU" sz="40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65" name="TextBox 14"/>
          <p:cNvSpPr/>
          <p:nvPr/>
        </p:nvSpPr>
        <p:spPr>
          <a:xfrm>
            <a:off x="625719" y="1966929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326384"/>
                </a:solidFill>
                <a:latin typeface="Calibri"/>
              </a:rPr>
              <a:t>546 180,9</a:t>
            </a:r>
            <a:endParaRPr lang="ru-RU" sz="2400" b="0" strike="noStrike" spc="-1" dirty="0">
              <a:solidFill>
                <a:srgbClr val="326384"/>
              </a:solidFill>
              <a:latin typeface="Arial"/>
            </a:endParaRPr>
          </a:p>
        </p:txBody>
      </p:sp>
      <p:sp>
        <p:nvSpPr>
          <p:cNvPr id="66" name="Прямоугольник 30"/>
          <p:cNvSpPr/>
          <p:nvPr/>
        </p:nvSpPr>
        <p:spPr>
          <a:xfrm>
            <a:off x="525961" y="2665469"/>
            <a:ext cx="1951070" cy="143744"/>
          </a:xfrm>
          <a:prstGeom prst="rect">
            <a:avLst/>
          </a:prstGeom>
          <a:solidFill>
            <a:srgbClr val="326384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Прямоугольник 28"/>
          <p:cNvSpPr/>
          <p:nvPr/>
        </p:nvSpPr>
        <p:spPr>
          <a:xfrm>
            <a:off x="557541" y="3541037"/>
            <a:ext cx="1966096" cy="672245"/>
          </a:xfrm>
          <a:prstGeom prst="rect">
            <a:avLst/>
          </a:prstGeom>
          <a:solidFill>
            <a:srgbClr val="2F3E87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Прямоугольник 29"/>
          <p:cNvSpPr/>
          <p:nvPr/>
        </p:nvSpPr>
        <p:spPr>
          <a:xfrm>
            <a:off x="570501" y="4213281"/>
            <a:ext cx="1930380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Box 13"/>
          <p:cNvSpPr/>
          <p:nvPr/>
        </p:nvSpPr>
        <p:spPr>
          <a:xfrm>
            <a:off x="203962" y="3490043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ДОРОЖНЫЙ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70" name="TextBox 14"/>
          <p:cNvSpPr/>
          <p:nvPr/>
        </p:nvSpPr>
        <p:spPr>
          <a:xfrm>
            <a:off x="657299" y="4378286"/>
            <a:ext cx="176658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2F3E86"/>
                </a:solidFill>
                <a:latin typeface="Calibri"/>
              </a:rPr>
              <a:t>4 735,0</a:t>
            </a:r>
            <a:endParaRPr lang="ru-RU" sz="2400" b="0" strike="noStrike" spc="-1" dirty="0">
              <a:solidFill>
                <a:srgbClr val="2F3E86"/>
              </a:solidFill>
              <a:latin typeface="Arial"/>
            </a:endParaRPr>
          </a:p>
        </p:txBody>
      </p:sp>
      <p:sp>
        <p:nvSpPr>
          <p:cNvPr id="71" name="Прямоугольник 30"/>
          <p:cNvSpPr/>
          <p:nvPr/>
        </p:nvSpPr>
        <p:spPr>
          <a:xfrm>
            <a:off x="557541" y="5076826"/>
            <a:ext cx="1951070" cy="143744"/>
          </a:xfrm>
          <a:prstGeom prst="rect">
            <a:avLst/>
          </a:prstGeom>
          <a:solidFill>
            <a:srgbClr val="2F3E87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TextBox 13"/>
          <p:cNvSpPr/>
          <p:nvPr/>
        </p:nvSpPr>
        <p:spPr>
          <a:xfrm>
            <a:off x="191002" y="3750141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ФОНД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2830610" y="4045938"/>
            <a:ext cx="883888" cy="473357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28"/>
          <p:cNvSpPr/>
          <p:nvPr/>
        </p:nvSpPr>
        <p:spPr>
          <a:xfrm>
            <a:off x="7332150" y="1136575"/>
            <a:ext cx="2130717" cy="1274077"/>
          </a:xfrm>
          <a:prstGeom prst="rect">
            <a:avLst/>
          </a:prstGeom>
          <a:solidFill>
            <a:srgbClr val="472D89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Прямоугольник 29"/>
          <p:cNvSpPr/>
          <p:nvPr/>
        </p:nvSpPr>
        <p:spPr>
          <a:xfrm>
            <a:off x="7332147" y="2413434"/>
            <a:ext cx="2130719" cy="919936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TextBox 14"/>
          <p:cNvSpPr/>
          <p:nvPr/>
        </p:nvSpPr>
        <p:spPr>
          <a:xfrm>
            <a:off x="7418945" y="2578439"/>
            <a:ext cx="194991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452C86"/>
                </a:solidFill>
                <a:latin typeface="Calibri"/>
              </a:rPr>
              <a:t>28 022,6</a:t>
            </a:r>
            <a:endParaRPr lang="ru-RU" sz="2400" b="0" strike="noStrike" spc="-1" dirty="0">
              <a:solidFill>
                <a:srgbClr val="452C86"/>
              </a:solidFill>
              <a:latin typeface="Arial"/>
            </a:endParaRPr>
          </a:p>
        </p:txBody>
      </p:sp>
      <p:sp>
        <p:nvSpPr>
          <p:cNvPr id="78" name="Прямоугольник 30"/>
          <p:cNvSpPr/>
          <p:nvPr/>
        </p:nvSpPr>
        <p:spPr>
          <a:xfrm>
            <a:off x="7319188" y="3262176"/>
            <a:ext cx="2153556" cy="158547"/>
          </a:xfrm>
          <a:prstGeom prst="rect">
            <a:avLst/>
          </a:prstGeom>
          <a:solidFill>
            <a:srgbClr val="472D89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Box 13"/>
          <p:cNvSpPr/>
          <p:nvPr/>
        </p:nvSpPr>
        <p:spPr>
          <a:xfrm>
            <a:off x="7056540" y="1071361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РЕАЛИЗАЦИЯ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0" name="TextBox 13"/>
          <p:cNvSpPr/>
          <p:nvPr/>
        </p:nvSpPr>
        <p:spPr>
          <a:xfrm>
            <a:off x="7056538" y="1364907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УКАЗОВ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1" name="TextBox 13"/>
          <p:cNvSpPr/>
          <p:nvPr/>
        </p:nvSpPr>
        <p:spPr>
          <a:xfrm>
            <a:off x="7056536" y="1666020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ПРЕЗИДЕНТА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82" name="TextBox 13"/>
          <p:cNvSpPr/>
          <p:nvPr/>
        </p:nvSpPr>
        <p:spPr>
          <a:xfrm>
            <a:off x="7056534" y="1974767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2800" b="1" spc="-1" dirty="0">
                <a:solidFill>
                  <a:srgbClr val="FFFFFF"/>
                </a:solidFill>
                <a:latin typeface="Calibri"/>
              </a:rPr>
              <a:t>№ 204</a:t>
            </a:r>
          </a:p>
        </p:txBody>
      </p:sp>
      <p:sp>
        <p:nvSpPr>
          <p:cNvPr id="98" name="TextBox 13"/>
          <p:cNvSpPr/>
          <p:nvPr/>
        </p:nvSpPr>
        <p:spPr>
          <a:xfrm>
            <a:off x="7014804" y="3597865"/>
            <a:ext cx="26819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ПОДДЕРЖКА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101" name="TextBox 13"/>
          <p:cNvSpPr/>
          <p:nvPr/>
        </p:nvSpPr>
        <p:spPr>
          <a:xfrm>
            <a:off x="7083864" y="3970511"/>
            <a:ext cx="260992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alibri"/>
              </a:rPr>
              <a:t>МО</a:t>
            </a:r>
            <a:endParaRPr lang="ru-RU" sz="28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111" name="TextBox 14"/>
          <p:cNvSpPr/>
          <p:nvPr/>
        </p:nvSpPr>
        <p:spPr>
          <a:xfrm>
            <a:off x="3886078" y="3574410"/>
            <a:ext cx="2054612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МП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4 551 576,3</a:t>
            </a:r>
            <a:endParaRPr lang="ru-RU" sz="160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13" name="TextBox 14"/>
          <p:cNvSpPr/>
          <p:nvPr/>
        </p:nvSpPr>
        <p:spPr>
          <a:xfrm>
            <a:off x="3886078" y="3824150"/>
            <a:ext cx="20546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Не программные: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540" y="4052903"/>
            <a:ext cx="1010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522 265,9</a:t>
            </a:r>
          </a:p>
        </p:txBody>
      </p:sp>
      <p:cxnSp>
        <p:nvCxnSpPr>
          <p:cNvPr id="115" name="Прямая со стрелкой 114"/>
          <p:cNvCxnSpPr>
            <a:endCxn id="82" idx="1"/>
          </p:cNvCxnSpPr>
          <p:nvPr/>
        </p:nvCxnSpPr>
        <p:spPr>
          <a:xfrm flipV="1">
            <a:off x="6188044" y="2235650"/>
            <a:ext cx="868490" cy="519129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6172151" y="3858897"/>
            <a:ext cx="895985" cy="612909"/>
          </a:xfrm>
          <a:prstGeom prst="straightConnector1">
            <a:avLst/>
          </a:prstGeom>
          <a:ln w="38100">
            <a:solidFill>
              <a:srgbClr val="347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9"/>
          <p:cNvSpPr/>
          <p:nvPr/>
        </p:nvSpPr>
        <p:spPr>
          <a:xfrm>
            <a:off x="4118939" y="2291658"/>
            <a:ext cx="273384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Прямоугольник 35"/>
          <p:cNvSpPr/>
          <p:nvPr/>
        </p:nvSpPr>
        <p:spPr>
          <a:xfrm>
            <a:off x="4113539" y="3714117"/>
            <a:ext cx="12193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4" name="Прямоугольник 5"/>
          <p:cNvSpPr/>
          <p:nvPr/>
        </p:nvSpPr>
        <p:spPr>
          <a:xfrm>
            <a:off x="7944299" y="3350598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5" name="TextBox 1"/>
          <p:cNvSpPr/>
          <p:nvPr/>
        </p:nvSpPr>
        <p:spPr>
          <a:xfrm flipH="1">
            <a:off x="7985699" y="3369678"/>
            <a:ext cx="185976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4 551 576,3</a:t>
            </a:r>
          </a:p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6764"/>
                </a:solidFill>
                <a:latin typeface="Calibri"/>
              </a:rPr>
              <a:t>97,6%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Удельный вес МП в расходах: 8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9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,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7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Прямоугольник 8"/>
          <p:cNvSpPr/>
          <p:nvPr/>
        </p:nvSpPr>
        <p:spPr>
          <a:xfrm>
            <a:off x="4185743" y="1314078"/>
            <a:ext cx="4258440" cy="1947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9" name="Прямоугольник 9"/>
          <p:cNvSpPr/>
          <p:nvPr/>
        </p:nvSpPr>
        <p:spPr>
          <a:xfrm>
            <a:off x="4118939" y="1637358"/>
            <a:ext cx="364572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" name="Прямоугольник 11"/>
          <p:cNvSpPr/>
          <p:nvPr/>
        </p:nvSpPr>
        <p:spPr>
          <a:xfrm>
            <a:off x="4113539" y="1969278"/>
            <a:ext cx="3146040" cy="20124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" name="Прямоугольник 17"/>
          <p:cNvSpPr/>
          <p:nvPr/>
        </p:nvSpPr>
        <p:spPr>
          <a:xfrm>
            <a:off x="4113539" y="2630598"/>
            <a:ext cx="2314440" cy="2091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2" name="Прямоугольник 18"/>
          <p:cNvSpPr/>
          <p:nvPr/>
        </p:nvSpPr>
        <p:spPr>
          <a:xfrm>
            <a:off x="4113539" y="2963958"/>
            <a:ext cx="197964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3" name="Прямоугольник 32"/>
          <p:cNvSpPr/>
          <p:nvPr/>
        </p:nvSpPr>
        <p:spPr>
          <a:xfrm>
            <a:off x="4118579" y="3349878"/>
            <a:ext cx="157032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" name="Прямоугольник 34"/>
          <p:cNvSpPr/>
          <p:nvPr/>
        </p:nvSpPr>
        <p:spPr>
          <a:xfrm>
            <a:off x="4118579" y="4093998"/>
            <a:ext cx="9352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Прямоугольник 35"/>
          <p:cNvSpPr/>
          <p:nvPr/>
        </p:nvSpPr>
        <p:spPr>
          <a:xfrm>
            <a:off x="4112099" y="4461558"/>
            <a:ext cx="6811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Прямоугольник 36"/>
          <p:cNvSpPr/>
          <p:nvPr/>
        </p:nvSpPr>
        <p:spPr>
          <a:xfrm>
            <a:off x="4112099" y="4847478"/>
            <a:ext cx="4204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" name="Текст 1"/>
          <p:cNvSpPr/>
          <p:nvPr/>
        </p:nvSpPr>
        <p:spPr>
          <a:xfrm>
            <a:off x="233099" y="1676598"/>
            <a:ext cx="187308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0000"/>
          </a:bodyPr>
          <a:lstStyle/>
          <a:p>
            <a:endParaRPr lang="ru-RU" sz="231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8" name="Текст 5"/>
          <p:cNvSpPr/>
          <p:nvPr/>
        </p:nvSpPr>
        <p:spPr>
          <a:xfrm>
            <a:off x="267299" y="2023638"/>
            <a:ext cx="120204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endParaRPr lang="ru-RU" sz="1800" b="1" strike="noStrike" spc="-1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310" name="Прямоугольник 37"/>
          <p:cNvSpPr/>
          <p:nvPr/>
        </p:nvSpPr>
        <p:spPr>
          <a:xfrm>
            <a:off x="7949339" y="2442678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311" name="Прямоугольник 38"/>
          <p:cNvSpPr/>
          <p:nvPr/>
        </p:nvSpPr>
        <p:spPr>
          <a:xfrm>
            <a:off x="7949339" y="4643358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" name="TextBox 2"/>
          <p:cNvSpPr/>
          <p:nvPr/>
        </p:nvSpPr>
        <p:spPr>
          <a:xfrm>
            <a:off x="7843139" y="2474718"/>
            <a:ext cx="20862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</a:rPr>
              <a:t>Расходы по МП: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96687" y="1240987"/>
            <a:ext cx="16239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Образование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196687" y="1973321"/>
            <a:ext cx="12171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Культура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96687" y="2291658"/>
            <a:ext cx="1179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Финансы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196687" y="1503790"/>
            <a:ext cx="1980000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Комплексное развитие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96907" y="3346363"/>
            <a:ext cx="1980000" cy="28387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Сельское хозяйство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196907" y="4098132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Реклама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196687" y="4474567"/>
            <a:ext cx="2160000" cy="38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100" b="1" strike="noStrike" spc="-1" dirty="0" err="1">
                <a:solidFill>
                  <a:srgbClr val="006764"/>
                </a:solidFill>
                <a:latin typeface="Calibri"/>
              </a:rPr>
              <a:t>Энергоэффективность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196907" y="3719065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Бизнес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233099" y="481726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Безопасность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96687" y="2967296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Дороги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196687" y="2634015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Спорт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315383" y="1241741"/>
            <a:ext cx="1314108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3 110 039,1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2477339" y="1600998"/>
            <a:ext cx="169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  <a:ea typeface="DejaVu Sans"/>
              </a:rPr>
              <a:t>699 307,3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2477339" y="1929678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274 957,8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477339" y="2242158"/>
            <a:ext cx="1524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231 759,6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2596859" y="2963958"/>
            <a:ext cx="151416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96 205,7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477339" y="2638102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119 343,2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710799" y="3340102"/>
            <a:ext cx="1357200" cy="56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8 892,6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720870" y="4061967"/>
            <a:ext cx="12038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2 633,2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718128" y="3712758"/>
            <a:ext cx="118548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4 478,8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730419" y="4823548"/>
            <a:ext cx="948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1 894,8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730419" y="4453153"/>
            <a:ext cx="1188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6764"/>
                </a:solidFill>
                <a:latin typeface="Calibri"/>
              </a:rPr>
              <a:t>2 064,2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8960" y="787681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837000" y="20376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ИСПОЛНЕНИЕ РАСХОДНОЙ ЧАСТИ В РАЗРЕЗЕ  МУНИЦИПАЛЬНЫХ ПРОГРАММ - 2024</a:t>
            </a:r>
          </a:p>
        </p:txBody>
      </p:sp>
      <p:sp>
        <p:nvSpPr>
          <p:cNvPr id="46" name="object 23"/>
          <p:cNvSpPr/>
          <p:nvPr/>
        </p:nvSpPr>
        <p:spPr>
          <a:xfrm>
            <a:off x="8085331" y="990851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7" name="object 71"/>
          <p:cNvSpPr/>
          <p:nvPr/>
        </p:nvSpPr>
        <p:spPr>
          <a:xfrm>
            <a:off x="6093179" y="1310733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98,7%</a:t>
            </a:r>
          </a:p>
        </p:txBody>
      </p:sp>
      <p:sp>
        <p:nvSpPr>
          <p:cNvPr id="48" name="object 71"/>
          <p:cNvSpPr/>
          <p:nvPr/>
        </p:nvSpPr>
        <p:spPr>
          <a:xfrm>
            <a:off x="5485859" y="1636349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97,9%</a:t>
            </a:r>
          </a:p>
        </p:txBody>
      </p:sp>
      <p:sp>
        <p:nvSpPr>
          <p:cNvPr id="49" name="object 71"/>
          <p:cNvSpPr/>
          <p:nvPr/>
        </p:nvSpPr>
        <p:spPr>
          <a:xfrm>
            <a:off x="4997339" y="1967134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99,7%</a:t>
            </a:r>
          </a:p>
        </p:txBody>
      </p:sp>
      <p:sp>
        <p:nvSpPr>
          <p:cNvPr id="50" name="object 71"/>
          <p:cNvSpPr/>
          <p:nvPr/>
        </p:nvSpPr>
        <p:spPr>
          <a:xfrm>
            <a:off x="4586219" y="2294131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85,3%</a:t>
            </a:r>
          </a:p>
        </p:txBody>
      </p:sp>
      <p:sp>
        <p:nvSpPr>
          <p:cNvPr id="51" name="object 71"/>
          <p:cNvSpPr/>
          <p:nvPr/>
        </p:nvSpPr>
        <p:spPr>
          <a:xfrm>
            <a:off x="4169339" y="2631827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99,8%</a:t>
            </a:r>
          </a:p>
        </p:txBody>
      </p:sp>
      <p:sp>
        <p:nvSpPr>
          <p:cNvPr id="52" name="object 71"/>
          <p:cNvSpPr/>
          <p:nvPr/>
        </p:nvSpPr>
        <p:spPr>
          <a:xfrm>
            <a:off x="3841309" y="2992688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92,5%</a:t>
            </a:r>
          </a:p>
        </p:txBody>
      </p:sp>
      <p:sp>
        <p:nvSpPr>
          <p:cNvPr id="53" name="object 71"/>
          <p:cNvSpPr/>
          <p:nvPr/>
        </p:nvSpPr>
        <p:spPr>
          <a:xfrm>
            <a:off x="3428954" y="3363503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88,1%</a:t>
            </a:r>
          </a:p>
        </p:txBody>
      </p:sp>
      <p:sp>
        <p:nvSpPr>
          <p:cNvPr id="54" name="object 71"/>
          <p:cNvSpPr/>
          <p:nvPr/>
        </p:nvSpPr>
        <p:spPr>
          <a:xfrm>
            <a:off x="3079079" y="3741782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100%</a:t>
            </a:r>
          </a:p>
        </p:txBody>
      </p:sp>
      <p:sp>
        <p:nvSpPr>
          <p:cNvPr id="55" name="object 71"/>
          <p:cNvSpPr/>
          <p:nvPr/>
        </p:nvSpPr>
        <p:spPr>
          <a:xfrm>
            <a:off x="2772520" y="4104780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100%</a:t>
            </a:r>
          </a:p>
        </p:txBody>
      </p:sp>
      <p:sp>
        <p:nvSpPr>
          <p:cNvPr id="56" name="object 71"/>
          <p:cNvSpPr/>
          <p:nvPr/>
        </p:nvSpPr>
        <p:spPr>
          <a:xfrm>
            <a:off x="2542087" y="4486952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>
                    <a:lumMod val="95000"/>
                  </a:schemeClr>
                </a:solidFill>
                <a:latin typeface="Arial"/>
              </a:rPr>
              <a:t>97,8%</a:t>
            </a:r>
          </a:p>
        </p:txBody>
      </p:sp>
      <p:sp>
        <p:nvSpPr>
          <p:cNvPr id="57" name="object 71"/>
          <p:cNvSpPr/>
          <p:nvPr/>
        </p:nvSpPr>
        <p:spPr>
          <a:xfrm>
            <a:off x="2271254" y="4863606"/>
            <a:ext cx="414000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200" b="1" spc="-1">
                <a:solidFill>
                  <a:schemeClr val="bg2">
                    <a:lumMod val="95000"/>
                  </a:schemeClr>
                </a:solidFill>
                <a:latin typeface="Arial"/>
              </a:rPr>
              <a:t>19%</a:t>
            </a:r>
            <a:endParaRPr lang="ru-RU" sz="1200" b="1" spc="-1" dirty="0">
              <a:solidFill>
                <a:schemeClr val="bg2">
                  <a:lumMod val="9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5"/>
          <p:cNvPicPr/>
          <p:nvPr/>
        </p:nvPicPr>
        <p:blipFill>
          <a:blip r:embed="rId2"/>
          <a:stretch/>
        </p:blipFill>
        <p:spPr>
          <a:xfrm>
            <a:off x="140219" y="4574753"/>
            <a:ext cx="1346619" cy="518938"/>
          </a:xfrm>
          <a:prstGeom prst="rect">
            <a:avLst/>
          </a:prstGeom>
          <a:ln w="0">
            <a:noFill/>
          </a:ln>
        </p:spPr>
      </p:pic>
      <p:pic>
        <p:nvPicPr>
          <p:cNvPr id="382" name="Рисунок 9"/>
          <p:cNvPicPr/>
          <p:nvPr/>
        </p:nvPicPr>
        <p:blipFill>
          <a:blip r:embed="rId3"/>
          <a:stretch/>
        </p:blipFill>
        <p:spPr>
          <a:xfrm>
            <a:off x="8352680" y="933616"/>
            <a:ext cx="1727945" cy="1184623"/>
          </a:xfrm>
          <a:prstGeom prst="rect">
            <a:avLst/>
          </a:prstGeom>
          <a:ln w="0">
            <a:noFill/>
          </a:ln>
        </p:spPr>
      </p:pic>
      <p:sp>
        <p:nvSpPr>
          <p:cNvPr id="394" name="TextBox 36"/>
          <p:cNvSpPr/>
          <p:nvPr/>
        </p:nvSpPr>
        <p:spPr>
          <a:xfrm>
            <a:off x="1516563" y="4419451"/>
            <a:ext cx="2820941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Патриотическое воспитание граждан РФ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7339C0-B688-46E0-AB90-C35DEAF32997}"/>
              </a:ext>
            </a:extLst>
          </p:cNvPr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-660209" y="295355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ФИНАНСИРОВАНИЕ</a:t>
            </a:r>
            <a:r>
              <a:rPr lang="en-US" b="1" spc="-1" dirty="0">
                <a:solidFill>
                  <a:srgbClr val="006B68"/>
                </a:solidFill>
                <a:latin typeface="Arial"/>
              </a:rPr>
              <a:t>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НАЦИОНАЛЬНЫХ ПРОЕКТОВ - 2024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4063" y1="36250" x2="13906" y2="37917"/>
                        <a14:foregroundMark x1="18438" y1="36250" x2="18125" y2="37500"/>
                        <a14:foregroundMark x1="23438" y1="36458" x2="23750" y2="37708"/>
                        <a14:foregroundMark x1="27813" y1="38750" x2="27813" y2="39583"/>
                        <a14:foregroundMark x1="32188" y1="38750" x2="32031" y2="38125"/>
                        <a14:foregroundMark x1="36406" y1="38125" x2="36250" y2="39167"/>
                        <a14:foregroundMark x1="41563" y1="40208" x2="41719" y2="39375"/>
                        <a14:foregroundMark x1="46094" y1="37500" x2="46094" y2="38125"/>
                        <a14:foregroundMark x1="50938" y1="38750" x2="50938" y2="38125"/>
                        <a14:foregroundMark x1="55625" y1="39792" x2="55781" y2="39167"/>
                        <a14:foregroundMark x1="60625" y1="37708" x2="60781" y2="37708"/>
                        <a14:foregroundMark x1="55625" y1="46875" x2="55937" y2="48125"/>
                        <a14:foregroundMark x1="60313" y1="47292" x2="60156" y2="46458"/>
                        <a14:foregroundMark x1="51250" y1="46042" x2="51250" y2="46458"/>
                        <a14:foregroundMark x1="47188" y1="47500" x2="47031" y2="46875"/>
                        <a14:foregroundMark x1="42656" y1="47292" x2="42500" y2="46667"/>
                        <a14:foregroundMark x1="38594" y1="46458" x2="38594" y2="46042"/>
                        <a14:foregroundMark x1="32813" y1="47083" x2="32813" y2="47083"/>
                        <a14:foregroundMark x1="24844" y1="48125" x2="24531" y2="47917"/>
                        <a14:foregroundMark x1="20625" y1="47292" x2="20781" y2="46875"/>
                        <a14:foregroundMark x1="14063" y1="48542" x2="13906" y2="47500"/>
                        <a14:foregroundMark x1="14844" y1="35000" x2="15313" y2="35000"/>
                        <a14:foregroundMark x1="40313" y1="41458" x2="40313" y2="41250"/>
                        <a14:foregroundMark x1="43438" y1="41667" x2="43750" y2="41458"/>
                        <a14:backgroundMark x1="24844" y1="36458" x2="24844" y2="36458"/>
                        <a14:backgroundMark x1="25000" y1="40208" x2="25000" y2="40208"/>
                        <a14:backgroundMark x1="28750" y1="36875" x2="29063" y2="36875"/>
                        <a14:backgroundMark x1="62031" y1="36875" x2="62031" y2="36875"/>
                        <a14:backgroundMark x1="57188" y1="38542" x2="57188" y2="38542"/>
                        <a14:backgroundMark x1="43750" y1="46667" x2="43750" y2="46667"/>
                        <a14:backgroundMark x1="40000" y1="45625" x2="40000" y2="45625"/>
                        <a14:backgroundMark x1="33906" y1="46250" x2="33906" y2="46250"/>
                        <a14:backgroundMark x1="26094" y1="46458" x2="26094" y2="4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9" y="1257750"/>
            <a:ext cx="1287281" cy="9654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2" y="2384803"/>
            <a:ext cx="833136" cy="833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2" b="94860" l="9362" r="87660">
                        <a14:foregroundMark x1="57447" y1="40187" x2="57447" y2="40187"/>
                        <a14:foregroundMark x1="54043" y1="30374" x2="54043" y2="30374"/>
                        <a14:foregroundMark x1="54468" y1="23364" x2="54468" y2="23364"/>
                        <a14:foregroundMark x1="38298" y1="35514" x2="38298" y2="35514"/>
                        <a14:foregroundMark x1="37872" y1="46729" x2="37872" y2="46729"/>
                        <a14:foregroundMark x1="51489" y1="47664" x2="51489" y2="47664"/>
                        <a14:foregroundMark x1="66383" y1="34579" x2="66383" y2="34579"/>
                        <a14:foregroundMark x1="62128" y1="57944" x2="62128" y2="57944"/>
                        <a14:foregroundMark x1="48936" y1="35047" x2="48936" y2="35047"/>
                        <a14:foregroundMark x1="33617" y1="68692" x2="70638" y2="70561"/>
                        <a14:foregroundMark x1="73617" y1="77103" x2="25532" y2="76168"/>
                        <a14:foregroundMark x1="43404" y1="82710" x2="57447" y2="83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9" y="3361019"/>
            <a:ext cx="1020717" cy="929504"/>
          </a:xfrm>
          <a:prstGeom prst="rect">
            <a:avLst/>
          </a:prstGeom>
        </p:spPr>
      </p:pic>
      <p:sp>
        <p:nvSpPr>
          <p:cNvPr id="22" name="Прямоугольник 28"/>
          <p:cNvSpPr/>
          <p:nvPr/>
        </p:nvSpPr>
        <p:spPr>
          <a:xfrm>
            <a:off x="8424688" y="2259211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Прямоугольник 29"/>
          <p:cNvSpPr/>
          <p:nvPr/>
        </p:nvSpPr>
        <p:spPr>
          <a:xfrm>
            <a:off x="8437648" y="2755650"/>
            <a:ext cx="1463760" cy="654443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13"/>
          <p:cNvSpPr/>
          <p:nvPr/>
        </p:nvSpPr>
        <p:spPr>
          <a:xfrm>
            <a:off x="8601448" y="2223211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25" name="TextBox 14"/>
          <p:cNvSpPr/>
          <p:nvPr/>
        </p:nvSpPr>
        <p:spPr>
          <a:xfrm>
            <a:off x="8402728" y="2764291"/>
            <a:ext cx="153396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25 097,2</a:t>
            </a:r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6" name="Прямоугольник 30"/>
          <p:cNvSpPr/>
          <p:nvPr/>
        </p:nvSpPr>
        <p:spPr>
          <a:xfrm>
            <a:off x="8429728" y="3410094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TextBox 14"/>
          <p:cNvSpPr/>
          <p:nvPr/>
        </p:nvSpPr>
        <p:spPr>
          <a:xfrm>
            <a:off x="8395034" y="3054696"/>
            <a:ext cx="153396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Calibri"/>
              </a:rPr>
              <a:t>100</a:t>
            </a:r>
            <a:r>
              <a:rPr lang="en-US" sz="1400" spc="-1" dirty="0">
                <a:solidFill>
                  <a:srgbClr val="006764"/>
                </a:solidFill>
                <a:latin typeface="Calibri"/>
              </a:rPr>
              <a:t>%</a:t>
            </a:r>
            <a:endParaRPr lang="ru-RU" sz="1400" spc="-1" dirty="0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28" name="TextBox 36"/>
          <p:cNvSpPr/>
          <p:nvPr/>
        </p:nvSpPr>
        <p:spPr>
          <a:xfrm>
            <a:off x="1486420" y="3447793"/>
            <a:ext cx="2820941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Цифровая образовательная среда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9" name="TextBox 36"/>
          <p:cNvSpPr/>
          <p:nvPr/>
        </p:nvSpPr>
        <p:spPr>
          <a:xfrm>
            <a:off x="1458925" y="2553764"/>
            <a:ext cx="2820941" cy="596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Успех каждого ребёнка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" name="TextBox 36"/>
          <p:cNvSpPr/>
          <p:nvPr/>
        </p:nvSpPr>
        <p:spPr>
          <a:xfrm>
            <a:off x="1422110" y="1510605"/>
            <a:ext cx="2820941" cy="596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Региональный проект 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Современная школа</a:t>
            </a: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1" name="Текст 4"/>
          <p:cNvSpPr/>
          <p:nvPr/>
        </p:nvSpPr>
        <p:spPr>
          <a:xfrm>
            <a:off x="4144822" y="1729905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16 355,6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Текст 4"/>
          <p:cNvSpPr/>
          <p:nvPr/>
        </p:nvSpPr>
        <p:spPr>
          <a:xfrm>
            <a:off x="5188020" y="172786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16 355,6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Текст 4"/>
          <p:cNvSpPr/>
          <p:nvPr/>
        </p:nvSpPr>
        <p:spPr>
          <a:xfrm>
            <a:off x="6300317" y="172786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Текст 4"/>
          <p:cNvSpPr/>
          <p:nvPr/>
        </p:nvSpPr>
        <p:spPr>
          <a:xfrm>
            <a:off x="4266791" y="2775052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764,7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Текст 4"/>
          <p:cNvSpPr/>
          <p:nvPr/>
        </p:nvSpPr>
        <p:spPr>
          <a:xfrm>
            <a:off x="5342470" y="277235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764,7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6" name="Текст 4"/>
          <p:cNvSpPr/>
          <p:nvPr/>
        </p:nvSpPr>
        <p:spPr>
          <a:xfrm>
            <a:off x="6300317" y="2775052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Текст 4"/>
          <p:cNvSpPr/>
          <p:nvPr/>
        </p:nvSpPr>
        <p:spPr>
          <a:xfrm>
            <a:off x="4238830" y="3699583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3 548,8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Текст 4"/>
          <p:cNvSpPr/>
          <p:nvPr/>
        </p:nvSpPr>
        <p:spPr>
          <a:xfrm>
            <a:off x="5314509" y="369688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3 548,8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0" name="Текст 4"/>
          <p:cNvSpPr/>
          <p:nvPr/>
        </p:nvSpPr>
        <p:spPr>
          <a:xfrm>
            <a:off x="6321657" y="3694179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Текст 4"/>
          <p:cNvSpPr/>
          <p:nvPr/>
        </p:nvSpPr>
        <p:spPr>
          <a:xfrm>
            <a:off x="4245039" y="4667455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4 428,1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Текст 4"/>
          <p:cNvSpPr/>
          <p:nvPr/>
        </p:nvSpPr>
        <p:spPr>
          <a:xfrm>
            <a:off x="5320718" y="4664753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pc="-1" dirty="0">
                <a:solidFill>
                  <a:srgbClr val="006764"/>
                </a:solidFill>
                <a:latin typeface="Calibri"/>
              </a:rPr>
              <a:t>4 428,1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3" name="Текст 4"/>
          <p:cNvSpPr/>
          <p:nvPr/>
        </p:nvSpPr>
        <p:spPr>
          <a:xfrm>
            <a:off x="6327866" y="4662051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strike="noStrike" spc="-1" dirty="0">
                <a:solidFill>
                  <a:srgbClr val="006764"/>
                </a:solidFill>
                <a:latin typeface="Calibri"/>
              </a:rPr>
              <a:t>100%</a:t>
            </a: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44" name="TextBox 36"/>
          <p:cNvSpPr/>
          <p:nvPr/>
        </p:nvSpPr>
        <p:spPr>
          <a:xfrm>
            <a:off x="4144822" y="1198894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ПЛАН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5" name="TextBox 36"/>
          <p:cNvSpPr/>
          <p:nvPr/>
        </p:nvSpPr>
        <p:spPr>
          <a:xfrm>
            <a:off x="5233680" y="1202449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ФАКТ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6" name="TextBox 36"/>
          <p:cNvSpPr/>
          <p:nvPr/>
        </p:nvSpPr>
        <p:spPr>
          <a:xfrm>
            <a:off x="6224309" y="1205508"/>
            <a:ext cx="2820941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% исп.</a:t>
            </a:r>
            <a:endParaRPr lang="ru-RU" b="1" strike="noStrike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15735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ОСНОВНЫЕ ПАРАМЕТРЫ РАЙОННОГО И КОНСОЛИДИРОВАННОГО БЮДЖЕТОВ</a:t>
            </a: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4178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7339C0-B688-46E0-AB90-C35DEAF32997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851219" y="295355"/>
            <a:ext cx="8748571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ИСПОЛНЕНИЕ УКАЗОВ ПРЕЗИДЕНТА РФ В 2024 - ЗАРАБОТНАЯ ПЛАТА </a:t>
            </a:r>
          </a:p>
        </p:txBody>
      </p:sp>
      <p:sp>
        <p:nvSpPr>
          <p:cNvPr id="31" name="Текст 4"/>
          <p:cNvSpPr/>
          <p:nvPr/>
        </p:nvSpPr>
        <p:spPr>
          <a:xfrm>
            <a:off x="4108420" y="138271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Текст 4"/>
          <p:cNvSpPr/>
          <p:nvPr/>
        </p:nvSpPr>
        <p:spPr>
          <a:xfrm>
            <a:off x="5151618" y="1380666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Текст 4"/>
          <p:cNvSpPr/>
          <p:nvPr/>
        </p:nvSpPr>
        <p:spPr>
          <a:xfrm>
            <a:off x="6263915" y="1380666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6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847556" y="950224"/>
            <a:ext cx="5583268" cy="1465127"/>
          </a:xfrm>
          <a:prstGeom prst="roundRect">
            <a:avLst/>
          </a:prstGeom>
          <a:solidFill>
            <a:srgbClr val="056F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1"/>
              </a:solidFill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1015773" y="4878366"/>
            <a:ext cx="2981525" cy="612188"/>
          </a:xfrm>
          <a:prstGeom prst="roundRect">
            <a:avLst/>
          </a:prstGeom>
          <a:solidFill>
            <a:srgbClr val="79C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6"/>
              </a:solidFill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5A892C0F-0900-4E39-B2D8-1D77BE49C9AC}"/>
              </a:ext>
            </a:extLst>
          </p:cNvPr>
          <p:cNvSpPr/>
          <p:nvPr/>
        </p:nvSpPr>
        <p:spPr>
          <a:xfrm>
            <a:off x="1016588" y="4164712"/>
            <a:ext cx="4714671" cy="612188"/>
          </a:xfrm>
          <a:prstGeom prst="roundRect">
            <a:avLst/>
          </a:prstGeom>
          <a:solidFill>
            <a:srgbClr val="2E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D53CCA7F-518A-4905-9462-40C1C1D8B904}"/>
              </a:ext>
            </a:extLst>
          </p:cNvPr>
          <p:cNvSpPr/>
          <p:nvPr/>
        </p:nvSpPr>
        <p:spPr>
          <a:xfrm>
            <a:off x="1015773" y="3451114"/>
            <a:ext cx="3579822" cy="612188"/>
          </a:xfrm>
          <a:prstGeom prst="roundRect">
            <a:avLst/>
          </a:prstGeom>
          <a:solidFill>
            <a:srgbClr val="B31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016046" y="2737516"/>
            <a:ext cx="3838231" cy="612188"/>
          </a:xfrm>
          <a:prstGeom prst="roundRect">
            <a:avLst/>
          </a:prstGeom>
          <a:solidFill>
            <a:srgbClr val="6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>
              <a:solidFill>
                <a:schemeClr val="accent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3474251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74 083,2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095150" y="2760284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76 007,5</a:t>
            </a:r>
          </a:p>
        </p:txBody>
      </p:sp>
      <p:sp>
        <p:nvSpPr>
          <p:cNvPr id="60" name="Прямоугольник: скругленные углы 18">
            <a:extLst>
              <a:ext uri="{FF2B5EF4-FFF2-40B4-BE49-F238E27FC236}">
                <a16:creationId xmlns:a16="http://schemas.microsoft.com/office/drawing/2014/main" id="{2E0A16A9-138B-45FC-80A2-76C1B73C2294}"/>
              </a:ext>
            </a:extLst>
          </p:cNvPr>
          <p:cNvSpPr/>
          <p:nvPr/>
        </p:nvSpPr>
        <p:spPr>
          <a:xfrm>
            <a:off x="389676" y="2848345"/>
            <a:ext cx="398127" cy="377003"/>
          </a:xfrm>
          <a:prstGeom prst="roundRect">
            <a:avLst>
              <a:gd name="adj" fmla="val 15755"/>
            </a:avLst>
          </a:prstGeom>
          <a:solidFill>
            <a:srgbClr val="6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1" name="Прямоугольник: скругленные углы 19">
            <a:extLst>
              <a:ext uri="{FF2B5EF4-FFF2-40B4-BE49-F238E27FC236}">
                <a16:creationId xmlns:a16="http://schemas.microsoft.com/office/drawing/2014/main" id="{AA0421E0-93B2-4F81-9128-BA728844BD48}"/>
              </a:ext>
            </a:extLst>
          </p:cNvPr>
          <p:cNvSpPr/>
          <p:nvPr/>
        </p:nvSpPr>
        <p:spPr>
          <a:xfrm>
            <a:off x="386219" y="3565325"/>
            <a:ext cx="403581" cy="377003"/>
          </a:xfrm>
          <a:prstGeom prst="roundRect">
            <a:avLst>
              <a:gd name="adj" fmla="val 18919"/>
            </a:avLst>
          </a:prstGeom>
          <a:solidFill>
            <a:srgbClr val="B31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2" name="Прямоугольник: скругленные углы 20">
            <a:extLst>
              <a:ext uri="{FF2B5EF4-FFF2-40B4-BE49-F238E27FC236}">
                <a16:creationId xmlns:a16="http://schemas.microsoft.com/office/drawing/2014/main" id="{E0F5B768-F24E-48F9-BF47-91F79A8A22E5}"/>
              </a:ext>
            </a:extLst>
          </p:cNvPr>
          <p:cNvSpPr/>
          <p:nvPr/>
        </p:nvSpPr>
        <p:spPr>
          <a:xfrm>
            <a:off x="388216" y="4282304"/>
            <a:ext cx="399587" cy="377003"/>
          </a:xfrm>
          <a:prstGeom prst="roundRect">
            <a:avLst>
              <a:gd name="adj" fmla="val 17012"/>
            </a:avLst>
          </a:prstGeom>
          <a:solidFill>
            <a:srgbClr val="2E5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3" name="Прямоугольник: скругленные углы 21">
            <a:extLst>
              <a:ext uri="{FF2B5EF4-FFF2-40B4-BE49-F238E27FC236}">
                <a16:creationId xmlns:a16="http://schemas.microsoft.com/office/drawing/2014/main" id="{39C41BB8-404E-4311-B307-8E6957CA6CAF}"/>
              </a:ext>
            </a:extLst>
          </p:cNvPr>
          <p:cNvSpPr/>
          <p:nvPr/>
        </p:nvSpPr>
        <p:spPr>
          <a:xfrm>
            <a:off x="389676" y="4999284"/>
            <a:ext cx="398127" cy="377003"/>
          </a:xfrm>
          <a:prstGeom prst="roundRect">
            <a:avLst>
              <a:gd name="adj" fmla="val 18185"/>
            </a:avLst>
          </a:prstGeom>
          <a:solidFill>
            <a:srgbClr val="79C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6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78520" y="925138"/>
            <a:ext cx="4074098" cy="893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84" b="1" dirty="0">
                <a:solidFill>
                  <a:schemeClr val="bg2"/>
                </a:solidFill>
              </a:rPr>
              <a:t>Среднемесячный доход от трудовой деятельности ЛО</a:t>
            </a:r>
            <a:endParaRPr lang="en-US" sz="1984" b="1" dirty="0">
              <a:solidFill>
                <a:schemeClr val="bg2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1258" y="2820570"/>
            <a:ext cx="3135116" cy="49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0500"/>
            <a:r>
              <a:rPr lang="ru-RU" sz="1323" dirty="0">
                <a:solidFill>
                  <a:schemeClr val="tx2"/>
                </a:solidFill>
              </a:rPr>
              <a:t>дополнительного образования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44339" y="3639341"/>
            <a:ext cx="3135116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3542" y="4249558"/>
            <a:ext cx="3135116" cy="71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учреждений  дошкольного образования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5731258" y="5073961"/>
            <a:ext cx="3135116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0" marR="4200">
              <a:spcBef>
                <a:spcPts val="83"/>
              </a:spcBef>
            </a:pPr>
            <a:r>
              <a:rPr lang="ru-RU" sz="1323" dirty="0">
                <a:solidFill>
                  <a:schemeClr val="tx2"/>
                </a:solidFill>
              </a:rPr>
              <a:t>Работники учреждений  культуры</a:t>
            </a:r>
          </a:p>
        </p:txBody>
      </p:sp>
      <p:sp>
        <p:nvSpPr>
          <p:cNvPr id="6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518210" y="1031375"/>
            <a:ext cx="1917623" cy="5410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38" b="1" dirty="0">
                <a:solidFill>
                  <a:schemeClr val="bg2"/>
                </a:solidFill>
              </a:rPr>
              <a:t>80 980,0</a:t>
            </a:r>
            <a:endParaRPr lang="en-US" sz="3638" b="1" dirty="0">
              <a:solidFill>
                <a:schemeClr val="bg2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4" y="3602865"/>
            <a:ext cx="301923" cy="30192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" y="4283303"/>
            <a:ext cx="352408" cy="3524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8" y="2888126"/>
            <a:ext cx="310968" cy="31096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6" y="5004443"/>
            <a:ext cx="382812" cy="38281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4203634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82 246,5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095150" y="4917259"/>
            <a:ext cx="166584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6" dirty="0">
                <a:solidFill>
                  <a:schemeClr val="bg2"/>
                </a:solidFill>
              </a:rPr>
              <a:t>61 446,7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4770914" y="3623658"/>
            <a:ext cx="360534" cy="360534"/>
          </a:xfrm>
          <a:prstGeom prst="rect">
            <a:avLst/>
          </a:prstGeom>
        </p:spPr>
      </p:pic>
      <p:sp>
        <p:nvSpPr>
          <p:cNvPr id="8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78520" y="1637313"/>
            <a:ext cx="4074098" cy="8932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84" b="1" dirty="0">
                <a:solidFill>
                  <a:schemeClr val="bg2"/>
                </a:solidFill>
              </a:rPr>
              <a:t>Среднемесячный доход от трудовой деятельности КМР ЛО</a:t>
            </a:r>
            <a:endParaRPr lang="en-US" sz="1984" b="1" dirty="0">
              <a:solidFill>
                <a:schemeClr val="bg2"/>
              </a:solidFill>
            </a:endParaRPr>
          </a:p>
        </p:txBody>
      </p:sp>
      <p:sp>
        <p:nvSpPr>
          <p:cNvPr id="8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518210" y="1719527"/>
            <a:ext cx="2100736" cy="5410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38" b="1" dirty="0">
                <a:solidFill>
                  <a:schemeClr val="bg2"/>
                </a:solidFill>
              </a:rPr>
              <a:t>86 859,0</a:t>
            </a:r>
            <a:endParaRPr lang="en-US" sz="3638" b="1" dirty="0">
              <a:solidFill>
                <a:schemeClr val="bg2"/>
              </a:solidFill>
            </a:endParaRPr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7830840" y="1612031"/>
            <a:ext cx="1931373" cy="33220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88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7800547" y="1598151"/>
            <a:ext cx="1986826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54" b="1" dirty="0">
                <a:solidFill>
                  <a:schemeClr val="bg1"/>
                </a:solidFill>
              </a:rPr>
              <a:t>↑↓Прирост к 2023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091497" y="2922095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10,2%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805893" y="3626460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12,9%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021510" y="4358712"/>
            <a:ext cx="704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8,5%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273110" y="5066093"/>
            <a:ext cx="789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-1" dirty="0">
                <a:solidFill>
                  <a:schemeClr val="bg2">
                    <a:lumMod val="95000"/>
                  </a:schemeClr>
                </a:solidFill>
                <a:latin typeface="DejaVu Sans"/>
              </a:rPr>
              <a:t>▴ 21,2%</a:t>
            </a:r>
          </a:p>
        </p:txBody>
      </p:sp>
    </p:spTree>
    <p:extLst>
      <p:ext uri="{BB962C8B-B14F-4D97-AF65-F5344CB8AC3E}">
        <p14:creationId xmlns:p14="http://schemas.microsoft.com/office/powerpoint/2010/main" val="1653939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object 126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397" name="object 127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object 128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9" name="object 129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0" name="object 130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1" name="object 131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2" name="object 132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3" name="object 133"/>
          <p:cNvSpPr/>
          <p:nvPr/>
        </p:nvSpPr>
        <p:spPr>
          <a:xfrm>
            <a:off x="2916000" y="2300400"/>
            <a:ext cx="4237920" cy="11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Адресная инвестиционная программа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40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02600" y="-261069"/>
            <a:ext cx="1512168" cy="6435940"/>
          </a:xfrm>
          <a:prstGeom prst="rect">
            <a:avLst/>
          </a:prstGeom>
          <a:solidFill>
            <a:srgbClr val="79C8C5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-64386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 - 2024</a:t>
            </a:r>
          </a:p>
        </p:txBody>
      </p:sp>
      <p:sp>
        <p:nvSpPr>
          <p:cNvPr id="25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5816" y="1179091"/>
            <a:ext cx="266429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784" y="933616"/>
            <a:ext cx="2758196" cy="14570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2A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68"/>
          <p:cNvSpPr/>
          <p:nvPr/>
        </p:nvSpPr>
        <p:spPr>
          <a:xfrm>
            <a:off x="-403118" y="1504542"/>
            <a:ext cx="414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600" b="1" spc="-1" dirty="0">
                <a:solidFill>
                  <a:srgbClr val="006764"/>
                </a:solidFill>
                <a:latin typeface="Arial"/>
              </a:rPr>
              <a:t>97,4%</a:t>
            </a:r>
            <a:endParaRPr lang="ru-RU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68"/>
          <p:cNvSpPr/>
          <p:nvPr/>
        </p:nvSpPr>
        <p:spPr>
          <a:xfrm>
            <a:off x="298730" y="1035424"/>
            <a:ext cx="2736304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pc="-1" dirty="0">
                <a:solidFill>
                  <a:srgbClr val="006764"/>
                </a:solidFill>
                <a:latin typeface="Arial"/>
              </a:rPr>
              <a:t>% исполнения от плана</a:t>
            </a:r>
            <a:endParaRPr lang="ru-RU" sz="105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1620000" y="2870655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2023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-1609803" y="403485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2021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5" name="object 68"/>
          <p:cNvSpPr/>
          <p:nvPr/>
        </p:nvSpPr>
        <p:spPr>
          <a:xfrm>
            <a:off x="-1609803" y="345275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800" spc="-1" dirty="0">
                <a:solidFill>
                  <a:schemeClr val="bg2"/>
                </a:solidFill>
                <a:latin typeface="Arial"/>
              </a:rPr>
              <a:t>2022</a:t>
            </a:r>
            <a:endParaRPr lang="ru-RU" sz="14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6" name="object 68"/>
          <p:cNvSpPr/>
          <p:nvPr/>
        </p:nvSpPr>
        <p:spPr>
          <a:xfrm>
            <a:off x="-27911" y="2826635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132 779,8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8" name="object 68"/>
          <p:cNvSpPr/>
          <p:nvPr/>
        </p:nvSpPr>
        <p:spPr>
          <a:xfrm>
            <a:off x="0" y="3430744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104 531,1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9" name="object 68"/>
          <p:cNvSpPr/>
          <p:nvPr/>
        </p:nvSpPr>
        <p:spPr>
          <a:xfrm>
            <a:off x="-27911" y="3984166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71 094,0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71826469"/>
              </p:ext>
            </p:extLst>
          </p:nvPr>
        </p:nvGraphicFramePr>
        <p:xfrm>
          <a:off x="3357111" y="1519174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object 56"/>
          <p:cNvSpPr/>
          <p:nvPr/>
        </p:nvSpPr>
        <p:spPr>
          <a:xfrm rot="21335077">
            <a:off x="3240738" y="4545959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bject 69"/>
          <p:cNvSpPr/>
          <p:nvPr/>
        </p:nvSpPr>
        <p:spPr>
          <a:xfrm>
            <a:off x="3237068" y="4662565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Образование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object 71"/>
          <p:cNvSpPr/>
          <p:nvPr/>
        </p:nvSpPr>
        <p:spPr>
          <a:xfrm>
            <a:off x="2338794" y="424898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386 861,5</a:t>
            </a:r>
            <a:endParaRPr lang="ru-RU" sz="1200" b="1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30" name="object 57"/>
          <p:cNvPicPr/>
          <p:nvPr/>
        </p:nvPicPr>
        <p:blipFill>
          <a:blip r:embed="rId4"/>
          <a:stretch/>
        </p:blipFill>
        <p:spPr>
          <a:xfrm>
            <a:off x="5517171" y="383416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1" name="object 79"/>
          <p:cNvSpPr/>
          <p:nvPr/>
        </p:nvSpPr>
        <p:spPr>
          <a:xfrm>
            <a:off x="5269307" y="2700562"/>
            <a:ext cx="145779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6764"/>
                </a:solidFill>
                <a:latin typeface="Calibri"/>
              </a:rPr>
              <a:t>546 180,9</a:t>
            </a:r>
            <a:endParaRPr lang="ru-RU" sz="2400" spc="-1" dirty="0">
              <a:solidFill>
                <a:srgbClr val="006764"/>
              </a:solidFill>
            </a:endParaRPr>
          </a:p>
        </p:txBody>
      </p:sp>
      <p:sp>
        <p:nvSpPr>
          <p:cNvPr id="33" name="object 56"/>
          <p:cNvSpPr/>
          <p:nvPr/>
        </p:nvSpPr>
        <p:spPr>
          <a:xfrm rot="15943201">
            <a:off x="5240434" y="4265092"/>
            <a:ext cx="686484" cy="45719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85008" y="3757613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70,8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56"/>
          <p:cNvSpPr/>
          <p:nvPr/>
        </p:nvSpPr>
        <p:spPr>
          <a:xfrm rot="21335077">
            <a:off x="6669712" y="1970984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object 57"/>
          <p:cNvPicPr/>
          <p:nvPr/>
        </p:nvPicPr>
        <p:blipFill>
          <a:blip r:embed="rId4"/>
          <a:stretch/>
        </p:blipFill>
        <p:spPr>
          <a:xfrm>
            <a:off x="6605059" y="200212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9" name="object 69"/>
          <p:cNvSpPr/>
          <p:nvPr/>
        </p:nvSpPr>
        <p:spPr>
          <a:xfrm>
            <a:off x="6894145" y="2044371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Физкультура и спорт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object 71"/>
          <p:cNvSpPr/>
          <p:nvPr/>
        </p:nvSpPr>
        <p:spPr>
          <a:xfrm>
            <a:off x="5884425" y="166630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159 319,4</a:t>
            </a:r>
            <a:endParaRPr lang="ru-RU" sz="1200" b="1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0028" y="1745340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29,2%</a:t>
            </a:r>
          </a:p>
        </p:txBody>
      </p:sp>
      <p:sp>
        <p:nvSpPr>
          <p:cNvPr id="42" name="object 68"/>
          <p:cNvSpPr/>
          <p:nvPr/>
        </p:nvSpPr>
        <p:spPr>
          <a:xfrm>
            <a:off x="1209568" y="4812180"/>
            <a:ext cx="4140000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3200" b="1" spc="-1" dirty="0">
                <a:solidFill>
                  <a:srgbClr val="006764"/>
                </a:solidFill>
                <a:latin typeface="Arial"/>
              </a:rPr>
              <a:t>6 ОБЪЕКТОВ</a:t>
            </a:r>
            <a:endParaRPr lang="ru-RU" sz="1600" b="1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" name="Рисунок 1"/>
          <p:cNvPicPr/>
          <p:nvPr/>
        </p:nvPicPr>
        <p:blipFill>
          <a:blip r:embed="rId2"/>
          <a:stretch/>
        </p:blipFill>
        <p:spPr>
          <a:xfrm>
            <a:off x="2849934" y="3496175"/>
            <a:ext cx="3760200" cy="2082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10" name="Рисунок 409"/>
          <p:cNvPicPr/>
          <p:nvPr/>
        </p:nvPicPr>
        <p:blipFill>
          <a:blip r:embed="rId3"/>
          <a:stretch/>
        </p:blipFill>
        <p:spPr>
          <a:xfrm>
            <a:off x="5324450" y="1296902"/>
            <a:ext cx="2971440" cy="1980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1" name="Рисунок 410"/>
          <p:cNvPicPr/>
          <p:nvPr/>
        </p:nvPicPr>
        <p:blipFill>
          <a:blip r:embed="rId4"/>
          <a:stretch/>
        </p:blipFill>
        <p:spPr>
          <a:xfrm>
            <a:off x="834120" y="1286418"/>
            <a:ext cx="3305880" cy="18561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414" name="TextBox 5"/>
          <p:cNvSpPr/>
          <p:nvPr/>
        </p:nvSpPr>
        <p:spPr>
          <a:xfrm>
            <a:off x="8276760" y="158400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8280000" y="503892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Box 7"/>
          <p:cNvSpPr/>
          <p:nvPr/>
        </p:nvSpPr>
        <p:spPr>
          <a:xfrm flipH="1">
            <a:off x="5040312" y="962822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Лицей город Отрадное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Box 8"/>
          <p:cNvSpPr/>
          <p:nvPr/>
        </p:nvSpPr>
        <p:spPr>
          <a:xfrm flipH="1">
            <a:off x="2981680" y="3296419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Строительство школы д. Сухое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9"/>
          <p:cNvSpPr/>
          <p:nvPr/>
        </p:nvSpPr>
        <p:spPr>
          <a:xfrm flipH="1">
            <a:off x="684000" y="962822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Строительство </a:t>
            </a:r>
            <a:r>
              <a:rPr lang="ru-RU" sz="1600" b="1" strike="noStrike" spc="-1" dirty="0" err="1">
                <a:solidFill>
                  <a:srgbClr val="006764"/>
                </a:solidFill>
                <a:latin typeface="Calibri"/>
              </a:rPr>
              <a:t>ФОКа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 с бассейном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6610134" y="5201089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254 631,5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4023515" y="2859499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152 676,4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8242807" y="2835275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120 350,0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5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 - 2024</a:t>
            </a:r>
          </a:p>
        </p:txBody>
      </p:sp>
    </p:spTree>
    <p:extLst>
      <p:ext uri="{BB962C8B-B14F-4D97-AF65-F5344CB8AC3E}">
        <p14:creationId xmlns:p14="http://schemas.microsoft.com/office/powerpoint/2010/main" val="4190082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1147-CFF2-CA73-F835-569D92E1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>
            <a:extLst>
              <a:ext uri="{FF2B5EF4-FFF2-40B4-BE49-F238E27FC236}">
                <a16:creationId xmlns:a16="http://schemas.microsoft.com/office/drawing/2014/main" id="{1D7EC9BC-E56F-98C1-1862-5E80C6B7CC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2" name="Рисунок 4">
            <a:extLst>
              <a:ext uri="{FF2B5EF4-FFF2-40B4-BE49-F238E27FC236}">
                <a16:creationId xmlns:a16="http://schemas.microsoft.com/office/drawing/2014/main" id="{D9DAA0DD-6DD3-4F6E-4D1E-78F8DB925FC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349378" y="3443795"/>
            <a:ext cx="3242160" cy="19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417" name="TextBox 6">
            <a:extLst>
              <a:ext uri="{FF2B5EF4-FFF2-40B4-BE49-F238E27FC236}">
                <a16:creationId xmlns:a16="http://schemas.microsoft.com/office/drawing/2014/main" id="{6B75DD41-D7B1-F1AA-8288-D9205DA887C4}"/>
              </a:ext>
            </a:extLst>
          </p:cNvPr>
          <p:cNvSpPr/>
          <p:nvPr/>
        </p:nvSpPr>
        <p:spPr>
          <a:xfrm flipH="1">
            <a:off x="5040312" y="324330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764"/>
                </a:solidFill>
                <a:effectLst/>
                <a:uLnTx/>
                <a:uFillTx/>
                <a:latin typeface="Calibri"/>
              </a:rPr>
              <a:t> Выкуп школы МГА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5DB9E4D8-DAF9-31F6-394A-8C0797A2BAE9}"/>
              </a:ext>
            </a:extLst>
          </p:cNvPr>
          <p:cNvSpPr txBox="1"/>
          <p:nvPr/>
        </p:nvSpPr>
        <p:spPr>
          <a:xfrm>
            <a:off x="8547470" y="505293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8 700,0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9" name="TextBox 7">
            <a:extLst>
              <a:ext uri="{FF2B5EF4-FFF2-40B4-BE49-F238E27FC236}">
                <a16:creationId xmlns:a16="http://schemas.microsoft.com/office/drawing/2014/main" id="{4961C3FB-9EDE-7552-DECD-D74FD67083D0}"/>
              </a:ext>
            </a:extLst>
          </p:cNvPr>
          <p:cNvSpPr/>
          <p:nvPr/>
        </p:nvSpPr>
        <p:spPr>
          <a:xfrm flipH="1">
            <a:off x="2844000" y="798480"/>
            <a:ext cx="34560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Строительство локальных очистных сооружений «ШУМСКАЯ СОШ»</a:t>
            </a:r>
          </a:p>
        </p:txBody>
      </p:sp>
      <p:sp>
        <p:nvSpPr>
          <p:cNvPr id="420" name="TextBox 8">
            <a:extLst>
              <a:ext uri="{FF2B5EF4-FFF2-40B4-BE49-F238E27FC236}">
                <a16:creationId xmlns:a16="http://schemas.microsoft.com/office/drawing/2014/main" id="{DE2BE531-0571-8D57-954B-FEFB941D4363}"/>
              </a:ext>
            </a:extLst>
          </p:cNvPr>
          <p:cNvSpPr/>
          <p:nvPr/>
        </p:nvSpPr>
        <p:spPr>
          <a:xfrm flipH="1">
            <a:off x="335296" y="3262317"/>
            <a:ext cx="34560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Установка лыжной базы г. Кировск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E5EA211B-64B1-6BFE-C63A-D9B62B702576}"/>
              </a:ext>
            </a:extLst>
          </p:cNvPr>
          <p:cNvSpPr txBox="1"/>
          <p:nvPr/>
        </p:nvSpPr>
        <p:spPr>
          <a:xfrm>
            <a:off x="3061664" y="5082248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6 643,0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B7F91800-92DF-7575-F9B3-DAA1E08D472C}"/>
              </a:ext>
            </a:extLst>
          </p:cNvPr>
          <p:cNvSpPr txBox="1"/>
          <p:nvPr/>
        </p:nvSpPr>
        <p:spPr>
          <a:xfrm>
            <a:off x="1314000" y="307332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DBF2CB7D-F018-DF06-CBE6-9EA64FE3FC6F}"/>
              </a:ext>
            </a:extLst>
          </p:cNvPr>
          <p:cNvSpPr txBox="1"/>
          <p:nvPr/>
        </p:nvSpPr>
        <p:spPr>
          <a:xfrm>
            <a:off x="5832400" y="2902317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pc="-1" dirty="0">
                <a:solidFill>
                  <a:srgbClr val="000000"/>
                </a:solidFill>
                <a:latin typeface="Calibri"/>
              </a:rPr>
              <a:t>3 180,0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996EA57-D38B-163E-2C14-2390CC829CF1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7F930653-9D95-C0B8-0C2D-345A21E700FA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3AC30D77-311C-63E3-64DE-1384AB369C40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marR="0" lvl="0" indent="0" algn="l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6B68"/>
                </a:solidFill>
                <a:effectLst/>
                <a:uLnTx/>
                <a:uFillTx/>
                <a:latin typeface="Arial"/>
              </a:rPr>
              <a:t>АДРЕСНАЯ ИНВЕСТИЦИОННАЯ ПРОГРАММА - 2024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4107CB-0321-2CA2-0CED-48339ED32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4" y="3497580"/>
            <a:ext cx="2655912" cy="18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35956B-02CB-32AE-243E-1B3DB1BAC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64" y="1336700"/>
            <a:ext cx="2875456" cy="199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611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58534760"/>
              </p:ext>
            </p:extLst>
          </p:nvPr>
        </p:nvGraphicFramePr>
        <p:xfrm>
          <a:off x="2170784" y="1752529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1192950" y="6243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КАПИТАЛЬНЫЙ И ТЕКУЩИЙ РЕМОНТ - 2024</a:t>
            </a:r>
          </a:p>
        </p:txBody>
      </p:sp>
      <p:sp>
        <p:nvSpPr>
          <p:cNvPr id="5" name="object 23"/>
          <p:cNvSpPr/>
          <p:nvPr/>
        </p:nvSpPr>
        <p:spPr>
          <a:xfrm>
            <a:off x="8356053" y="698516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14" name="object 56"/>
          <p:cNvSpPr/>
          <p:nvPr/>
        </p:nvSpPr>
        <p:spPr>
          <a:xfrm rot="21335077">
            <a:off x="1279574" y="3102003"/>
            <a:ext cx="2333820" cy="184328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object 57"/>
          <p:cNvPicPr/>
          <p:nvPr/>
        </p:nvPicPr>
        <p:blipFill>
          <a:blip r:embed="rId4"/>
          <a:stretch/>
        </p:blipFill>
        <p:spPr>
          <a:xfrm>
            <a:off x="5703334" y="242001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6" name="object 59"/>
          <p:cNvSpPr/>
          <p:nvPr/>
        </p:nvSpPr>
        <p:spPr>
          <a:xfrm rot="182256" flipV="1">
            <a:off x="5833720" y="2462020"/>
            <a:ext cx="796312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object 60"/>
          <p:cNvPicPr/>
          <p:nvPr/>
        </p:nvPicPr>
        <p:blipFill>
          <a:blip r:embed="rId4"/>
          <a:stretch/>
        </p:blipFill>
        <p:spPr>
          <a:xfrm>
            <a:off x="4869941" y="420000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" name="object 68"/>
          <p:cNvSpPr/>
          <p:nvPr/>
        </p:nvSpPr>
        <p:spPr>
          <a:xfrm>
            <a:off x="5701859" y="126404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19 517,0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71,5%</a:t>
            </a:r>
          </a:p>
        </p:txBody>
      </p:sp>
      <p:sp>
        <p:nvSpPr>
          <p:cNvPr id="20" name="object 69"/>
          <p:cNvSpPr/>
          <p:nvPr/>
        </p:nvSpPr>
        <p:spPr>
          <a:xfrm>
            <a:off x="1275904" y="3218609"/>
            <a:ext cx="216000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Культура</a:t>
            </a: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1"/>
          <p:cNvSpPr/>
          <p:nvPr/>
        </p:nvSpPr>
        <p:spPr>
          <a:xfrm>
            <a:off x="377630" y="2805024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714,1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100%</a:t>
            </a:r>
          </a:p>
        </p:txBody>
      </p:sp>
      <p:sp>
        <p:nvSpPr>
          <p:cNvPr id="22" name="object 74"/>
          <p:cNvSpPr/>
          <p:nvPr/>
        </p:nvSpPr>
        <p:spPr>
          <a:xfrm>
            <a:off x="6381605" y="3039441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Прочее</a:t>
            </a:r>
          </a:p>
        </p:txBody>
      </p:sp>
      <p:sp>
        <p:nvSpPr>
          <p:cNvPr id="23" name="object 75"/>
          <p:cNvSpPr/>
          <p:nvPr/>
        </p:nvSpPr>
        <p:spPr>
          <a:xfrm>
            <a:off x="5486918" y="2648643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12 797,0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100%</a:t>
            </a:r>
          </a:p>
        </p:txBody>
      </p:sp>
      <p:sp>
        <p:nvSpPr>
          <p:cNvPr id="24" name="object 61"/>
          <p:cNvSpPr/>
          <p:nvPr/>
        </p:nvSpPr>
        <p:spPr>
          <a:xfrm rot="17127717" flipV="1">
            <a:off x="6236614" y="1950828"/>
            <a:ext cx="786665" cy="21912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object 57"/>
          <p:cNvPicPr/>
          <p:nvPr/>
        </p:nvPicPr>
        <p:blipFill>
          <a:blip r:embed="rId4"/>
          <a:stretch/>
        </p:blipFill>
        <p:spPr>
          <a:xfrm>
            <a:off x="3617064" y="314738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6" name="object 59"/>
          <p:cNvSpPr/>
          <p:nvPr/>
        </p:nvSpPr>
        <p:spPr>
          <a:xfrm rot="182256" flipV="1">
            <a:off x="6611964" y="1575394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object 57"/>
          <p:cNvPicPr/>
          <p:nvPr/>
        </p:nvPicPr>
        <p:blipFill>
          <a:blip r:embed="rId4"/>
          <a:stretch/>
        </p:blipFill>
        <p:spPr>
          <a:xfrm>
            <a:off x="5825374" y="292218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" name="object 59"/>
          <p:cNvSpPr/>
          <p:nvPr/>
        </p:nvSpPr>
        <p:spPr>
          <a:xfrm rot="182256" flipV="1">
            <a:off x="5956262" y="2945194"/>
            <a:ext cx="2535001" cy="11082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90552" y="5057577"/>
            <a:ext cx="1294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Образование</a:t>
            </a:r>
          </a:p>
        </p:txBody>
      </p:sp>
      <p:sp>
        <p:nvSpPr>
          <p:cNvPr id="30" name="object 71"/>
          <p:cNvSpPr/>
          <p:nvPr/>
        </p:nvSpPr>
        <p:spPr>
          <a:xfrm>
            <a:off x="4050354" y="468358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127 604,7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99,7%</a:t>
            </a:r>
          </a:p>
        </p:txBody>
      </p:sp>
      <p:sp>
        <p:nvSpPr>
          <p:cNvPr id="32" name="object 59"/>
          <p:cNvSpPr/>
          <p:nvPr/>
        </p:nvSpPr>
        <p:spPr>
          <a:xfrm rot="182256" flipV="1">
            <a:off x="4953442" y="4992909"/>
            <a:ext cx="2148157" cy="100872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28500" y="1610771"/>
            <a:ext cx="772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Дороги</a:t>
            </a:r>
          </a:p>
        </p:txBody>
      </p:sp>
      <p:sp>
        <p:nvSpPr>
          <p:cNvPr id="34" name="object 79"/>
          <p:cNvSpPr/>
          <p:nvPr/>
        </p:nvSpPr>
        <p:spPr>
          <a:xfrm>
            <a:off x="4077030" y="2905973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252 445,6</a:t>
            </a:r>
            <a:endParaRPr lang="ru-RU" sz="2000" spc="-1" dirty="0">
              <a:solidFill>
                <a:srgbClr val="006764"/>
              </a:solidFill>
            </a:endParaRP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96,7 </a:t>
            </a:r>
            <a:r>
              <a:rPr lang="en-US" sz="1200" spc="-1" dirty="0">
                <a:solidFill>
                  <a:srgbClr val="006764"/>
                </a:solidFill>
                <a:latin typeface="DejaVu Sans"/>
              </a:rPr>
              <a:t>%</a:t>
            </a:r>
            <a:endParaRPr lang="ru-RU" sz="1200" spc="-1" dirty="0">
              <a:solidFill>
                <a:srgbClr val="006764"/>
              </a:solidFill>
              <a:latin typeface="DejaVu San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26154" y="4016931"/>
            <a:ext cx="53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61623" y="3039441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4178" y="2469079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04639" y="2830150"/>
            <a:ext cx="43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</a:t>
            </a:r>
          </a:p>
        </p:txBody>
      </p:sp>
      <p:sp>
        <p:nvSpPr>
          <p:cNvPr id="41" name="object 61"/>
          <p:cNvSpPr/>
          <p:nvPr/>
        </p:nvSpPr>
        <p:spPr>
          <a:xfrm rot="17288385" flipV="1">
            <a:off x="4612402" y="4584162"/>
            <a:ext cx="679752" cy="23028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object 68"/>
          <p:cNvSpPr/>
          <p:nvPr/>
        </p:nvSpPr>
        <p:spPr>
          <a:xfrm>
            <a:off x="865161" y="125109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91 812,8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99,6%</a:t>
            </a:r>
          </a:p>
        </p:txBody>
      </p:sp>
      <p:sp>
        <p:nvSpPr>
          <p:cNvPr id="43" name="object 59"/>
          <p:cNvSpPr/>
          <p:nvPr/>
        </p:nvSpPr>
        <p:spPr>
          <a:xfrm rot="182256" flipV="1">
            <a:off x="1775266" y="1562451"/>
            <a:ext cx="2211420" cy="12269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22845" y="1610771"/>
            <a:ext cx="688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>
                <a:solidFill>
                  <a:srgbClr val="006764"/>
                </a:solidFill>
                <a:latin typeface="Arial"/>
              </a:rPr>
              <a:t>Спорт</a:t>
            </a:r>
          </a:p>
        </p:txBody>
      </p:sp>
      <p:sp>
        <p:nvSpPr>
          <p:cNvPr id="45" name="object 61"/>
          <p:cNvSpPr/>
          <p:nvPr/>
        </p:nvSpPr>
        <p:spPr>
          <a:xfrm rot="17127717" flipV="1">
            <a:off x="3595051" y="1910575"/>
            <a:ext cx="786665" cy="21912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object 57"/>
          <p:cNvPicPr/>
          <p:nvPr/>
        </p:nvPicPr>
        <p:blipFill>
          <a:blip r:embed="rId4"/>
          <a:stretch/>
        </p:blipFill>
        <p:spPr>
          <a:xfrm>
            <a:off x="3928314" y="242578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7" name="Прямоугольник 46"/>
          <p:cNvSpPr/>
          <p:nvPr/>
        </p:nvSpPr>
        <p:spPr>
          <a:xfrm>
            <a:off x="4167724" y="2102295"/>
            <a:ext cx="53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36,4</a:t>
            </a:r>
          </a:p>
        </p:txBody>
      </p:sp>
    </p:spTree>
    <p:extLst>
      <p:ext uri="{BB962C8B-B14F-4D97-AF65-F5344CB8AC3E}">
        <p14:creationId xmlns:p14="http://schemas.microsoft.com/office/powerpoint/2010/main" val="270396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Рисунок 457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459" name="object 143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1"/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ФИНАНСОВАЯ ПОДДЕРЖКА МЕСТНЫХ БЮДЖЕТОВ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8136655" y="675035"/>
            <a:ext cx="1601817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843" y="4950577"/>
            <a:ext cx="8863280" cy="432048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8779" y="2770454"/>
            <a:ext cx="8858760" cy="432048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740" y="1922527"/>
            <a:ext cx="8863280" cy="628560"/>
          </a:xfrm>
          <a:prstGeom prst="rect">
            <a:avLst/>
          </a:prstGeom>
          <a:solidFill>
            <a:srgbClr val="62A2A7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160 158,4</a:t>
            </a:r>
          </a:p>
        </p:txBody>
      </p:sp>
      <p:sp>
        <p:nvSpPr>
          <p:cNvPr id="18" name="object 68"/>
          <p:cNvSpPr/>
          <p:nvPr/>
        </p:nvSpPr>
        <p:spPr>
          <a:xfrm>
            <a:off x="-610155" y="496217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КРЕДИТЫ</a:t>
            </a:r>
          </a:p>
        </p:txBody>
      </p:sp>
      <p:sp>
        <p:nvSpPr>
          <p:cNvPr id="20" name="object 68"/>
          <p:cNvSpPr/>
          <p:nvPr/>
        </p:nvSpPr>
        <p:spPr>
          <a:xfrm>
            <a:off x="625591" y="2818179"/>
            <a:ext cx="3309822" cy="2044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r>
              <a:rPr lang="ru-RU" sz="2400" b="1" spc="-1" dirty="0">
                <a:solidFill>
                  <a:srgbClr val="0076A1"/>
                </a:solidFill>
                <a:latin typeface="Arial"/>
              </a:rPr>
              <a:t>ИМТ, в том числе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УКАЗЫ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48-Оз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РЕЗЕРВНЫЙ ФОНД</a:t>
            </a:r>
            <a:br>
              <a:rPr lang="ru-RU" b="1" spc="-1" dirty="0">
                <a:solidFill>
                  <a:srgbClr val="0076A1"/>
                </a:solidFill>
                <a:latin typeface="Arial"/>
              </a:rPr>
            </a:br>
            <a:r>
              <a:rPr lang="ru-RU" b="1" spc="-1" dirty="0">
                <a:solidFill>
                  <a:srgbClr val="0076A1"/>
                </a:solidFill>
                <a:latin typeface="Arial"/>
              </a:rPr>
              <a:t>ДОРОГИ</a:t>
            </a:r>
          </a:p>
          <a:p>
            <a:r>
              <a:rPr lang="ru-RU" b="1" spc="-1" dirty="0">
                <a:solidFill>
                  <a:srgbClr val="0076A1"/>
                </a:solidFill>
                <a:latin typeface="Arial"/>
              </a:rPr>
              <a:t>ИНФРАСТРУКТУРА</a:t>
            </a:r>
            <a:br>
              <a:rPr lang="ru-RU" b="1" spc="-1" dirty="0">
                <a:solidFill>
                  <a:srgbClr val="0076A1"/>
                </a:solidFill>
                <a:latin typeface="Arial"/>
              </a:rPr>
            </a:br>
            <a:r>
              <a:rPr lang="ru-RU" b="1" spc="-1" dirty="0">
                <a:solidFill>
                  <a:srgbClr val="0076A1"/>
                </a:solidFill>
                <a:latin typeface="Arial"/>
              </a:rPr>
              <a:t>ДОП. ФИН. ПОМОЩЬ</a:t>
            </a:r>
          </a:p>
        </p:txBody>
      </p:sp>
      <p:sp>
        <p:nvSpPr>
          <p:cNvPr id="21" name="object 68"/>
          <p:cNvSpPr/>
          <p:nvPr/>
        </p:nvSpPr>
        <p:spPr>
          <a:xfrm>
            <a:off x="-658228" y="1926271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ДОТАЦИИ</a:t>
            </a:r>
            <a:endParaRPr lang="ru-RU" sz="12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-173500" y="2285600"/>
            <a:ext cx="41400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rgbClr val="006666"/>
                </a:solidFill>
                <a:latin typeface="Arial"/>
              </a:rPr>
              <a:t>(НА ВЫРАВНИВАНИЕ)</a:t>
            </a:r>
          </a:p>
        </p:txBody>
      </p:sp>
      <p:sp>
        <p:nvSpPr>
          <p:cNvPr id="23" name="object 68"/>
          <p:cNvSpPr/>
          <p:nvPr/>
        </p:nvSpPr>
        <p:spPr>
          <a:xfrm>
            <a:off x="-817187" y="1458159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36969"/>
                </a:solidFill>
                <a:latin typeface="Arial"/>
              </a:rPr>
              <a:t>ВСЕГО</a:t>
            </a:r>
            <a:endParaRPr lang="ru-RU" sz="1200" b="1" spc="-1" dirty="0">
              <a:solidFill>
                <a:srgbClr val="036969"/>
              </a:solidFill>
              <a:latin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16200" y="1344147"/>
            <a:ext cx="69582" cy="3422037"/>
            <a:chOff x="4109892" y="1741171"/>
            <a:chExt cx="69582" cy="342203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721938" y="1344147"/>
            <a:ext cx="69582" cy="3422037"/>
            <a:chOff x="4109892" y="1741171"/>
            <a:chExt cx="69582" cy="342203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48794" y="1344147"/>
            <a:ext cx="69582" cy="3422037"/>
            <a:chOff x="4109892" y="1741171"/>
            <a:chExt cx="69582" cy="342203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116408" y="1741171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113150" y="2144070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113150" y="2545040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116408" y="277840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113150" y="318401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113150" y="358498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116408" y="381834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109892" y="424059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109892" y="4641562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3150" y="48749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object 68"/>
          <p:cNvSpPr/>
          <p:nvPr/>
        </p:nvSpPr>
        <p:spPr>
          <a:xfrm>
            <a:off x="2886380" y="923075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u="sng" spc="-1" dirty="0">
                <a:solidFill>
                  <a:srgbClr val="036969"/>
                </a:solidFill>
                <a:latin typeface="Arial"/>
              </a:rPr>
              <a:t>2023</a:t>
            </a:r>
            <a:endParaRPr lang="ru-RU" sz="1200" b="1" u="sng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5" name="object 68"/>
          <p:cNvSpPr/>
          <p:nvPr/>
        </p:nvSpPr>
        <p:spPr>
          <a:xfrm>
            <a:off x="4803871" y="913918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u="sng" spc="-1" dirty="0">
                <a:solidFill>
                  <a:srgbClr val="036969"/>
                </a:solidFill>
                <a:latin typeface="Arial"/>
              </a:rPr>
              <a:t>2024</a:t>
            </a:r>
            <a:endParaRPr lang="ru-RU" sz="1200" b="1" u="sng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7" name="object 68"/>
          <p:cNvSpPr/>
          <p:nvPr/>
        </p:nvSpPr>
        <p:spPr>
          <a:xfrm>
            <a:off x="6630796" y="979568"/>
            <a:ext cx="41400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36969"/>
                </a:solidFill>
                <a:latin typeface="Arial"/>
              </a:rPr>
              <a:t>ДИНАМИКА,%</a:t>
            </a:r>
            <a:endParaRPr lang="ru-RU" sz="11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69" name="object 68"/>
          <p:cNvSpPr/>
          <p:nvPr/>
        </p:nvSpPr>
        <p:spPr>
          <a:xfrm>
            <a:off x="4231100" y="1439586"/>
            <a:ext cx="1457284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303 420,6</a:t>
            </a:r>
          </a:p>
        </p:txBody>
      </p:sp>
      <p:sp>
        <p:nvSpPr>
          <p:cNvPr id="70" name="object 68"/>
          <p:cNvSpPr/>
          <p:nvPr/>
        </p:nvSpPr>
        <p:spPr>
          <a:xfrm>
            <a:off x="4176217" y="2795450"/>
            <a:ext cx="1608206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116 512,2</a:t>
            </a:r>
          </a:p>
        </p:txBody>
      </p:sp>
      <p:sp>
        <p:nvSpPr>
          <p:cNvPr id="73" name="object 68"/>
          <p:cNvSpPr/>
          <p:nvPr/>
        </p:nvSpPr>
        <p:spPr>
          <a:xfrm>
            <a:off x="6025227" y="2043032"/>
            <a:ext cx="1391349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183 626,2</a:t>
            </a:r>
          </a:p>
        </p:txBody>
      </p:sp>
      <p:sp>
        <p:nvSpPr>
          <p:cNvPr id="74" name="object 68"/>
          <p:cNvSpPr/>
          <p:nvPr/>
        </p:nvSpPr>
        <p:spPr>
          <a:xfrm>
            <a:off x="6120432" y="1408369"/>
            <a:ext cx="1391348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334 748,4</a:t>
            </a:r>
          </a:p>
        </p:txBody>
      </p:sp>
      <p:sp>
        <p:nvSpPr>
          <p:cNvPr id="75" name="object 68"/>
          <p:cNvSpPr/>
          <p:nvPr/>
        </p:nvSpPr>
        <p:spPr>
          <a:xfrm>
            <a:off x="5904408" y="2764233"/>
            <a:ext cx="1512168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148 122,2</a:t>
            </a:r>
          </a:p>
        </p:txBody>
      </p:sp>
      <p:sp>
        <p:nvSpPr>
          <p:cNvPr id="76" name="object 68"/>
          <p:cNvSpPr/>
          <p:nvPr/>
        </p:nvSpPr>
        <p:spPr>
          <a:xfrm>
            <a:off x="8184899" y="2070027"/>
            <a:ext cx="88786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114,7</a:t>
            </a:r>
          </a:p>
        </p:txBody>
      </p:sp>
      <p:sp>
        <p:nvSpPr>
          <p:cNvPr id="77" name="object 68"/>
          <p:cNvSpPr/>
          <p:nvPr/>
        </p:nvSpPr>
        <p:spPr>
          <a:xfrm>
            <a:off x="8184898" y="1435364"/>
            <a:ext cx="887861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110,3</a:t>
            </a:r>
          </a:p>
        </p:txBody>
      </p:sp>
      <p:sp>
        <p:nvSpPr>
          <p:cNvPr id="78" name="object 68"/>
          <p:cNvSpPr/>
          <p:nvPr/>
        </p:nvSpPr>
        <p:spPr>
          <a:xfrm>
            <a:off x="8175199" y="2791228"/>
            <a:ext cx="89756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127,1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116928" y="3442187"/>
            <a:ext cx="66324" cy="1973956"/>
            <a:chOff x="4116928" y="3442187"/>
            <a:chExt cx="66324" cy="197395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718680" y="3430793"/>
            <a:ext cx="66324" cy="1973956"/>
            <a:chOff x="4116928" y="3442187"/>
            <a:chExt cx="66324" cy="1973956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7652052" y="3442187"/>
            <a:ext cx="66324" cy="1973956"/>
            <a:chOff x="4116928" y="3442187"/>
            <a:chExt cx="66324" cy="197395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4120186" y="3442187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116928" y="3845086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116928" y="4246056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120186" y="4479422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116928" y="4885028"/>
              <a:ext cx="63066" cy="288280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116928" y="5285998"/>
              <a:ext cx="63066" cy="130145"/>
            </a:xfrm>
            <a:prstGeom prst="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object 68"/>
          <p:cNvSpPr/>
          <p:nvPr/>
        </p:nvSpPr>
        <p:spPr>
          <a:xfrm>
            <a:off x="4542080" y="3187958"/>
            <a:ext cx="100228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368,6</a:t>
            </a:r>
          </a:p>
        </p:txBody>
      </p:sp>
      <p:sp>
        <p:nvSpPr>
          <p:cNvPr id="109" name="object 68"/>
          <p:cNvSpPr/>
          <p:nvPr/>
        </p:nvSpPr>
        <p:spPr>
          <a:xfrm>
            <a:off x="6315008" y="3187920"/>
            <a:ext cx="885544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4624,4</a:t>
            </a:r>
          </a:p>
        </p:txBody>
      </p:sp>
      <p:sp>
        <p:nvSpPr>
          <p:cNvPr id="112" name="object 68"/>
          <p:cNvSpPr/>
          <p:nvPr/>
        </p:nvSpPr>
        <p:spPr>
          <a:xfrm>
            <a:off x="8164018" y="3185387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  <p:sp>
        <p:nvSpPr>
          <p:cNvPr id="114" name="object 68"/>
          <p:cNvSpPr/>
          <p:nvPr/>
        </p:nvSpPr>
        <p:spPr>
          <a:xfrm>
            <a:off x="4542080" y="3436097"/>
            <a:ext cx="1002287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14480,8</a:t>
            </a:r>
          </a:p>
        </p:txBody>
      </p:sp>
      <p:sp>
        <p:nvSpPr>
          <p:cNvPr id="115" name="object 68"/>
          <p:cNvSpPr/>
          <p:nvPr/>
        </p:nvSpPr>
        <p:spPr>
          <a:xfrm>
            <a:off x="6256825" y="3404088"/>
            <a:ext cx="1142218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20004,1</a:t>
            </a:r>
          </a:p>
        </p:txBody>
      </p:sp>
      <p:sp>
        <p:nvSpPr>
          <p:cNvPr id="116" name="object 68"/>
          <p:cNvSpPr/>
          <p:nvPr/>
        </p:nvSpPr>
        <p:spPr>
          <a:xfrm>
            <a:off x="8164018" y="3433526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138,2</a:t>
            </a:r>
          </a:p>
        </p:txBody>
      </p:sp>
      <p:sp>
        <p:nvSpPr>
          <p:cNvPr id="117" name="object 68"/>
          <p:cNvSpPr/>
          <p:nvPr/>
        </p:nvSpPr>
        <p:spPr>
          <a:xfrm>
            <a:off x="4546166" y="3727740"/>
            <a:ext cx="1142218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39350,5</a:t>
            </a:r>
          </a:p>
        </p:txBody>
      </p:sp>
      <p:sp>
        <p:nvSpPr>
          <p:cNvPr id="118" name="object 68"/>
          <p:cNvSpPr/>
          <p:nvPr/>
        </p:nvSpPr>
        <p:spPr>
          <a:xfrm>
            <a:off x="6319092" y="3727702"/>
            <a:ext cx="922109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1314,8</a:t>
            </a:r>
          </a:p>
        </p:txBody>
      </p:sp>
      <p:sp>
        <p:nvSpPr>
          <p:cNvPr id="119" name="object 68"/>
          <p:cNvSpPr/>
          <p:nvPr/>
        </p:nvSpPr>
        <p:spPr>
          <a:xfrm>
            <a:off x="8168103" y="3725169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  <p:sp>
        <p:nvSpPr>
          <p:cNvPr id="120" name="object 68"/>
          <p:cNvSpPr/>
          <p:nvPr/>
        </p:nvSpPr>
        <p:spPr>
          <a:xfrm>
            <a:off x="4550250" y="3984609"/>
            <a:ext cx="922109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4941,2</a:t>
            </a:r>
          </a:p>
        </p:txBody>
      </p:sp>
      <p:sp>
        <p:nvSpPr>
          <p:cNvPr id="121" name="object 68"/>
          <p:cNvSpPr/>
          <p:nvPr/>
        </p:nvSpPr>
        <p:spPr>
          <a:xfrm>
            <a:off x="6419216" y="3984571"/>
            <a:ext cx="7813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4968,9</a:t>
            </a:r>
          </a:p>
        </p:txBody>
      </p:sp>
      <p:sp>
        <p:nvSpPr>
          <p:cNvPr id="122" name="object 68"/>
          <p:cNvSpPr/>
          <p:nvPr/>
        </p:nvSpPr>
        <p:spPr>
          <a:xfrm>
            <a:off x="8172188" y="3982038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100,6</a:t>
            </a:r>
          </a:p>
        </p:txBody>
      </p:sp>
      <p:sp>
        <p:nvSpPr>
          <p:cNvPr id="123" name="object 68"/>
          <p:cNvSpPr/>
          <p:nvPr/>
        </p:nvSpPr>
        <p:spPr>
          <a:xfrm>
            <a:off x="4469345" y="4244537"/>
            <a:ext cx="1142217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26419,1</a:t>
            </a:r>
          </a:p>
        </p:txBody>
      </p:sp>
      <p:sp>
        <p:nvSpPr>
          <p:cNvPr id="124" name="object 68"/>
          <p:cNvSpPr/>
          <p:nvPr/>
        </p:nvSpPr>
        <p:spPr>
          <a:xfrm>
            <a:off x="6322449" y="4244499"/>
            <a:ext cx="1076593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73701,0</a:t>
            </a:r>
          </a:p>
        </p:txBody>
      </p:sp>
      <p:sp>
        <p:nvSpPr>
          <p:cNvPr id="125" name="object 68"/>
          <p:cNvSpPr/>
          <p:nvPr/>
        </p:nvSpPr>
        <p:spPr>
          <a:xfrm>
            <a:off x="8171460" y="4241966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279,0</a:t>
            </a:r>
          </a:p>
        </p:txBody>
      </p:sp>
      <p:sp>
        <p:nvSpPr>
          <p:cNvPr id="126" name="object 68"/>
          <p:cNvSpPr/>
          <p:nvPr/>
        </p:nvSpPr>
        <p:spPr>
          <a:xfrm>
            <a:off x="4558931" y="4519616"/>
            <a:ext cx="9854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30952,0</a:t>
            </a:r>
          </a:p>
        </p:txBody>
      </p:sp>
      <p:sp>
        <p:nvSpPr>
          <p:cNvPr id="127" name="object 68"/>
          <p:cNvSpPr/>
          <p:nvPr/>
        </p:nvSpPr>
        <p:spPr>
          <a:xfrm>
            <a:off x="6331858" y="4519578"/>
            <a:ext cx="985435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43509,0</a:t>
            </a:r>
          </a:p>
        </p:txBody>
      </p:sp>
      <p:sp>
        <p:nvSpPr>
          <p:cNvPr id="128" name="object 68"/>
          <p:cNvSpPr/>
          <p:nvPr/>
        </p:nvSpPr>
        <p:spPr>
          <a:xfrm>
            <a:off x="8180869" y="4517045"/>
            <a:ext cx="712936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pc="-1" dirty="0">
                <a:solidFill>
                  <a:srgbClr val="006666"/>
                </a:solidFill>
                <a:latin typeface="Arial"/>
              </a:rPr>
              <a:t>140,6</a:t>
            </a:r>
          </a:p>
        </p:txBody>
      </p:sp>
      <p:sp>
        <p:nvSpPr>
          <p:cNvPr id="129" name="object 68"/>
          <p:cNvSpPr/>
          <p:nvPr/>
        </p:nvSpPr>
        <p:spPr>
          <a:xfrm>
            <a:off x="4564602" y="4941020"/>
            <a:ext cx="112378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26750,0</a:t>
            </a:r>
          </a:p>
        </p:txBody>
      </p:sp>
      <p:sp>
        <p:nvSpPr>
          <p:cNvPr id="130" name="object 68"/>
          <p:cNvSpPr/>
          <p:nvPr/>
        </p:nvSpPr>
        <p:spPr>
          <a:xfrm>
            <a:off x="6320678" y="4909803"/>
            <a:ext cx="985434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3000,0</a:t>
            </a:r>
          </a:p>
        </p:txBody>
      </p:sp>
      <p:sp>
        <p:nvSpPr>
          <p:cNvPr id="131" name="object 68"/>
          <p:cNvSpPr/>
          <p:nvPr/>
        </p:nvSpPr>
        <p:spPr>
          <a:xfrm>
            <a:off x="8180869" y="4936798"/>
            <a:ext cx="712936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666"/>
                </a:solidFill>
                <a:latin typeface="Arial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0057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59376" y="1340274"/>
            <a:ext cx="2943979" cy="1978533"/>
            <a:chOff x="1799952" y="1600804"/>
            <a:chExt cx="3290934" cy="221170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136" y="1632845"/>
              <a:ext cx="1634750" cy="2179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0" t="-603" r="8838" b="603"/>
            <a:stretch/>
          </p:blipFill>
          <p:spPr>
            <a:xfrm>
              <a:off x="1799952" y="1600804"/>
              <a:ext cx="1656184" cy="22117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3860" y="252619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ИНФРАСТРУКТУРЫ- 2024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20585" y="1020573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МГИНСКОЕ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647824" y="302879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521901" y="1371339"/>
            <a:ext cx="2897958" cy="1916404"/>
            <a:chOff x="4542513" y="1415412"/>
            <a:chExt cx="3331100" cy="220283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513" y="1426466"/>
              <a:ext cx="1649927" cy="21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05" r="534"/>
            <a:stretch/>
          </p:blipFill>
          <p:spPr>
            <a:xfrm>
              <a:off x="6192440" y="1415412"/>
              <a:ext cx="1681173" cy="22028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object 68"/>
          <p:cNvSpPr/>
          <p:nvPr/>
        </p:nvSpPr>
        <p:spPr>
          <a:xfrm>
            <a:off x="-925425" y="298053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" name="object 68"/>
          <p:cNvSpPr/>
          <p:nvPr/>
        </p:nvSpPr>
        <p:spPr>
          <a:xfrm>
            <a:off x="6618574" y="2962477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1" name="object 68"/>
          <p:cNvSpPr/>
          <p:nvPr/>
        </p:nvSpPr>
        <p:spPr>
          <a:xfrm>
            <a:off x="5169594" y="2927746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6048424" y="101800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НАЗИЕВСКОЕ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635902" y="3421808"/>
            <a:ext cx="2904168" cy="1982418"/>
            <a:chOff x="3395133" y="3123307"/>
            <a:chExt cx="3270159" cy="223224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99" b="19344"/>
            <a:stretch/>
          </p:blipFill>
          <p:spPr>
            <a:xfrm>
              <a:off x="3395133" y="3123307"/>
              <a:ext cx="1631851" cy="2232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4" r="22581"/>
            <a:stretch/>
          </p:blipFill>
          <p:spPr>
            <a:xfrm>
              <a:off x="5009108" y="3123307"/>
              <a:ext cx="1656184" cy="2232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object 68"/>
          <p:cNvSpPr/>
          <p:nvPr/>
        </p:nvSpPr>
        <p:spPr>
          <a:xfrm>
            <a:off x="3769781" y="51178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8" name="object 68"/>
          <p:cNvSpPr/>
          <p:nvPr/>
        </p:nvSpPr>
        <p:spPr>
          <a:xfrm>
            <a:off x="2266840" y="509702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9" name="object 68"/>
          <p:cNvSpPr/>
          <p:nvPr/>
        </p:nvSpPr>
        <p:spPr>
          <a:xfrm>
            <a:off x="3051258" y="312374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ПРИЛАДОЖСКОЕ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758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17212" y="1333361"/>
            <a:ext cx="2940095" cy="1992670"/>
            <a:chOff x="499485" y="1360798"/>
            <a:chExt cx="2940095" cy="199267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1" t="1869" r="21268"/>
            <a:stretch/>
          </p:blipFill>
          <p:spPr>
            <a:xfrm flipH="1">
              <a:off x="499485" y="1360798"/>
              <a:ext cx="1516491" cy="197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8" t="-1382" r="38075" b="1382"/>
            <a:stretch/>
          </p:blipFill>
          <p:spPr>
            <a:xfrm>
              <a:off x="2015976" y="1367663"/>
              <a:ext cx="1423604" cy="19858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6552480" y="1357928"/>
            <a:ext cx="2945211" cy="1961913"/>
            <a:chOff x="6554063" y="1606561"/>
            <a:chExt cx="2978983" cy="198441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3" y="1609500"/>
              <a:ext cx="1488846" cy="1978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777" y="1606561"/>
              <a:ext cx="1493269" cy="1984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3860" y="252619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ИМТ НА ПОДДЕРЖКУ РАЗВИТИЯ ОБЪЕКТОВ ОБЩЕСТВЕННОЙ ИНФРАСТРУКТУРЫ- 2024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6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1220" y="863294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bject 68"/>
          <p:cNvSpPr/>
          <p:nvPr/>
        </p:nvSpPr>
        <p:spPr>
          <a:xfrm>
            <a:off x="-144264" y="10020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ПАВЛОВСКОЕ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14" name="object 68"/>
          <p:cNvSpPr/>
          <p:nvPr/>
        </p:nvSpPr>
        <p:spPr>
          <a:xfrm>
            <a:off x="647824" y="302879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8" name="object 68"/>
          <p:cNvSpPr/>
          <p:nvPr/>
        </p:nvSpPr>
        <p:spPr>
          <a:xfrm>
            <a:off x="-925425" y="298053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" name="object 68"/>
          <p:cNvSpPr/>
          <p:nvPr/>
        </p:nvSpPr>
        <p:spPr>
          <a:xfrm>
            <a:off x="6691069" y="299081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1" name="object 68"/>
          <p:cNvSpPr/>
          <p:nvPr/>
        </p:nvSpPr>
        <p:spPr>
          <a:xfrm>
            <a:off x="5227079" y="2971444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2" name="object 68"/>
          <p:cNvSpPr/>
          <p:nvPr/>
        </p:nvSpPr>
        <p:spPr>
          <a:xfrm>
            <a:off x="6043471" y="99920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СИНЯВИНСКОЕ ГП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7" name="object 68"/>
          <p:cNvSpPr/>
          <p:nvPr/>
        </p:nvSpPr>
        <p:spPr>
          <a:xfrm>
            <a:off x="3769781" y="5117805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8" name="object 68"/>
          <p:cNvSpPr/>
          <p:nvPr/>
        </p:nvSpPr>
        <p:spPr>
          <a:xfrm>
            <a:off x="2266840" y="509702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32031" y="3445210"/>
            <a:ext cx="2938681" cy="2023419"/>
            <a:chOff x="2683515" y="3275047"/>
            <a:chExt cx="2938681" cy="202341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15" y="3287743"/>
              <a:ext cx="1498521" cy="19980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26" t="81" r="39145" b="-81"/>
            <a:stretch/>
          </p:blipFill>
          <p:spPr>
            <a:xfrm>
              <a:off x="4182036" y="3275047"/>
              <a:ext cx="1440160" cy="2023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object 68"/>
          <p:cNvSpPr/>
          <p:nvPr/>
        </p:nvSpPr>
        <p:spPr>
          <a:xfrm>
            <a:off x="2882705" y="3160674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rgbClr val="036969"/>
                </a:solidFill>
                <a:latin typeface="Arial"/>
              </a:rPr>
              <a:t>СУХОВСКОЕ СП</a:t>
            </a:r>
            <a:endParaRPr lang="ru-RU" sz="1000" b="1" spc="-1" dirty="0">
              <a:solidFill>
                <a:srgbClr val="036969"/>
              </a:solidFill>
              <a:latin typeface="Arial"/>
            </a:endParaRPr>
          </a:p>
        </p:txBody>
      </p:sp>
      <p:sp>
        <p:nvSpPr>
          <p:cNvPr id="26" name="object 68"/>
          <p:cNvSpPr/>
          <p:nvPr/>
        </p:nvSpPr>
        <p:spPr>
          <a:xfrm>
            <a:off x="3674793" y="518746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ПОСЛЕ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9" name="object 68"/>
          <p:cNvSpPr/>
          <p:nvPr/>
        </p:nvSpPr>
        <p:spPr>
          <a:xfrm>
            <a:off x="2101544" y="5139207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2"/>
                </a:solidFill>
                <a:latin typeface="Arial"/>
              </a:rPr>
              <a:t>ДО</a:t>
            </a:r>
            <a:endParaRPr lang="ru-RU" sz="1000" b="1" spc="-1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23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8"/>
          <p:cNvSpPr/>
          <p:nvPr/>
        </p:nvSpPr>
        <p:spPr>
          <a:xfrm>
            <a:off x="118440" y="1275480"/>
            <a:ext cx="9944280" cy="32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2"/>
              </a:rPr>
              <a:t>https://kirovsk-reg.ru/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Комитет финансов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3"/>
              </a:rPr>
              <a:t>https://kirovsk-reg.ru/komfin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«Открытый бюджет»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4"/>
              </a:rPr>
              <a:t>budget.lenobl.ru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5"/>
              </a:rPr>
              <a:t>gfc.lenobl.ru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контрольно-счетной палаты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6"/>
              </a:rPr>
              <a:t>www.ksplo.ru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Министерства финансов Российской Федерации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7"/>
              </a:rPr>
              <a:t>minfin.ru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для отзывов и предложений Вы можете обратиться в Комитет финансов Кировского муниципального района Ленинградской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области по телефону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                                      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5C45"/>
                </a:solidFill>
                <a:latin typeface="Arial Narrow"/>
              </a:rPr>
              <a:t>      Комитет финансов Кировского муниципального района Ленинградской области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Адрес: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187342, Ленинградская область, г. Кировск, ул. Новая, д. 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Телефон: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Е-mail: </a:t>
            </a:r>
            <a:r>
              <a:rPr lang="fr-FR" sz="1400" b="0" strike="noStrike" spc="-1">
                <a:solidFill>
                  <a:srgbClr val="000000"/>
                </a:solidFill>
                <a:latin typeface="Arial Narrow"/>
              </a:rPr>
              <a:t>komfin@kirovsk-reg.ru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0" y="0"/>
            <a:ext cx="1349640" cy="126000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900000" y="623386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000" y="2273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КИРОВСКИЙ МУНИЦИПАЛЬНЫЙ РАЙОН ЛЕНИНГРАДСКОЙ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735" y="1395115"/>
            <a:ext cx="4436537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b="1" dirty="0"/>
              <a:t>Площадь: </a:t>
            </a:r>
            <a:r>
              <a:rPr lang="ru-RU" dirty="0"/>
              <a:t>4 228,61 км²</a:t>
            </a:r>
          </a:p>
          <a:p>
            <a:pPr marL="12700">
              <a:lnSpc>
                <a:spcPct val="100000"/>
              </a:lnSpc>
              <a:spcBef>
                <a:spcPts val="2715"/>
              </a:spcBef>
            </a:pPr>
            <a:r>
              <a:rPr lang="ru-RU" b="1" dirty="0"/>
              <a:t>Население: </a:t>
            </a:r>
            <a:r>
              <a:rPr lang="ru-RU" dirty="0"/>
              <a:t>108 186 чел.</a:t>
            </a:r>
          </a:p>
          <a:p>
            <a:pPr marL="22225">
              <a:lnSpc>
                <a:spcPct val="100000"/>
              </a:lnSpc>
              <a:spcBef>
                <a:spcPts val="1815"/>
              </a:spcBef>
              <a:tabLst>
                <a:tab pos="3797935" algn="l"/>
              </a:tabLst>
            </a:pPr>
            <a:r>
              <a:rPr lang="ru-RU" b="1" dirty="0"/>
              <a:t>Муниципальных образований:</a:t>
            </a:r>
            <a:r>
              <a:rPr lang="ru-RU" dirty="0"/>
              <a:t> 11</a:t>
            </a: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lang="ru-RU" b="1" dirty="0"/>
              <a:t>Городских поселений: </a:t>
            </a:r>
            <a:r>
              <a:rPr lang="ru-RU" dirty="0"/>
              <a:t>8</a:t>
            </a: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lang="ru-RU" b="1" dirty="0"/>
              <a:t>Сельский поселений: </a:t>
            </a:r>
            <a:r>
              <a:rPr lang="ru-RU" dirty="0"/>
              <a:t>3</a:t>
            </a: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lang="ru-RU" b="1" dirty="0"/>
              <a:t>Населенных пунктов: </a:t>
            </a:r>
            <a:r>
              <a:rPr lang="ru-RU" dirty="0"/>
              <a:t>100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>
            <a:fillRect/>
          </a:stretch>
        </p:blipFill>
        <p:spPr>
          <a:xfrm>
            <a:off x="4248225" y="963067"/>
            <a:ext cx="5616624" cy="36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4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160000" y="1368000"/>
            <a:ext cx="5513400" cy="197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3651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СПАСИБО</a:t>
            </a:r>
            <a:br>
              <a:rPr sz="6000"/>
            </a:b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ЗА ВНИМАНИЕ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оугольник 53"/>
          <p:cNvSpPr/>
          <p:nvPr/>
        </p:nvSpPr>
        <p:spPr>
          <a:xfrm>
            <a:off x="377280" y="212400"/>
            <a:ext cx="9357480" cy="5263560"/>
          </a:xfrm>
          <a:prstGeom prst="rect">
            <a:avLst/>
          </a:prstGeom>
          <a:noFill/>
          <a:ln w="316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97" name="Рисунок 3"/>
          <p:cNvPicPr/>
          <p:nvPr/>
        </p:nvPicPr>
        <p:blipFill>
          <a:blip r:embed="rId2"/>
          <a:stretch/>
        </p:blipFill>
        <p:spPr>
          <a:xfrm>
            <a:off x="3785400" y="3711240"/>
            <a:ext cx="5936040" cy="174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 idx="4294967295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900000" y="623386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000" y="2273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ГЛОССАРИЙ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9A41605-339E-4210-9FCA-20A98B9F51F9}"/>
              </a:ext>
            </a:extLst>
          </p:cNvPr>
          <p:cNvSpPr txBox="1">
            <a:spLocks/>
          </p:cNvSpPr>
          <p:nvPr/>
        </p:nvSpPr>
        <p:spPr>
          <a:xfrm>
            <a:off x="647824" y="840240"/>
            <a:ext cx="9017096" cy="4659331"/>
          </a:xfrm>
          <a:prstGeom prst="rect">
            <a:avLst/>
          </a:prstGeom>
        </p:spPr>
        <p:txBody>
          <a:bodyPr>
            <a:noAutofit/>
          </a:bodyPr>
          <a:lstStyle/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</a:t>
            </a:r>
            <a:r>
              <a:rPr lang="ru-RU" sz="1400" kern="0" dirty="0">
                <a:solidFill>
                  <a:sysClr val="windowText" lastClr="000000"/>
                </a:solidFill>
              </a:rPr>
              <a:t> - форма образования и  расходования денежных средств, предназначенных для финансового  обеспечения задач и функций государства и  местного самоуправления.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 для граждан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информационный ресурс, содержащий основные положения проекта решения  о бюджете, в доступной для широкого круга  заинтересованных пользователей форме. Составляется с целью ознакомления граждан с  основными целями, задачами приоритетными направлениями бюджетной политики  муниципального образования.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Доходы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поступающие в бюджет  денежные средства, за исключением средств,  являющихся в  соответствии с настоящим Кодексом 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Расходы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выплачиваемые из бюджета 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Дефицит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превышение расходов бюджета над его доходами.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Профицит бюджета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превышение доходов бюджета над его расходами.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Межбюджетные трансферты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средства, предоставляемые одним бюджетом бюджетной системы  Российской Федерации другому бюджету бюджетной системы Российской Федерации.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400" b="1" kern="0" dirty="0">
                <a:solidFill>
                  <a:sysClr val="windowText" lastClr="000000"/>
                </a:solidFill>
              </a:rPr>
              <a:t>Бюджетные ассигнования </a:t>
            </a:r>
            <a:r>
              <a:rPr lang="ru-RU" sz="1400" kern="0" dirty="0">
                <a:solidFill>
                  <a:sysClr val="windowText" lastClr="000000"/>
                </a:solidFill>
              </a:rPr>
              <a:t>– предельные объёмы денежных средств, предусмотренных в  соответствующем финансовом году для исполнения бюдже</a:t>
            </a:r>
            <a:r>
              <a:rPr lang="ru-RU" sz="1600" kern="0" dirty="0">
                <a:solidFill>
                  <a:sysClr val="windowText" lastClr="000000"/>
                </a:solidFill>
              </a:rPr>
              <a:t>тных обязательств.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80531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" y="1079977"/>
            <a:ext cx="9643074" cy="4583813"/>
          </a:xfrm>
          <a:prstGeom prst="rect">
            <a:avLst/>
          </a:prstGeom>
        </p:spPr>
      </p:pic>
      <p:sp>
        <p:nvSpPr>
          <p:cNvPr id="93" name="object 33"/>
          <p:cNvSpPr/>
          <p:nvPr/>
        </p:nvSpPr>
        <p:spPr>
          <a:xfrm>
            <a:off x="8928744" y="710949"/>
            <a:ext cx="1048974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ТЫС.РУБ.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07864" y="314994"/>
            <a:ext cx="8299746" cy="27756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l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ОСНОВНЫЕ ПАРАМЕТРЫ БЮДЖЕТА КМР ЛО - 2024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object 35"/>
          <p:cNvSpPr/>
          <p:nvPr/>
        </p:nvSpPr>
        <p:spPr>
          <a:xfrm>
            <a:off x="4403160" y="1024510"/>
            <a:ext cx="802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ПЛАН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2" name="TextBox 111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5 199 363,1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3 700 332,0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1 499 031,1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5 305 100,7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1 631 079,2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3 674 021,5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102,0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108,8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99,3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22,5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22796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30,0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19,4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5 264 605,0</a:t>
            </a:r>
            <a:endParaRPr lang="ru-RU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5 073 842,2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96,4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i="1" strike="noStrike" spc="-1" dirty="0">
                <a:solidFill>
                  <a:srgbClr val="000000"/>
                </a:solidFill>
                <a:latin typeface="Lato Light"/>
              </a:rPr>
              <a:t>20,9</a:t>
            </a:r>
            <a:endParaRPr lang="ru-RU" sz="18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83760" y="460800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-69 658,3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70932" y="496194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4,65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430060" y="4608000"/>
            <a:ext cx="1356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+231 258,5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35"/>
          <p:cNvSpPr/>
          <p:nvPr/>
        </p:nvSpPr>
        <p:spPr>
          <a:xfrm>
            <a:off x="5388364" y="1030080"/>
            <a:ext cx="17304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ИСПОЛНЕНО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6817949" y="1049428"/>
            <a:ext cx="1711568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% ИСПОЛНЕНИЯ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8567937" y="1054677"/>
            <a:ext cx="1479347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  <a:latin typeface="Arial"/>
              </a:rPr>
              <a:t>ТЕМП РОСТА,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6594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4 665 539,4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01349" y="3457558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4 551 576,3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1830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94300" y="344948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20,7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6594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750 067,1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69940" y="369815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731 839,0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1830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94300" y="369311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88,7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6594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3 915 472,3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69940" y="3937749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3 819 737,3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1830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94300" y="3938723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13,0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7" y="1103743"/>
            <a:ext cx="9643074" cy="4583813"/>
          </a:xfrm>
          <a:prstGeom prst="rect">
            <a:avLst/>
          </a:prstGeom>
        </p:spPr>
      </p:pic>
      <p:sp>
        <p:nvSpPr>
          <p:cNvPr id="95" name="object 35"/>
          <p:cNvSpPr/>
          <p:nvPr/>
        </p:nvSpPr>
        <p:spPr>
          <a:xfrm>
            <a:off x="4403160" y="1024510"/>
            <a:ext cx="12168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ПЛАН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2" name="TextBox 111"/>
          <p:cNvSpPr txBox="1"/>
          <p:nvPr/>
        </p:nvSpPr>
        <p:spPr>
          <a:xfrm>
            <a:off x="397176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6 837 867,1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97896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4 247 427,9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717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2 590 439,2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6316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6 853 827,5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757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2 704 071,2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352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4 149 756,3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7552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100,2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00364" y="199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104,4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00724" y="235470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97,7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387884" y="1540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9,2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388244" y="1972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19,6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388604" y="2368026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trike="noStrike" spc="-1" dirty="0">
                <a:solidFill>
                  <a:srgbClr val="000000"/>
                </a:solidFill>
                <a:latin typeface="Lato Light"/>
              </a:rPr>
              <a:t>3,3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59164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7 030 473,9</a:t>
            </a:r>
            <a:endParaRPr lang="ru-RU" spc="-1" dirty="0">
              <a:solidFill>
                <a:srgbClr val="000000"/>
              </a:solidFill>
            </a:endParaRPr>
          </a:p>
          <a:p>
            <a:pPr algn="ctr"/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63164" y="331894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6 662 887,9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96893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94,8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372893" y="3313901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10,2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40340" y="4406429"/>
            <a:ext cx="1291759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-196 189,3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27513" y="4760369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i="1" strike="noStrike" spc="-1" dirty="0">
                <a:solidFill>
                  <a:srgbClr val="000000"/>
                </a:solidFill>
                <a:latin typeface="Lato Light"/>
              </a:rPr>
              <a:t>7,57</a:t>
            </a:r>
            <a:endParaRPr lang="ru-RU" sz="1600" b="0" i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86641" y="4406429"/>
            <a:ext cx="1356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+190 939,6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35"/>
          <p:cNvSpPr/>
          <p:nvPr/>
        </p:nvSpPr>
        <p:spPr>
          <a:xfrm>
            <a:off x="5388364" y="1030080"/>
            <a:ext cx="17304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ИСПОЛНЕНО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47" name="object 35"/>
          <p:cNvSpPr/>
          <p:nvPr/>
        </p:nvSpPr>
        <p:spPr>
          <a:xfrm>
            <a:off x="6767357" y="1048356"/>
            <a:ext cx="1711568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% ИСПОЛНЕНИЯ</a:t>
            </a:r>
            <a:endParaRPr lang="ru-RU" sz="1400" spc="-1" dirty="0">
              <a:solidFill>
                <a:srgbClr val="000000"/>
              </a:solidFill>
            </a:endParaRPr>
          </a:p>
        </p:txBody>
      </p:sp>
      <p:sp>
        <p:nvSpPr>
          <p:cNvPr id="48" name="object 35"/>
          <p:cNvSpPr/>
          <p:nvPr/>
        </p:nvSpPr>
        <p:spPr>
          <a:xfrm>
            <a:off x="8476088" y="1032294"/>
            <a:ext cx="1401341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1400" b="1" spc="-21" dirty="0">
                <a:solidFill>
                  <a:srgbClr val="16232E"/>
                </a:solidFill>
              </a:rPr>
              <a:t>ТЕМП РОСТА,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427" y="257613"/>
            <a:ext cx="919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kern="0" spc="-1" dirty="0">
                <a:solidFill>
                  <a:srgbClr val="006B68"/>
                </a:solidFill>
              </a:rPr>
              <a:t>ОСНОВНЫЕ ПАРАМЕТРЫ КОНСОЛИДИРОВАННОГО БЮДЖЕТА КМР ЛО - 2024</a:t>
            </a:r>
            <a:endParaRPr lang="ru-RU" kern="0" spc="-1" dirty="0">
              <a:solidFill>
                <a:srgbClr val="000000"/>
              </a:solidFill>
              <a:latin typeface="Calibri"/>
            </a:endParaRPr>
          </a:p>
          <a:p>
            <a:r>
              <a:rPr lang="ru-RU" dirty="0"/>
              <a:t>.</a:t>
            </a:r>
          </a:p>
        </p:txBody>
      </p:sp>
      <p:sp>
        <p:nvSpPr>
          <p:cNvPr id="31" name="object 33"/>
          <p:cNvSpPr/>
          <p:nvPr/>
        </p:nvSpPr>
        <p:spPr>
          <a:xfrm>
            <a:off x="8397129" y="580778"/>
            <a:ext cx="1575052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ТЫС.РУБ.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60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10800" y="9360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791781" y="2619251"/>
            <a:ext cx="4237920" cy="807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Исполнение доходной части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TextBox 10"/>
          <p:cNvSpPr txBox="1"/>
          <p:nvPr/>
        </p:nvSpPr>
        <p:spPr>
          <a:xfrm>
            <a:off x="8192555" y="4347661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4C43"/>
                </a:solidFill>
              </a:rPr>
              <a:t>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2593339247"/>
              </p:ext>
            </p:extLst>
          </p:nvPr>
        </p:nvGraphicFramePr>
        <p:xfrm>
          <a:off x="242425" y="1697115"/>
          <a:ext cx="4879931" cy="27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02660" y="-271869"/>
            <a:ext cx="4567269" cy="6435940"/>
          </a:xfrm>
          <a:prstGeom prst="rect">
            <a:avLst/>
          </a:prstGeom>
          <a:solidFill>
            <a:srgbClr val="79C8C5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9" name="object 79"/>
          <p:cNvSpPr/>
          <p:nvPr/>
        </p:nvSpPr>
        <p:spPr>
          <a:xfrm>
            <a:off x="2183603" y="2875072"/>
            <a:ext cx="1457792" cy="505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1" strike="noStrike" spc="-1" dirty="0">
                <a:solidFill>
                  <a:srgbClr val="006764"/>
                </a:solidFill>
                <a:latin typeface="Arial"/>
              </a:rPr>
              <a:t>5 305 100,7</a:t>
            </a:r>
          </a:p>
          <a:p>
            <a:pPr algn="ctr"/>
            <a:r>
              <a:rPr lang="ru-RU" sz="1200" spc="-1" dirty="0">
                <a:solidFill>
                  <a:srgbClr val="006764"/>
                </a:solidFill>
                <a:latin typeface="DejaVu Sans"/>
              </a:rPr>
              <a:t>▴ 22,5%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pic>
        <p:nvPicPr>
          <p:cNvPr id="187" name="Рисунок 186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</a:t>
            </a:r>
            <a:r>
              <a:rPr lang="ru-RU" b="1" spc="-1" dirty="0">
                <a:solidFill>
                  <a:srgbClr val="006B68"/>
                </a:solidFill>
                <a:latin typeface="Arial"/>
              </a:rPr>
              <a:t>ДОХОДОВ</a:t>
            </a:r>
            <a:r>
              <a:rPr lang="ru-RU" b="1" kern="0" spc="-1" dirty="0">
                <a:solidFill>
                  <a:srgbClr val="006B68"/>
                </a:solidFill>
              </a:rPr>
              <a:t>- 2024</a:t>
            </a: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object 56"/>
          <p:cNvSpPr/>
          <p:nvPr/>
        </p:nvSpPr>
        <p:spPr>
          <a:xfrm rot="21441032">
            <a:off x="66957" y="2196278"/>
            <a:ext cx="1934494" cy="109433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4"/>
          <a:stretch/>
        </p:blipFill>
        <p:spPr>
          <a:xfrm>
            <a:off x="2682390" y="1994567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5" name="object 59"/>
          <p:cNvSpPr/>
          <p:nvPr/>
        </p:nvSpPr>
        <p:spPr>
          <a:xfrm>
            <a:off x="2733049" y="1724933"/>
            <a:ext cx="1907640" cy="252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4"/>
          <a:stretch/>
        </p:blipFill>
        <p:spPr>
          <a:xfrm>
            <a:off x="2715867" y="411367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 rot="160551" flipV="1">
            <a:off x="2788346" y="4924128"/>
            <a:ext cx="2621980" cy="12393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2311942" y="1734472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Неналоговые</a:t>
            </a:r>
            <a:r>
              <a:rPr lang="en-US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доходы</a:t>
            </a:r>
          </a:p>
        </p:txBody>
      </p:sp>
      <p:sp>
        <p:nvSpPr>
          <p:cNvPr id="209" name="object 68"/>
          <p:cNvSpPr/>
          <p:nvPr/>
        </p:nvSpPr>
        <p:spPr>
          <a:xfrm>
            <a:off x="1647149" y="134282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246 278,8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▴11,3%</a:t>
            </a:r>
          </a:p>
        </p:txBody>
      </p:sp>
      <p:sp>
        <p:nvSpPr>
          <p:cNvPr id="210" name="object 69"/>
          <p:cNvSpPr/>
          <p:nvPr/>
        </p:nvSpPr>
        <p:spPr>
          <a:xfrm>
            <a:off x="-92766" y="2239404"/>
            <a:ext cx="216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Налоговые доходы</a:t>
            </a:r>
          </a:p>
        </p:txBody>
      </p:sp>
      <p:sp>
        <p:nvSpPr>
          <p:cNvPr id="211" name="object 71"/>
          <p:cNvSpPr/>
          <p:nvPr/>
        </p:nvSpPr>
        <p:spPr>
          <a:xfrm>
            <a:off x="-952202" y="1860162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1 384 800,4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▴34,0%</a:t>
            </a:r>
          </a:p>
        </p:txBody>
      </p:sp>
      <p:sp>
        <p:nvSpPr>
          <p:cNvPr id="214" name="object 74"/>
          <p:cNvSpPr/>
          <p:nvPr/>
        </p:nvSpPr>
        <p:spPr>
          <a:xfrm>
            <a:off x="2786882" y="4996696"/>
            <a:ext cx="2681227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Безвозмездные</a:t>
            </a:r>
            <a:r>
              <a:rPr lang="en-US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поступления</a:t>
            </a:r>
          </a:p>
        </p:txBody>
      </p:sp>
      <p:sp>
        <p:nvSpPr>
          <p:cNvPr id="215" name="object 75"/>
          <p:cNvSpPr/>
          <p:nvPr/>
        </p:nvSpPr>
        <p:spPr>
          <a:xfrm>
            <a:off x="2049504" y="4604040"/>
            <a:ext cx="4140000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3 674 021,5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▴19,4%</a:t>
            </a:r>
          </a:p>
        </p:txBody>
      </p:sp>
      <p:sp>
        <p:nvSpPr>
          <p:cNvPr id="37" name="object 23"/>
          <p:cNvSpPr/>
          <p:nvPr/>
        </p:nvSpPr>
        <p:spPr>
          <a:xfrm>
            <a:off x="8136656" y="819051"/>
            <a:ext cx="1464812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sp>
        <p:nvSpPr>
          <p:cNvPr id="32" name="object 61"/>
          <p:cNvSpPr/>
          <p:nvPr/>
        </p:nvSpPr>
        <p:spPr>
          <a:xfrm rot="17127717" flipV="1">
            <a:off x="2603828" y="1831330"/>
            <a:ext cx="296808" cy="71074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object 57"/>
          <p:cNvPicPr/>
          <p:nvPr/>
        </p:nvPicPr>
        <p:blipFill>
          <a:blip r:embed="rId4"/>
          <a:stretch/>
        </p:blipFill>
        <p:spPr>
          <a:xfrm>
            <a:off x="1992166" y="220076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4" name="object 74"/>
          <p:cNvSpPr/>
          <p:nvPr/>
        </p:nvSpPr>
        <p:spPr>
          <a:xfrm>
            <a:off x="6818416" y="1649651"/>
            <a:ext cx="2326352" cy="659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6764"/>
                </a:solidFill>
                <a:latin typeface="Arial"/>
              </a:rPr>
              <a:t>Налоговые </a:t>
            </a:r>
            <a:r>
              <a:rPr lang="ru-RU" b="1" spc="-1" dirty="0">
                <a:solidFill>
                  <a:srgbClr val="006764"/>
                </a:solidFill>
                <a:latin typeface="Arial"/>
              </a:rPr>
              <a:t>доходы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1 384 800,4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▴34,0%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58235" y="2576770"/>
            <a:ext cx="1546373" cy="2701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74"/>
          <p:cNvSpPr/>
          <p:nvPr/>
        </p:nvSpPr>
        <p:spPr>
          <a:xfrm>
            <a:off x="5046951" y="2593719"/>
            <a:ext cx="122958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НДФЛ</a:t>
            </a:r>
            <a:endParaRPr lang="ru-RU" sz="1200" b="1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39" name="object 74"/>
          <p:cNvSpPr/>
          <p:nvPr/>
        </p:nvSpPr>
        <p:spPr>
          <a:xfrm>
            <a:off x="8256097" y="2649564"/>
            <a:ext cx="2025841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577 620,9 </a:t>
            </a:r>
            <a:endParaRPr lang="ru-RU" sz="1200" b="1" spc="-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58235" y="3106007"/>
            <a:ext cx="2050429" cy="270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bject 74"/>
          <p:cNvSpPr/>
          <p:nvPr/>
        </p:nvSpPr>
        <p:spPr>
          <a:xfrm>
            <a:off x="5116057" y="2954289"/>
            <a:ext cx="1117850" cy="566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Налог на совокупный доход</a:t>
            </a:r>
            <a:endParaRPr lang="ru-RU" sz="1200" b="1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2" name="object 74"/>
          <p:cNvSpPr/>
          <p:nvPr/>
        </p:nvSpPr>
        <p:spPr>
          <a:xfrm>
            <a:off x="8712720" y="3052207"/>
            <a:ext cx="952372" cy="197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775 078,3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47703" y="3648280"/>
            <a:ext cx="388792" cy="2701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74"/>
          <p:cNvSpPr/>
          <p:nvPr/>
        </p:nvSpPr>
        <p:spPr>
          <a:xfrm>
            <a:off x="5121795" y="3666008"/>
            <a:ext cx="11178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Акцизы</a:t>
            </a:r>
            <a:endParaRPr lang="ru-RU" sz="1200" b="1" spc="-1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6" name="object 74"/>
          <p:cNvSpPr/>
          <p:nvPr/>
        </p:nvSpPr>
        <p:spPr>
          <a:xfrm>
            <a:off x="8640712" y="3648281"/>
            <a:ext cx="960756" cy="1973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2 965,3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45510" y="4149268"/>
            <a:ext cx="622994" cy="270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object 74"/>
          <p:cNvSpPr/>
          <p:nvPr/>
        </p:nvSpPr>
        <p:spPr>
          <a:xfrm>
            <a:off x="5112320" y="4144957"/>
            <a:ext cx="1117850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Госпошлина</a:t>
            </a:r>
            <a:endParaRPr lang="ru-RU" sz="1200" b="1" spc="-1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9" name="object 74"/>
          <p:cNvSpPr/>
          <p:nvPr/>
        </p:nvSpPr>
        <p:spPr>
          <a:xfrm>
            <a:off x="8640712" y="4088545"/>
            <a:ext cx="871981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29 155,5</a:t>
            </a:r>
          </a:p>
        </p:txBody>
      </p:sp>
      <p:sp>
        <p:nvSpPr>
          <p:cNvPr id="50" name="object 61"/>
          <p:cNvSpPr/>
          <p:nvPr/>
        </p:nvSpPr>
        <p:spPr>
          <a:xfrm rot="17263201" flipV="1">
            <a:off x="2420846" y="4473604"/>
            <a:ext cx="732144" cy="238857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62929" y="2308053"/>
            <a:ext cx="839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26,1</a:t>
            </a:r>
            <a:r>
              <a:rPr lang="en-US" b="1" spc="-1" dirty="0">
                <a:solidFill>
                  <a:schemeClr val="bg2"/>
                </a:solidFill>
              </a:rPr>
              <a:t>%</a:t>
            </a:r>
            <a:endParaRPr lang="ru-RU" b="1" spc="-1" dirty="0">
              <a:solidFill>
                <a:schemeClr val="bg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36199" y="2056589"/>
            <a:ext cx="533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bg2"/>
                </a:solidFill>
              </a:rPr>
              <a:t>4,7</a:t>
            </a:r>
            <a:r>
              <a:rPr lang="en-US" sz="1200" b="1" spc="-1" dirty="0">
                <a:solidFill>
                  <a:schemeClr val="bg2"/>
                </a:solidFill>
              </a:rPr>
              <a:t>%</a:t>
            </a:r>
            <a:endParaRPr lang="ru-RU" sz="1200" b="1" spc="-1" dirty="0">
              <a:solidFill>
                <a:schemeClr val="bg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49842" y="3494065"/>
            <a:ext cx="83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69,2</a:t>
            </a:r>
            <a:r>
              <a:rPr lang="en-US" b="1" spc="-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spc="-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962176" y="3052206"/>
            <a:ext cx="174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▴45,7%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42098" y="2576769"/>
            <a:ext cx="1040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▴20,0%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158234" y="3648280"/>
            <a:ext cx="898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▴</a:t>
            </a:r>
            <a:r>
              <a:rPr lang="ru-RU" sz="1000" b="1" spc="-1" dirty="0">
                <a:solidFill>
                  <a:schemeClr val="bg2"/>
                </a:solidFill>
              </a:rPr>
              <a:t> ▴ 8,5%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073330" y="4113675"/>
            <a:ext cx="98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bg2"/>
                </a:solidFill>
              </a:rPr>
              <a:t>▴</a:t>
            </a:r>
            <a:r>
              <a:rPr lang="ru-RU" sz="1400" b="1" spc="-1" dirty="0">
                <a:solidFill>
                  <a:schemeClr val="bg2"/>
                </a:solidFill>
              </a:rPr>
              <a:t>70,9</a:t>
            </a:r>
            <a:r>
              <a:rPr lang="ru-RU" b="1" spc="-1" dirty="0">
                <a:solidFill>
                  <a:schemeClr val="bg2"/>
                </a:solidFill>
              </a:rPr>
              <a:t>% </a:t>
            </a:r>
          </a:p>
        </p:txBody>
      </p:sp>
      <p:sp>
        <p:nvSpPr>
          <p:cNvPr id="59" name="object 74"/>
          <p:cNvSpPr/>
          <p:nvPr/>
        </p:nvSpPr>
        <p:spPr>
          <a:xfrm>
            <a:off x="9555630" y="2261786"/>
            <a:ext cx="605782" cy="3820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6764"/>
                </a:solidFill>
                <a:latin typeface="Arial"/>
              </a:rPr>
              <a:t>Уд. </a:t>
            </a:r>
          </a:p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6764"/>
                </a:solidFill>
                <a:latin typeface="Arial"/>
              </a:rPr>
              <a:t>вес</a:t>
            </a:r>
            <a:endParaRPr lang="ru-RU" sz="12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512693" y="2576769"/>
            <a:ext cx="648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</a:rPr>
              <a:t>41,7</a:t>
            </a:r>
            <a:r>
              <a:rPr lang="ru-RU" b="1" spc="-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563108" y="3052207"/>
            <a:ext cx="598304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56,0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596397" y="3648282"/>
            <a:ext cx="410696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0,2</a:t>
            </a: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596397" y="4137021"/>
            <a:ext cx="410696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2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2,1</a:t>
            </a:r>
            <a:r>
              <a:rPr lang="ru-RU" sz="1200" b="1" spc="-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FED2-909A-E182-0E30-B14CBFAB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38C77FB9-201C-9066-51CA-ABE9D2A77494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9" name="PlaceHolder 1">
            <a:extLst>
              <a:ext uri="{FF2B5EF4-FFF2-40B4-BE49-F238E27FC236}">
                <a16:creationId xmlns:a16="http://schemas.microsoft.com/office/drawing/2014/main" id="{4BDAED26-123B-CF34-902C-795A925D2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l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СТРУКТУРА ПОСТУПЛЕНИЙ НЕНАЛОГОВЫХ ДОХОДОВ В  БЮДЖЕТ КИРОВСКОГО МУНИЦИПАЛЬНОГО РАЙОНА ЛО</a:t>
            </a:r>
            <a:r>
              <a:rPr lang="en-US" b="1" spc="-1" dirty="0">
                <a:solidFill>
                  <a:srgbClr val="006B68"/>
                </a:solidFill>
                <a:latin typeface="Arial"/>
              </a:rPr>
              <a:t> - 2024</a:t>
            </a:r>
            <a:br>
              <a:rPr lang="ru-RU" sz="1800" dirty="0">
                <a:latin typeface="Microsoft Sans Serif"/>
                <a:cs typeface="Microsoft Sans Serif"/>
              </a:rPr>
            </a:br>
            <a:br>
              <a:rPr lang="ru-RU" kern="0" spc="-1" dirty="0">
                <a:solidFill>
                  <a:srgbClr val="000000"/>
                </a:solidFill>
                <a:latin typeface="Calibri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B8E0026A-3344-866E-6B51-40DA88D2FA10}"/>
              </a:ext>
            </a:extLst>
          </p:cNvPr>
          <p:cNvSpPr/>
          <p:nvPr/>
        </p:nvSpPr>
        <p:spPr>
          <a:xfrm>
            <a:off x="8136656" y="1037109"/>
            <a:ext cx="1348280" cy="258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pc="-1" dirty="0">
                <a:solidFill>
                  <a:srgbClr val="415C62"/>
                </a:solidFill>
              </a:rPr>
              <a:t>ТЫС.РУБ.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7F3EFA-AFA3-00B0-C198-87BDE6BC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899140"/>
            <a:ext cx="8779001" cy="18290"/>
          </a:xfrm>
          <a:prstGeom prst="rect">
            <a:avLst/>
          </a:prstGeom>
        </p:spPr>
      </p:pic>
      <p:grpSp>
        <p:nvGrpSpPr>
          <p:cNvPr id="4" name="object 18">
            <a:extLst>
              <a:ext uri="{FF2B5EF4-FFF2-40B4-BE49-F238E27FC236}">
                <a16:creationId xmlns:a16="http://schemas.microsoft.com/office/drawing/2014/main" id="{A6110ABF-A5B1-521B-73BC-EA53BC7866F6}"/>
              </a:ext>
            </a:extLst>
          </p:cNvPr>
          <p:cNvGrpSpPr/>
          <p:nvPr/>
        </p:nvGrpSpPr>
        <p:grpSpPr>
          <a:xfrm>
            <a:off x="2586417" y="1111814"/>
            <a:ext cx="4766310" cy="2980182"/>
            <a:chOff x="2058923" y="1362455"/>
            <a:chExt cx="4766310" cy="2980182"/>
          </a:xfrm>
        </p:grpSpPr>
        <p:pic>
          <p:nvPicPr>
            <p:cNvPr id="5" name="object 19">
              <a:extLst>
                <a:ext uri="{FF2B5EF4-FFF2-40B4-BE49-F238E27FC236}">
                  <a16:creationId xmlns:a16="http://schemas.microsoft.com/office/drawing/2014/main" id="{4A1A526E-73D4-5585-A8F6-AC589B4342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8923" y="1362455"/>
              <a:ext cx="4766310" cy="2980182"/>
            </a:xfrm>
            <a:prstGeom prst="rect">
              <a:avLst/>
            </a:prstGeom>
          </p:spPr>
        </p:pic>
        <p:pic>
          <p:nvPicPr>
            <p:cNvPr id="6" name="object 20">
              <a:extLst>
                <a:ext uri="{FF2B5EF4-FFF2-40B4-BE49-F238E27FC236}">
                  <a16:creationId xmlns:a16="http://schemas.microsoft.com/office/drawing/2014/main" id="{ED5A788D-C1ED-CD87-2D4B-F8CE82B362D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9816" y="1990343"/>
              <a:ext cx="2554223" cy="1292352"/>
            </a:xfrm>
            <a:prstGeom prst="rect">
              <a:avLst/>
            </a:prstGeom>
          </p:spPr>
        </p:pic>
      </p:grpSp>
      <p:sp>
        <p:nvSpPr>
          <p:cNvPr id="9" name="object 14">
            <a:extLst>
              <a:ext uri="{FF2B5EF4-FFF2-40B4-BE49-F238E27FC236}">
                <a16:creationId xmlns:a16="http://schemas.microsoft.com/office/drawing/2014/main" id="{876A7B84-778C-A9AF-A691-8E62377584B0}"/>
              </a:ext>
            </a:extLst>
          </p:cNvPr>
          <p:cNvSpPr txBox="1"/>
          <p:nvPr/>
        </p:nvSpPr>
        <p:spPr>
          <a:xfrm>
            <a:off x="211030" y="1490623"/>
            <a:ext cx="25922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en-US" sz="2400" b="1" spc="-1" dirty="0">
                <a:solidFill>
                  <a:srgbClr val="006764"/>
                </a:solidFill>
                <a:latin typeface="Arial"/>
              </a:rPr>
              <a:t>107 167,0</a:t>
            </a:r>
            <a:r>
              <a:rPr lang="ru-RU" sz="1600" b="1" spc="-1" dirty="0">
                <a:solidFill>
                  <a:srgbClr val="006764"/>
                </a:solidFill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13,9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D611F84A-18A0-DC77-8BCB-01D5FE664087}"/>
              </a:ext>
            </a:extLst>
          </p:cNvPr>
          <p:cNvSpPr txBox="1"/>
          <p:nvPr/>
        </p:nvSpPr>
        <p:spPr>
          <a:xfrm>
            <a:off x="5628658" y="4800847"/>
            <a:ext cx="251333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ДОХОДЫ ОТ ПЛАТНЫХ  УСЛУГ И КОМПЕНСАЦИ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И </a:t>
            </a:r>
            <a:r>
              <a:rPr sz="1400" spc="-1" dirty="0">
                <a:solidFill>
                  <a:srgbClr val="006764"/>
                </a:solidFill>
                <a:latin typeface="Arial"/>
              </a:rPr>
              <a:t>ЗАТРАТ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59A93A3-E711-D18A-6BBC-1C7A16683F26}"/>
              </a:ext>
            </a:extLst>
          </p:cNvPr>
          <p:cNvSpPr txBox="1"/>
          <p:nvPr/>
        </p:nvSpPr>
        <p:spPr>
          <a:xfrm>
            <a:off x="5990605" y="4208987"/>
            <a:ext cx="2513330" cy="4244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spcBef>
                <a:spcPts val="43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23 426,4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3,7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DA4A6EC-0038-ADEF-7D5B-5A82C2B682D2}"/>
              </a:ext>
            </a:extLst>
          </p:cNvPr>
          <p:cNvSpPr txBox="1"/>
          <p:nvPr/>
        </p:nvSpPr>
        <p:spPr>
          <a:xfrm>
            <a:off x="385535" y="4118753"/>
            <a:ext cx="2299510" cy="275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   </a:t>
            </a: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15 639,5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167,1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65E7983F-EBFC-0EE2-E231-9B0834920858}"/>
              </a:ext>
            </a:extLst>
          </p:cNvPr>
          <p:cNvSpPr txBox="1"/>
          <p:nvPr/>
        </p:nvSpPr>
        <p:spPr>
          <a:xfrm>
            <a:off x="373379" y="4549875"/>
            <a:ext cx="25133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400" spc="-1" dirty="0">
                <a:solidFill>
                  <a:srgbClr val="006764"/>
                </a:solidFill>
                <a:latin typeface="Arial"/>
              </a:rPr>
              <a:t>ПРОЧИЕ НЕНАЛОГОВЫЕ ДОХОДЫ</a:t>
            </a:r>
            <a:endParaRPr sz="1400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3219315-4D45-B4C7-2F36-95FE02165913}"/>
              </a:ext>
            </a:extLst>
          </p:cNvPr>
          <p:cNvSpPr txBox="1"/>
          <p:nvPr/>
        </p:nvSpPr>
        <p:spPr>
          <a:xfrm>
            <a:off x="7059271" y="2186385"/>
            <a:ext cx="3148965" cy="4928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indent="-913130" algn="ctr">
              <a:lnSpc>
                <a:spcPts val="1870"/>
              </a:lnSpc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ДОХОДЫ ОТ ИСПОЛЬЗОВАНИЯ  ИМУЩЕСТВА</a:t>
            </a: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F4C8F187-ADD9-8CCB-A6C2-4BAE3A419BF4}"/>
              </a:ext>
            </a:extLst>
          </p:cNvPr>
          <p:cNvSpPr txBox="1"/>
          <p:nvPr/>
        </p:nvSpPr>
        <p:spPr>
          <a:xfrm>
            <a:off x="7416576" y="1669984"/>
            <a:ext cx="2281302" cy="40716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lang="ru-RU" sz="2400" b="1" spc="-1" dirty="0">
                <a:solidFill>
                  <a:srgbClr val="006764"/>
                </a:solidFill>
                <a:latin typeface="Arial"/>
              </a:rPr>
              <a:t>100 045,9</a:t>
            </a:r>
            <a:r>
              <a:rPr lang="ru-RU" sz="1200" b="1" spc="-1" dirty="0">
                <a:solidFill>
                  <a:srgbClr val="006764"/>
                </a:solidFill>
                <a:latin typeface="Arial"/>
              </a:rPr>
              <a:t>▴ 1,3 </a:t>
            </a:r>
            <a:r>
              <a:rPr sz="1200" b="1" spc="-1" dirty="0">
                <a:solidFill>
                  <a:srgbClr val="006764"/>
                </a:solidFill>
                <a:latin typeface="Arial"/>
              </a:rPr>
              <a:t>%</a:t>
            </a: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3D64E22F-F41C-2068-CE01-CE77702FA36C}"/>
              </a:ext>
            </a:extLst>
          </p:cNvPr>
          <p:cNvSpPr txBox="1"/>
          <p:nvPr/>
        </p:nvSpPr>
        <p:spPr>
          <a:xfrm>
            <a:off x="3698050" y="2247478"/>
            <a:ext cx="2513330" cy="9560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spcBef>
                <a:spcPts val="844"/>
              </a:spcBef>
            </a:pP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246 278,8</a:t>
            </a:r>
          </a:p>
          <a:p>
            <a:pPr marR="5080" algn="ctr">
              <a:spcBef>
                <a:spcPts val="844"/>
              </a:spcBef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ru-RU" sz="1600" b="1" spc="-1" dirty="0">
                <a:solidFill>
                  <a:srgbClr val="006764"/>
                </a:solidFill>
              </a:rPr>
              <a:t>▴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</a:rPr>
              <a:t> 11,3 </a:t>
            </a:r>
            <a:r>
              <a:rPr lang="ru-RU" sz="1600" b="1" spc="-1" dirty="0">
                <a:solidFill>
                  <a:srgbClr val="006666"/>
                </a:solidFill>
                <a:latin typeface="Arial"/>
              </a:rPr>
              <a:t>% </a:t>
            </a:r>
          </a:p>
          <a:p>
            <a:pPr marR="5080" algn="ctr">
              <a:spcBef>
                <a:spcPts val="844"/>
              </a:spcBef>
            </a:pP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sp>
        <p:nvSpPr>
          <p:cNvPr id="13" name="object 59">
            <a:extLst>
              <a:ext uri="{FF2B5EF4-FFF2-40B4-BE49-F238E27FC236}">
                <a16:creationId xmlns:a16="http://schemas.microsoft.com/office/drawing/2014/main" id="{674DB9BF-223F-579A-3041-4C0129557BCE}"/>
              </a:ext>
            </a:extLst>
          </p:cNvPr>
          <p:cNvSpPr/>
          <p:nvPr/>
        </p:nvSpPr>
        <p:spPr>
          <a:xfrm rot="21315896">
            <a:off x="51174" y="1811616"/>
            <a:ext cx="2765600" cy="261793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92315D7E-10EC-C392-48E2-D6297CC8D920}"/>
              </a:ext>
            </a:extLst>
          </p:cNvPr>
          <p:cNvSpPr txBox="1"/>
          <p:nvPr/>
        </p:nvSpPr>
        <p:spPr>
          <a:xfrm>
            <a:off x="-156776" y="1872779"/>
            <a:ext cx="3043485" cy="94961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ПРОДАЖА МАТЕРИАЛЬНЫХ</a:t>
            </a:r>
          </a:p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И НЕМАТЕРИАЛЬНЫХ</a:t>
            </a:r>
          </a:p>
          <a:p>
            <a:pPr algn="ctr">
              <a:spcBef>
                <a:spcPts val="844"/>
              </a:spcBef>
            </a:pPr>
            <a:r>
              <a:rPr sz="1400" spc="-1" dirty="0">
                <a:solidFill>
                  <a:srgbClr val="006764"/>
                </a:solidFill>
                <a:latin typeface="Arial"/>
              </a:rPr>
              <a:t>АКТИВОВ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C04D50BF-6EE3-ED55-8CA2-92B4DDA64116}"/>
              </a:ext>
            </a:extLst>
          </p:cNvPr>
          <p:cNvSpPr txBox="1"/>
          <p:nvPr/>
        </p:nvSpPr>
        <p:spPr>
          <a:xfrm>
            <a:off x="7187498" y="1166399"/>
            <a:ext cx="3043485" cy="3443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spcBef>
                <a:spcPts val="844"/>
              </a:spcBef>
            </a:pPr>
            <a:r>
              <a:rPr sz="1600" b="1" spc="-1" dirty="0">
                <a:solidFill>
                  <a:srgbClr val="006B68"/>
                </a:solidFill>
                <a:latin typeface="Arial"/>
              </a:rPr>
              <a:t>↑↓ - прирост к 202</a:t>
            </a:r>
            <a:r>
              <a:rPr lang="ru-RU" sz="1600" b="1" spc="-1" dirty="0">
                <a:solidFill>
                  <a:srgbClr val="006B68"/>
                </a:solidFill>
                <a:latin typeface="Arial"/>
              </a:rPr>
              <a:t>3</a:t>
            </a:r>
            <a:endParaRPr sz="1600" b="1" spc="-1" dirty="0">
              <a:solidFill>
                <a:srgbClr val="006B68"/>
              </a:solidFill>
              <a:latin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19D0F2-8B74-B8F3-A3D8-DEEFA7093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748" y="2102276"/>
            <a:ext cx="2828789" cy="18290"/>
          </a:xfrm>
          <a:prstGeom prst="rect">
            <a:avLst/>
          </a:prstGeom>
        </p:spPr>
      </p:pic>
      <p:sp>
        <p:nvSpPr>
          <p:cNvPr id="19" name="object 61">
            <a:extLst>
              <a:ext uri="{FF2B5EF4-FFF2-40B4-BE49-F238E27FC236}">
                <a16:creationId xmlns:a16="http://schemas.microsoft.com/office/drawing/2014/main" id="{004AE88D-407C-EDFE-09C5-64635984816C}"/>
              </a:ext>
            </a:extLst>
          </p:cNvPr>
          <p:cNvSpPr/>
          <p:nvPr/>
        </p:nvSpPr>
        <p:spPr>
          <a:xfrm rot="17263201">
            <a:off x="2593704" y="3948790"/>
            <a:ext cx="1068903" cy="138225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object 59">
            <a:extLst>
              <a:ext uri="{FF2B5EF4-FFF2-40B4-BE49-F238E27FC236}">
                <a16:creationId xmlns:a16="http://schemas.microsoft.com/office/drawing/2014/main" id="{1F016962-AC20-1F64-C840-45A1A0046344}"/>
              </a:ext>
            </a:extLst>
          </p:cNvPr>
          <p:cNvSpPr/>
          <p:nvPr/>
        </p:nvSpPr>
        <p:spPr>
          <a:xfrm rot="21315896">
            <a:off x="176334" y="4366983"/>
            <a:ext cx="2717912" cy="243384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id="{1BD7779B-28AE-E69D-6A57-05497499ED4C}"/>
              </a:ext>
            </a:extLst>
          </p:cNvPr>
          <p:cNvSpPr/>
          <p:nvPr/>
        </p:nvSpPr>
        <p:spPr>
          <a:xfrm rot="17263201" flipV="1">
            <a:off x="5331980" y="4047368"/>
            <a:ext cx="766789" cy="478023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bject 59">
            <a:extLst>
              <a:ext uri="{FF2B5EF4-FFF2-40B4-BE49-F238E27FC236}">
                <a16:creationId xmlns:a16="http://schemas.microsoft.com/office/drawing/2014/main" id="{7B99148B-FDEB-3104-A842-98221AFA0290}"/>
              </a:ext>
            </a:extLst>
          </p:cNvPr>
          <p:cNvSpPr/>
          <p:nvPr/>
        </p:nvSpPr>
        <p:spPr>
          <a:xfrm rot="21315896">
            <a:off x="5834051" y="4609698"/>
            <a:ext cx="2722282" cy="252935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ject 60">
            <a:extLst>
              <a:ext uri="{FF2B5EF4-FFF2-40B4-BE49-F238E27FC236}">
                <a16:creationId xmlns:a16="http://schemas.microsoft.com/office/drawing/2014/main" id="{1C785F4B-A60C-AF60-6B78-7769E1C63FE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835460" y="1890748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7" name="object 60">
            <a:extLst>
              <a:ext uri="{FF2B5EF4-FFF2-40B4-BE49-F238E27FC236}">
                <a16:creationId xmlns:a16="http://schemas.microsoft.com/office/drawing/2014/main" id="{51461088-047A-5A21-F7F8-D320E4C41938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310291" y="3473183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8" name="object 60">
            <a:extLst>
              <a:ext uri="{FF2B5EF4-FFF2-40B4-BE49-F238E27FC236}">
                <a16:creationId xmlns:a16="http://schemas.microsoft.com/office/drawing/2014/main" id="{462E655A-248E-CC25-1F2A-C976F081746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530635" y="3751610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11" name="object 60">
            <a:extLst>
              <a:ext uri="{FF2B5EF4-FFF2-40B4-BE49-F238E27FC236}">
                <a16:creationId xmlns:a16="http://schemas.microsoft.com/office/drawing/2014/main" id="{9763508D-A35D-4D33-63CE-E7BB0F6CDCA1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161406" y="2059546"/>
            <a:ext cx="122040" cy="122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2077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</TotalTime>
  <Words>1997</Words>
  <Application>Microsoft Office PowerPoint</Application>
  <PresentationFormat>Произвольный</PresentationFormat>
  <Paragraphs>693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DejaVu Sans</vt:lpstr>
      <vt:lpstr>Lato Black</vt:lpstr>
      <vt:lpstr>Lato Heavy</vt:lpstr>
      <vt:lpstr>Lato Light</vt:lpstr>
      <vt:lpstr>Microsoft Sans Serif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25</vt:lpstr>
      <vt:lpstr>25</vt:lpstr>
      <vt:lpstr>ОСНОВНЫЕ ПАРАМЕТРЫ БЮДЖЕТА КМР ЛО - 2024</vt:lpstr>
      <vt:lpstr>Презентация PowerPoint</vt:lpstr>
      <vt:lpstr>Презентация PowerPoint</vt:lpstr>
      <vt:lpstr>СТРУКТУРА ДОХОДОВ- 2024 </vt:lpstr>
      <vt:lpstr>СТРУКТУРА ПОСТУПЛЕНИЙ НЕНАЛОГОВЫХ ДОХОДОВ В  БЮДЖЕТ КИРОВСКОГО МУНИЦИПАЛЬНОГО РАЙОНА ЛО - 2024  </vt:lpstr>
      <vt:lpstr>СТРУКТУРА БЕЗВОЗМЕЗДНЫХ ПОСТУПЛЕНИЙ- 2024 </vt:lpstr>
      <vt:lpstr>Презентация PowerPoint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ДИНАМИКА ИСПОЛНЕНИЯ БЮДЖЕТА КИРОВСКОГО МУНИЦИПАЛЬНОГО РАЙОНА ЛЕНИНГРАДСКОЙ ОБЛАСТИ  </vt:lpstr>
      <vt:lpstr>РАСХОДЫ РАЙОННОГО БЮДЖЕТА - 2024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25</vt:lpstr>
      <vt:lpstr>25</vt:lpstr>
      <vt:lpstr>Презентация PowerPoint</vt:lpstr>
      <vt:lpstr>ФИНАНСОВАЯ ПОДДЕРЖКА МЕСТНЫХ БЮДЖЕТОВ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174</cp:revision>
  <cp:lastPrinted>2026-03-10T07:13:41Z</cp:lastPrinted>
  <dcterms:modified xsi:type="dcterms:W3CDTF">2026-03-10T07:49:55Z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2024-11-04T11:52:05Z</dcterms:created>
  <dc:creator/>
  <dc:description/>
  <dc:language>en-US</dc:language>
  <cp:lastModifiedBy/>
  <dcterms:modified xsi:type="dcterms:W3CDTF">2024-11-14T23:33:29Z</dcterms:modified>
  <cp:revision>18</cp:revision>
  <dc:subject/>
  <dc:title/>
</cp:coreProperties>
</file>