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  <p:sldMasterId id="2147483657" r:id="rId4"/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85" r:id="rId13"/>
    <p:sldId id="286" r:id="rId14"/>
    <p:sldId id="263" r:id="rId15"/>
    <p:sldId id="287" r:id="rId16"/>
    <p:sldId id="264" r:id="rId17"/>
    <p:sldId id="288" r:id="rId18"/>
    <p:sldId id="265" r:id="rId19"/>
    <p:sldId id="281" r:id="rId20"/>
    <p:sldId id="282" r:id="rId21"/>
    <p:sldId id="283" r:id="rId22"/>
    <p:sldId id="284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</p:sldIdLst>
  <p:sldSz cx="10080625" cy="56705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5" autoAdjust="0"/>
  </p:normalViewPr>
  <p:slideViewPr>
    <p:cSldViewPr>
      <p:cViewPr varScale="1">
        <p:scale>
          <a:sx n="131" d="100"/>
          <a:sy n="131" d="100"/>
        </p:scale>
        <p:origin x="-630" y="-96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789202.5</c:v>
                </c:pt>
                <c:pt idx="1">
                  <c:v>193195</c:v>
                </c:pt>
                <c:pt idx="2">
                  <c:v>2778.1</c:v>
                </c:pt>
                <c:pt idx="3">
                  <c:v>628092.80000000005</c:v>
                </c:pt>
                <c:pt idx="4">
                  <c:v>16426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8037811390989714"/>
          <c:y val="3.5281697966440713E-2"/>
          <c:w val="0.52964872804550289"/>
          <c:h val="0.94164351594621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CA-47AB-87DA-022638A3E65B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CA-47AB-87DA-022638A3E65B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CA-47AB-87DA-022638A3E65B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CA-47AB-87DA-022638A3E65B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CA-47AB-87DA-022638A3E6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789202.5</c:v>
                </c:pt>
                <c:pt idx="1">
                  <c:v>193195</c:v>
                </c:pt>
                <c:pt idx="2">
                  <c:v>2778.1</c:v>
                </c:pt>
                <c:pt idx="3">
                  <c:v>628092.80000000005</c:v>
                </c:pt>
                <c:pt idx="4">
                  <c:v>16426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CA-47AB-87DA-022638A3E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171312790382733"/>
          <c:y val="5.0739279673050093E-2"/>
          <c:w val="0.50098374203943297"/>
          <c:h val="0.8906810633280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7D-446A-A9CC-DBCA82DEACB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7D-446A-A9CC-DBCA82DEACB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7D-446A-A9CC-DBCA82DEA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субвенция</c:v>
                </c:pt>
                <c:pt idx="2">
                  <c:v>субсидия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597129.9</c:v>
                </c:pt>
                <c:pt idx="1">
                  <c:v>2421896.7999999998</c:v>
                </c:pt>
                <c:pt idx="2">
                  <c:v>509331.6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7D-446A-A9CC-DBCA82DE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171312790382733"/>
          <c:y val="5.0739279673050093E-2"/>
          <c:w val="0.50098374203943297"/>
          <c:h val="0.8906810633280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7D-446A-A9CC-DBCA82DEACB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7D-446A-A9CC-DBCA82DEACB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7D-446A-A9CC-DBCA82DEA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2527866.6</c:v>
                </c:pt>
                <c:pt idx="2">
                  <c:v>656842.9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7D-446A-A9CC-DBCA82DE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2225962497506482"/>
          <c:y val="3.6194710442316459E-2"/>
          <c:w val="0.54190889401840925"/>
          <c:h val="0.963475958858995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BA-4423-80F9-1FF1F5F13CF6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BA-4423-80F9-1FF1F5F13CF6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BA-4423-80F9-1FF1F5F13C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1495009.7</c:v>
                </c:pt>
                <c:pt idx="1">
                  <c:v>1386377</c:v>
                </c:pt>
                <c:pt idx="2">
                  <c:v>471499.8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BA-4423-80F9-1FF1F5F13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80934570117694"/>
          <c:y val="2.8480772153822765E-2"/>
          <c:w val="0.51702715796073062"/>
          <c:h val="0.91923797942949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DF-43F8-A272-6060BA7D1D4F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DF-43F8-A272-6060BA7D1D4F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DF-43F8-A272-6060BA7D1D4F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DF-43F8-A272-6060BA7D1D4F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DF-43F8-A272-6060BA7D1D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11535.3</c:v>
                </c:pt>
                <c:pt idx="1">
                  <c:v>181740.9</c:v>
                </c:pt>
                <c:pt idx="2">
                  <c:v>3590.3</c:v>
                </c:pt>
                <c:pt idx="3">
                  <c:v>58833.2</c:v>
                </c:pt>
                <c:pt idx="4">
                  <c:v>16653.8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5DF-43F8-A272-6060BA7D1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3130752899603887"/>
          <c:y val="2.2283655064092821E-2"/>
          <c:w val="0.52381308597646115"/>
          <c:h val="0.931302882910270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80DACC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1C-44BE-B7C5-B2E800BA5639}"/>
              </c:ext>
            </c:extLst>
          </c:dPt>
          <c:dPt>
            <c:idx val="1"/>
            <c:bubble3D val="0"/>
            <c:spPr>
              <a:solidFill>
                <a:srgbClr val="056F6D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1C-44BE-B7C5-B2E800BA5639}"/>
              </c:ext>
            </c:extLst>
          </c:dPt>
          <c:dPt>
            <c:idx val="2"/>
            <c:bubble3D val="0"/>
            <c:spPr>
              <a:solidFill>
                <a:srgbClr val="ECDACE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1C-44BE-B7C5-B2E800BA5639}"/>
              </c:ext>
            </c:extLst>
          </c:dPt>
          <c:dPt>
            <c:idx val="3"/>
            <c:bubble3D val="0"/>
            <c:spPr>
              <a:solidFill>
                <a:srgbClr val="378EA6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1C-44BE-B7C5-B2E800BA5639}"/>
              </c:ext>
            </c:extLst>
          </c:dPt>
          <c:dPt>
            <c:idx val="4"/>
            <c:bubble3D val="0"/>
            <c:spPr>
              <a:solidFill>
                <a:srgbClr val="A41F6B"/>
              </a:solidFill>
              <a:ln w="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91C-44BE-B7C5-B2E800BA56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Строка 1</c:v>
                </c:pt>
                <c:pt idx="1">
                  <c:v>Строка 2</c:v>
                </c:pt>
                <c:pt idx="2">
                  <c:v>Строка 3</c:v>
                </c:pt>
                <c:pt idx="3">
                  <c:v>Строка 4</c:v>
                </c:pt>
                <c:pt idx="4">
                  <c:v>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30000</c:v>
                </c:pt>
                <c:pt idx="1">
                  <c:v>7468.9</c:v>
                </c:pt>
                <c:pt idx="2">
                  <c:v>13000</c:v>
                </c:pt>
                <c:pt idx="3">
                  <c:v>74132.100000000006</c:v>
                </c:pt>
                <c:pt idx="4">
                  <c:v>14500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91C-44BE-B7C5-B2E800BA5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0">
          <a:noFill/>
        </a:ln>
      </c:spPr>
    </c:plotArea>
    <c:plotVisOnly val="1"/>
    <c:dispBlanksAs val="zero"/>
    <c:showDLblsOverMax val="1"/>
  </c:chart>
  <c:spPr>
    <a:noFill/>
    <a:ln w="0"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0.62019</cdr:x>
      <cdr:y>0.10497</cdr:y>
    </cdr:from>
    <cdr:to>
      <cdr:x>0.98139</cdr:x>
      <cdr:y>0.11908</cdr:y>
    </cdr:to>
    <cdr:sp macro="" textlink="">
      <cdr:nvSpPr>
        <cdr:cNvPr id="2" name="object 91">
          <a:extLst xmlns:a="http://schemas.openxmlformats.org/drawingml/2006/main">
            <a:ext uri="{FF2B5EF4-FFF2-40B4-BE49-F238E27FC236}">
              <a16:creationId xmlns:a16="http://schemas.microsoft.com/office/drawing/2014/main" xmlns="" id="{C01BC7C9-76FA-5D1A-2110-355760E0ED71}"/>
            </a:ext>
          </a:extLst>
        </cdr:cNvPr>
        <cdr:cNvSpPr/>
      </cdr:nvSpPr>
      <cdr:spPr>
        <a:xfrm xmlns:a="http://schemas.openxmlformats.org/drawingml/2006/main" rot="120000" flipV="1">
          <a:off x="3572064" y="340065"/>
          <a:ext cx="2080415" cy="45719"/>
        </a:xfrm>
        <a:custGeom xmlns:a="http://schemas.openxmlformats.org/drawingml/2006/main">
          <a:avLst/>
          <a:gdLst>
            <a:gd name="textAreaLeft" fmla="*/ 0 w 1869840"/>
            <a:gd name="textAreaRight" fmla="*/ 1870200 w 1869840"/>
            <a:gd name="textAreaTop" fmla="*/ 0 h 360"/>
            <a:gd name="textAreaBottom" fmla="*/ 720 h 360"/>
          </a:gdLst>
          <a:ahLst/>
          <a:cxnLst/>
          <a:rect l="textAreaLeft" t="textAreaTop" r="textAreaRight" b="textAreaBottom"/>
          <a:pathLst>
            <a:path w="2590165" h="2539">
              <a:moveTo>
                <a:pt x="0" y="0"/>
              </a:moveTo>
              <a:lnTo>
                <a:pt x="2589745" y="2539"/>
              </a:lnTo>
            </a:path>
          </a:pathLst>
        </a:custGeom>
        <a:noFill xmlns:a="http://schemas.openxmlformats.org/drawingml/2006/main"/>
        <a:ln xmlns:a="http://schemas.openxmlformats.org/drawingml/2006/main" w="9360">
          <a:solidFill>
            <a:srgbClr val="006764"/>
          </a:solidFill>
          <a:round/>
        </a:ln>
        <a:effectLst xmlns:a="http://schemas.openxmlformats.org/drawingml/2006/main">
          <a:glow>
            <a:schemeClr val="accent1">
              <a:alpha val="40000"/>
            </a:schemeClr>
          </a:glow>
        </a:effectLst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0" tIns="0" rIns="0" bIns="0" anchor="t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0" strike="noStrike" spc="-1">
            <a:solidFill>
              <a:srgbClr val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0.63508</cdr:x>
      <cdr:y>0.05398</cdr:y>
    </cdr:from>
    <cdr:to>
      <cdr:x>0.96651</cdr:x>
      <cdr:y>0.10751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0A7CC411-8BBF-696E-9F32-97CA77D80C70}"/>
            </a:ext>
          </a:extLst>
        </cdr:cNvPr>
        <cdr:cNvSpPr txBox="1"/>
      </cdr:nvSpPr>
      <cdr:spPr>
        <a:xfrm xmlns:a="http://schemas.openxmlformats.org/drawingml/2006/main">
          <a:off x="3657842" y="174869"/>
          <a:ext cx="1908930" cy="17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kern="1200" dirty="0"/>
        </a:p>
      </cdr:txBody>
    </cdr:sp>
  </cdr:relSizeAnchor>
  <cdr:relSizeAnchor xmlns:cdr="http://schemas.openxmlformats.org/drawingml/2006/chartDrawing">
    <cdr:from>
      <cdr:x>0.63374</cdr:x>
      <cdr:y>0</cdr:y>
    </cdr:from>
    <cdr:to>
      <cdr:x>0.94288</cdr:x>
      <cdr:y>0.10751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33D5BCFF-31FC-2602-808E-45F32E96F7D1}"/>
            </a:ext>
          </a:extLst>
        </cdr:cNvPr>
        <cdr:cNvSpPr txBox="1"/>
      </cdr:nvSpPr>
      <cdr:spPr>
        <a:xfrm xmlns:a="http://schemas.openxmlformats.org/drawingml/2006/main">
          <a:off x="3650112" y="0"/>
          <a:ext cx="1780528" cy="348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kern="1200" spc="-1" dirty="0">
              <a:solidFill>
                <a:srgbClr val="006764"/>
              </a:solidFill>
              <a:latin typeface="Arial"/>
            </a:rPr>
            <a:t>Субсидии</a:t>
          </a:r>
        </a:p>
      </cdr:txBody>
    </cdr:sp>
  </cdr:relSizeAnchor>
  <cdr:relSizeAnchor xmlns:cdr="http://schemas.openxmlformats.org/drawingml/2006/chartDrawing">
    <cdr:from>
      <cdr:x>0.68514</cdr:x>
      <cdr:y>0.12353</cdr:y>
    </cdr:from>
    <cdr:to>
      <cdr:x>0.99768</cdr:x>
      <cdr:y>0.37696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65C1D3E5-3927-4933-9D19-B032708A89E7}"/>
            </a:ext>
          </a:extLst>
        </cdr:cNvPr>
        <cdr:cNvSpPr txBox="1"/>
      </cdr:nvSpPr>
      <cdr:spPr>
        <a:xfrm xmlns:a="http://schemas.openxmlformats.org/drawingml/2006/main">
          <a:off x="3946140" y="400197"/>
          <a:ext cx="1800162" cy="82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500" kern="1200" spc="-1" dirty="0">
              <a:solidFill>
                <a:srgbClr val="006764"/>
              </a:solidFill>
              <a:latin typeface="Arial"/>
            </a:rPr>
            <a:t>509 331,6  </a:t>
          </a:r>
        </a:p>
        <a:p xmlns:a="http://schemas.openxmlformats.org/drawingml/2006/main">
          <a:pPr algn="ctr" rtl="0"/>
          <a:r>
            <a:rPr lang="ru-RU" sz="1500" kern="1200" spc="-1" dirty="0">
              <a:solidFill>
                <a:srgbClr val="006764"/>
              </a:solidFill>
              <a:latin typeface="Arial"/>
            </a:rPr>
            <a:t>(14,4%)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A72973-40D8-46A6-8452-3AC125A8328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A51EDB-DE91-4749-8A4B-AB7101756CD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Пустой слайд">
    <p:bg>
      <p:bgPr>
        <a:blipFill rotWithShape="0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rotWithShape="0">
          <a:blip r:embed="rId2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B8334D-2618-45AD-A9CD-78DA8F8756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ользовательский маке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E03FAB0-A71C-4667-B0A2-1A40D6C6B751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/>
          <p:cNvSpPr/>
          <p:nvPr/>
        </p:nvSpPr>
        <p:spPr>
          <a:xfrm>
            <a:off x="0" y="558792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025373"/>
              </a:solidFill>
              <a:latin typeface="Calibri"/>
            </a:endParaRPr>
          </a:p>
        </p:txBody>
      </p:sp>
      <p:grpSp>
        <p:nvGrpSpPr>
          <p:cNvPr id="13" name="Группа 9"/>
          <p:cNvGrpSpPr/>
          <p:nvPr/>
        </p:nvGrpSpPr>
        <p:grpSpPr>
          <a:xfrm>
            <a:off x="-28800" y="5443200"/>
            <a:ext cx="2351880" cy="226800"/>
            <a:chOff x="-28800" y="5443200"/>
            <a:chExt cx="2351880" cy="226800"/>
          </a:xfrm>
        </p:grpSpPr>
        <p:sp>
          <p:nvSpPr>
            <p:cNvPr id="14" name="Прямоугольник 10"/>
            <p:cNvSpPr/>
            <p:nvPr/>
          </p:nvSpPr>
          <p:spPr>
            <a:xfrm>
              <a:off x="-28800" y="54432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25373"/>
                </a:solidFill>
                <a:latin typeface="Calibri"/>
              </a:endParaRPr>
            </a:p>
          </p:txBody>
        </p:sp>
        <p:sp>
          <p:nvSpPr>
            <p:cNvPr id="15" name="Блок-схема: объединение 11"/>
            <p:cNvSpPr/>
            <p:nvPr/>
          </p:nvSpPr>
          <p:spPr>
            <a:xfrm rot="10800000">
              <a:off x="1820880" y="54432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25373"/>
                </a:solidFill>
                <a:latin typeface="Calibri"/>
              </a:endParaRPr>
            </a:p>
          </p:txBody>
        </p:sp>
      </p:grpSp>
      <p:sp>
        <p:nvSpPr>
          <p:cNvPr id="16" name="PlaceHolder 1"/>
          <p:cNvSpPr>
            <a:spLocks noGrp="1"/>
          </p:cNvSpPr>
          <p:nvPr>
            <p:ph type="body"/>
          </p:nvPr>
        </p:nvSpPr>
        <p:spPr>
          <a:xfrm>
            <a:off x="5791680" y="7200"/>
            <a:ext cx="4287600" cy="27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1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title"/>
          </p:nvPr>
        </p:nvSpPr>
        <p:spPr>
          <a:xfrm>
            <a:off x="549720" y="401400"/>
            <a:ext cx="4346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49720" y="1780560"/>
            <a:ext cx="4287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25373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25373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774400" y="2909160"/>
            <a:ext cx="4287600" cy="275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31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9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5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9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30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g object 16"/>
          <p:cNvPicPr/>
          <p:nvPr/>
        </p:nvPicPr>
        <p:blipFill>
          <a:blip r:embed="rId3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084760" y="172080"/>
            <a:ext cx="7444800" cy="3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881640"/>
            <a:ext cx="4918680" cy="12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2898"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979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1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ftr" idx="4"/>
          </p:nvPr>
        </p:nvSpPr>
        <p:spPr>
          <a:xfrm>
            <a:off x="3427200" y="5272560"/>
            <a:ext cx="32252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dt" idx="5"/>
          </p:nvPr>
        </p:nvSpPr>
        <p:spPr>
          <a:xfrm>
            <a:off x="5040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 idx="6"/>
          </p:nvPr>
        </p:nvSpPr>
        <p:spPr>
          <a:xfrm>
            <a:off x="7257600" y="5272560"/>
            <a:ext cx="2318040" cy="2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6BB280-4743-4583-B4E4-79FCE294C447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8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92640" y="301680"/>
            <a:ext cx="869364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400" b="1" strike="noStrike" spc="-1">
                <a:solidFill>
                  <a:srgbClr val="025373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Прямоугольник 6"/>
          <p:cNvSpPr/>
          <p:nvPr/>
        </p:nvSpPr>
        <p:spPr>
          <a:xfrm>
            <a:off x="10080" y="5599080"/>
            <a:ext cx="10079640" cy="81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7080" rIns="90000" bIns="3708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50" name="Группа 11"/>
          <p:cNvGrpSpPr/>
          <p:nvPr/>
        </p:nvGrpSpPr>
        <p:grpSpPr>
          <a:xfrm>
            <a:off x="7757280" y="5454000"/>
            <a:ext cx="2351520" cy="226800"/>
            <a:chOff x="7757280" y="5454000"/>
            <a:chExt cx="2351520" cy="226800"/>
          </a:xfrm>
        </p:grpSpPr>
        <p:sp>
          <p:nvSpPr>
            <p:cNvPr id="51" name="Прямоугольник 12"/>
            <p:cNvSpPr/>
            <p:nvPr/>
          </p:nvSpPr>
          <p:spPr>
            <a:xfrm>
              <a:off x="8008560" y="5454000"/>
              <a:ext cx="2100240" cy="226800"/>
            </a:xfrm>
            <a:prstGeom prst="rect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2" name="Блок-схема: объединение 13"/>
            <p:cNvSpPr/>
            <p:nvPr/>
          </p:nvSpPr>
          <p:spPr>
            <a:xfrm rot="10800000">
              <a:off x="7757280" y="5454000"/>
              <a:ext cx="502200" cy="226800"/>
            </a:xfrm>
            <a:prstGeom prst="flowChartMerge">
              <a:avLst/>
            </a:prstGeom>
            <a:solidFill>
              <a:srgbClr val="347D8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92640" y="1681200"/>
            <a:ext cx="8634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800" b="0" strike="noStrike" spc="-1">
                <a:solidFill>
                  <a:srgbClr val="025373"/>
                </a:solidFill>
                <a:latin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2400" b="0" strike="noStrike" spc="-1">
                <a:solidFill>
                  <a:srgbClr val="025373"/>
                </a:solidFill>
                <a:latin typeface="Calibri"/>
              </a:rPr>
              <a:t>Второй уровень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0" strike="noStrike" spc="-1">
                <a:solidFill>
                  <a:srgbClr val="025373"/>
                </a:solidFill>
                <a:latin typeface="Calibri"/>
              </a:rPr>
              <a:t>Третий уровень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Четвертый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25373"/>
                </a:solidFill>
                <a:latin typeface="Calibri"/>
              </a:rPr>
              <a:t>Пятый уровень</a:t>
            </a: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kirovsk-reg.ru/komfin" TargetMode="External"/><Relationship Id="rId7" Type="http://schemas.openxmlformats.org/officeDocument/2006/relationships/hyperlink" Target="file:///\\srv\www\vhosts\git_exclude\save\queued\0\5\a\05a3aa11-c4bf-4bb9-9ac8-1c42502d6fc6\minfin.ru" TargetMode="External"/><Relationship Id="rId2" Type="http://schemas.openxmlformats.org/officeDocument/2006/relationships/hyperlink" Target="https://kirovsk-reg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splo.ru/" TargetMode="External"/><Relationship Id="rId5" Type="http://schemas.openxmlformats.org/officeDocument/2006/relationships/hyperlink" Target="https://kkglo.lenobl.ru/" TargetMode="External"/><Relationship Id="rId4" Type="http://schemas.openxmlformats.org/officeDocument/2006/relationships/hyperlink" Target="file:///\\srv\www\vhosts\git_exclude\save\queued\0\5\a\05a3aa11-c4bf-4bb9-9ac8-1c42502d6fc6\budget.lenobl.ru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2"/>
          <p:cNvGrpSpPr/>
          <p:nvPr/>
        </p:nvGrpSpPr>
        <p:grpSpPr>
          <a:xfrm>
            <a:off x="0" y="-360"/>
            <a:ext cx="10080000" cy="5670360"/>
            <a:chOff x="0" y="-360"/>
            <a:chExt cx="10080000" cy="5670360"/>
          </a:xfrm>
        </p:grpSpPr>
        <p:pic>
          <p:nvPicPr>
            <p:cNvPr id="55" name="object 1"/>
            <p:cNvPicPr/>
            <p:nvPr/>
          </p:nvPicPr>
          <p:blipFill>
            <a:blip r:embed="rId2"/>
            <a:stretch/>
          </p:blipFill>
          <p:spPr>
            <a:xfrm>
              <a:off x="0" y="-360"/>
              <a:ext cx="10080000" cy="567036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6" name="object 6"/>
            <p:cNvPicPr/>
            <p:nvPr/>
          </p:nvPicPr>
          <p:blipFill>
            <a:blip r:embed="rId3"/>
            <a:stretch/>
          </p:blipFill>
          <p:spPr>
            <a:xfrm>
              <a:off x="0" y="-360"/>
              <a:ext cx="10053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  <p:pic>
          <p:nvPicPr>
            <p:cNvPr id="57" name="object 7"/>
            <p:cNvPicPr/>
            <p:nvPr/>
          </p:nvPicPr>
          <p:blipFill>
            <a:blip r:embed="rId4"/>
            <a:stretch/>
          </p:blipFill>
          <p:spPr>
            <a:xfrm>
              <a:off x="0" y="-360"/>
              <a:ext cx="10080000" cy="5670000"/>
            </a:xfrm>
            <a:prstGeom prst="rect">
              <a:avLst/>
            </a:prstGeom>
            <a:ln w="0">
              <a:solidFill>
                <a:srgbClr val="3465A4"/>
              </a:solidFill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3420000" y="4184280"/>
            <a:ext cx="6660000" cy="855720"/>
            <a:chOff x="3420000" y="4184280"/>
            <a:chExt cx="6660000" cy="855720"/>
          </a:xfrm>
        </p:grpSpPr>
        <p:sp>
          <p:nvSpPr>
            <p:cNvPr id="59" name="object 4"/>
            <p:cNvSpPr/>
            <p:nvPr/>
          </p:nvSpPr>
          <p:spPr>
            <a:xfrm>
              <a:off x="3420000" y="4226400"/>
              <a:ext cx="6660000" cy="734040"/>
            </a:xfrm>
            <a:custGeom>
              <a:avLst/>
              <a:gdLst>
                <a:gd name="textAreaLeft" fmla="*/ 0 w 6660000"/>
                <a:gd name="textAreaRight" fmla="*/ 6660360 w 666000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w="6012180" h="648335">
                  <a:moveTo>
                    <a:pt x="0" y="648068"/>
                  </a:moveTo>
                  <a:lnTo>
                    <a:pt x="6012180" y="648068"/>
                  </a:lnTo>
                  <a:lnTo>
                    <a:pt x="6012180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solidFill>
              <a:srgbClr val="019F9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0" name="object 5"/>
            <p:cNvPicPr/>
            <p:nvPr/>
          </p:nvPicPr>
          <p:blipFill>
            <a:blip r:embed="rId5"/>
            <a:stretch/>
          </p:blipFill>
          <p:spPr>
            <a:xfrm>
              <a:off x="3474360" y="4184280"/>
              <a:ext cx="149760" cy="854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object 8"/>
            <p:cNvSpPr/>
            <p:nvPr/>
          </p:nvSpPr>
          <p:spPr>
            <a:xfrm>
              <a:off x="3519360" y="4213800"/>
              <a:ext cx="360" cy="734040"/>
            </a:xfrm>
            <a:custGeom>
              <a:avLst/>
              <a:gdLst>
                <a:gd name="textAreaLeft" fmla="*/ 0 w 360"/>
                <a:gd name="textAreaRight" fmla="*/ 720 w 360"/>
                <a:gd name="textAreaTop" fmla="*/ 0 h 734040"/>
                <a:gd name="textAreaBottom" fmla="*/ 734400 h 73404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" name="object 9"/>
            <p:cNvPicPr/>
            <p:nvPr/>
          </p:nvPicPr>
          <p:blipFill>
            <a:blip r:embed="rId6"/>
            <a:stretch/>
          </p:blipFill>
          <p:spPr>
            <a:xfrm>
              <a:off x="3567240" y="4186080"/>
              <a:ext cx="148320" cy="85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object 10"/>
            <p:cNvSpPr/>
            <p:nvPr/>
          </p:nvSpPr>
          <p:spPr>
            <a:xfrm>
              <a:off x="3611160" y="4215600"/>
              <a:ext cx="720" cy="733680"/>
            </a:xfrm>
            <a:custGeom>
              <a:avLst/>
              <a:gdLst>
                <a:gd name="textAreaLeft" fmla="*/ 0 w 720"/>
                <a:gd name="textAreaRight" fmla="*/ 1080 w 720"/>
                <a:gd name="textAreaTop" fmla="*/ 0 h 733680"/>
                <a:gd name="textAreaBottom" fmla="*/ 734040 h 733680"/>
              </a:gdLst>
              <a:ahLst/>
              <a:cxnLst/>
              <a:rect l="textAreaLeft" t="textAreaTop" r="textAreaRight" b="textAreaBottom"/>
              <a:pathLst>
                <a:path h="648335">
                  <a:moveTo>
                    <a:pt x="0" y="648068"/>
                  </a:move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CDCDC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65480" y="0"/>
            <a:ext cx="2774520" cy="5760000"/>
            <a:chOff x="465480" y="0"/>
            <a:chExt cx="2774520" cy="5760000"/>
          </a:xfrm>
        </p:grpSpPr>
        <p:pic>
          <p:nvPicPr>
            <p:cNvPr id="65" name="object 12"/>
            <p:cNvPicPr/>
            <p:nvPr/>
          </p:nvPicPr>
          <p:blipFill>
            <a:blip r:embed="rId7"/>
            <a:stretch/>
          </p:blipFill>
          <p:spPr>
            <a:xfrm>
              <a:off x="465480" y="0"/>
              <a:ext cx="2774520" cy="576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6" name="object 13"/>
            <p:cNvPicPr/>
            <p:nvPr/>
          </p:nvPicPr>
          <p:blipFill>
            <a:blip r:embed="rId8"/>
            <a:stretch/>
          </p:blipFill>
          <p:spPr>
            <a:xfrm>
              <a:off x="612720" y="0"/>
              <a:ext cx="2479320" cy="5727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7" name="TextBox 66"/>
          <p:cNvSpPr txBox="1"/>
          <p:nvPr/>
        </p:nvSpPr>
        <p:spPr>
          <a:xfrm>
            <a:off x="3780000" y="529560"/>
            <a:ext cx="5793120" cy="730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200" b="0" strike="noStrike" spc="-1">
                <a:solidFill>
                  <a:srgbClr val="FFFFFF"/>
                </a:solidFill>
                <a:latin typeface="Cantarell Extra Bold"/>
                <a:ea typeface="DejaVu Sans"/>
              </a:rPr>
              <a:t>ПРОЕКТ РЕШЕНИЯ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531240" y="2032200"/>
            <a:ext cx="6480000" cy="1095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О БЮДЖЕТЕ КИРОВСКОГО МУНИЦИПАЛЬНОГО РАЙОНА ЛЕНИНГРАДСКОЙ ОБЛАСТИ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1240" y="3060000"/>
            <a:ext cx="5648760" cy="57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НА 2025 ГОД И НА ПЛАНОВЫЙ ПЕРИОД 2026-2027 ГОДОВ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0000" y="4428000"/>
            <a:ext cx="5648760" cy="346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Рисунок 70"/>
          <p:cNvPicPr/>
          <p:nvPr/>
        </p:nvPicPr>
        <p:blipFill>
          <a:blip r:embed="rId9"/>
          <a:srcRect l="6011" t="52310" r="4426"/>
          <a:stretch/>
        </p:blipFill>
        <p:spPr>
          <a:xfrm>
            <a:off x="900000" y="2412000"/>
            <a:ext cx="2191680" cy="1980000"/>
          </a:xfrm>
          <a:prstGeom prst="rect">
            <a:avLst/>
          </a:prstGeom>
          <a:ln w="0">
            <a:noFill/>
          </a:ln>
          <a:effectLst>
            <a:softEdge rad="88920"/>
          </a:effectLst>
        </p:spPr>
      </p:pic>
      <p:pic>
        <p:nvPicPr>
          <p:cNvPr id="72" name="Рисунок 71"/>
          <p:cNvPicPr/>
          <p:nvPr/>
        </p:nvPicPr>
        <p:blipFill>
          <a:blip r:embed="rId10"/>
          <a:srcRect l="9264" t="2332" r="21251" b="17243"/>
          <a:stretch/>
        </p:blipFill>
        <p:spPr>
          <a:xfrm>
            <a:off x="972000" y="336240"/>
            <a:ext cx="1799640" cy="167976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pic>
        <p:nvPicPr>
          <p:cNvPr id="73" name="Рисунок 72"/>
          <p:cNvPicPr/>
          <p:nvPr/>
        </p:nvPicPr>
        <p:blipFill>
          <a:blip r:embed="rId11"/>
          <a:stretch/>
        </p:blipFill>
        <p:spPr>
          <a:xfrm>
            <a:off x="7740000" y="3600000"/>
            <a:ext cx="1980000" cy="198000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ПОСТУПЛЕНИЯ</a:t>
            </a:r>
            <a:r>
              <a:rPr sz="1800" dirty="0"/>
              <a:t/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НАЛОГОВЫХ И НЕНАЛОГОВЫХ ДОХОДОВ В 2024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Диаграмма 189"/>
          <p:cNvGraphicFramePr/>
          <p:nvPr>
            <p:extLst>
              <p:ext uri="{D42A27DB-BD31-4B8C-83A1-F6EECF244321}">
                <p14:modId xmlns:p14="http://schemas.microsoft.com/office/powerpoint/2010/main" val="1775691865"/>
              </p:ext>
            </p:extLst>
          </p:nvPr>
        </p:nvGraphicFramePr>
        <p:xfrm>
          <a:off x="2159992" y="1467123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1" name="object 70"/>
          <p:cNvPicPr/>
          <p:nvPr/>
        </p:nvPicPr>
        <p:blipFill>
          <a:blip r:embed="rId4"/>
          <a:stretch/>
        </p:blipFill>
        <p:spPr>
          <a:xfrm>
            <a:off x="3833440" y="309528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2" name="object 56"/>
          <p:cNvSpPr/>
          <p:nvPr/>
        </p:nvSpPr>
        <p:spPr>
          <a:xfrm rot="21468000">
            <a:off x="1569400" y="3129120"/>
            <a:ext cx="2263680" cy="74880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5206424" y="167296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4" name="object 58"/>
          <p:cNvSpPr/>
          <p:nvPr/>
        </p:nvSpPr>
        <p:spPr>
          <a:xfrm>
            <a:off x="5256104" y="1490805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bject 59"/>
          <p:cNvSpPr/>
          <p:nvPr/>
        </p:nvSpPr>
        <p:spPr>
          <a:xfrm>
            <a:off x="3348464" y="1490805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6537960" y="3420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>
            <a:off x="6662160" y="3456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object 62"/>
          <p:cNvPicPr/>
          <p:nvPr/>
        </p:nvPicPr>
        <p:blipFill>
          <a:blip r:embed="rId4"/>
          <a:stretch/>
        </p:blipFill>
        <p:spPr>
          <a:xfrm>
            <a:off x="4360452" y="418122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9" name="object 63"/>
          <p:cNvSpPr/>
          <p:nvPr/>
        </p:nvSpPr>
        <p:spPr>
          <a:xfrm>
            <a:off x="2380452" y="4215062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object 64"/>
          <p:cNvPicPr/>
          <p:nvPr/>
        </p:nvPicPr>
        <p:blipFill>
          <a:blip r:embed="rId4"/>
          <a:stretch/>
        </p:blipFill>
        <p:spPr>
          <a:xfrm>
            <a:off x="4737960" y="43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01" name="object 65"/>
          <p:cNvSpPr/>
          <p:nvPr/>
        </p:nvSpPr>
        <p:spPr>
          <a:xfrm flipH="1" flipV="1">
            <a:off x="4784040" y="4500000"/>
            <a:ext cx="72360" cy="720000"/>
          </a:xfrm>
          <a:custGeom>
            <a:avLst/>
            <a:gdLst>
              <a:gd name="textAreaLeft" fmla="*/ -360 w 72360"/>
              <a:gd name="textAreaRight" fmla="*/ 72360 w 72360"/>
              <a:gd name="textAreaTop" fmla="*/ 360 h 720000"/>
              <a:gd name="textAreaBottom" fmla="*/ 720720 h 72000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bject 66"/>
          <p:cNvSpPr/>
          <p:nvPr/>
        </p:nvSpPr>
        <p:spPr>
          <a:xfrm>
            <a:off x="4859640" y="5220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268464" y="1132965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Госпошлины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1909723" y="1496791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19 805,0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(1,3%)</a:t>
            </a:r>
          </a:p>
        </p:txBody>
      </p:sp>
      <p:sp>
        <p:nvSpPr>
          <p:cNvPr id="210" name="object 69"/>
          <p:cNvSpPr/>
          <p:nvPr/>
        </p:nvSpPr>
        <p:spPr>
          <a:xfrm>
            <a:off x="1605760" y="207756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 на доходы физических лиц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431800" y="3184966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581 715,7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(37,5%)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object 72"/>
          <p:cNvSpPr/>
          <p:nvPr/>
        </p:nvSpPr>
        <p:spPr>
          <a:xfrm>
            <a:off x="1120452" y="3811862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Акцизы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object 73"/>
          <p:cNvSpPr/>
          <p:nvPr/>
        </p:nvSpPr>
        <p:spPr>
          <a:xfrm>
            <a:off x="1142157" y="4242242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2 834,0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(0,2%)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bject 74"/>
          <p:cNvSpPr/>
          <p:nvPr/>
        </p:nvSpPr>
        <p:spPr>
          <a:xfrm>
            <a:off x="6552000" y="240372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Налоги на совокупный доход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object 75"/>
          <p:cNvSpPr/>
          <p:nvPr/>
        </p:nvSpPr>
        <p:spPr>
          <a:xfrm>
            <a:off x="5562000" y="3467105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728 461,1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(46,9%)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object 76"/>
          <p:cNvSpPr/>
          <p:nvPr/>
        </p:nvSpPr>
        <p:spPr>
          <a:xfrm>
            <a:off x="4680512" y="4558320"/>
            <a:ext cx="216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Неналоговые доходы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object 77"/>
          <p:cNvSpPr/>
          <p:nvPr/>
        </p:nvSpPr>
        <p:spPr>
          <a:xfrm>
            <a:off x="4860000" y="5220000"/>
            <a:ext cx="1548464" cy="4765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218 838,2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(14,1%)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object 79"/>
          <p:cNvSpPr/>
          <p:nvPr/>
        </p:nvSpPr>
        <p:spPr>
          <a:xfrm>
            <a:off x="4536256" y="2835275"/>
            <a:ext cx="1457792" cy="628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0" strike="noStrike" spc="-1" dirty="0">
                <a:solidFill>
                  <a:srgbClr val="006764"/>
                </a:solidFill>
                <a:latin typeface="Arial"/>
              </a:rPr>
              <a:t>1 551 634,5</a:t>
            </a:r>
          </a:p>
          <a:p>
            <a:pPr algn="ctr"/>
            <a:r>
              <a:rPr lang="ru-RU" sz="2000" spc="-1" dirty="0">
                <a:solidFill>
                  <a:srgbClr val="006764"/>
                </a:solidFill>
                <a:latin typeface="Arial"/>
              </a:rPr>
              <a:t>(100%)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496696" y="1056040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188" name="object 54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СТРУКТУРА ПОСТУПЛЕНИЯ</a:t>
            </a:r>
            <a:r>
              <a:rPr sz="1800" dirty="0"/>
              <a:t/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НАЛОГОВЫХ И НЕНАЛОГОВЫХ ДОХОДОВ 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Диаграмма 189"/>
          <p:cNvGraphicFramePr/>
          <p:nvPr/>
        </p:nvGraphicFramePr>
        <p:xfrm>
          <a:off x="2159992" y="1467123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1" name="object 70"/>
          <p:cNvPicPr/>
          <p:nvPr/>
        </p:nvPicPr>
        <p:blipFill>
          <a:blip r:embed="rId4"/>
          <a:stretch/>
        </p:blipFill>
        <p:spPr>
          <a:xfrm>
            <a:off x="3833440" y="309528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2" name="object 56"/>
          <p:cNvSpPr/>
          <p:nvPr/>
        </p:nvSpPr>
        <p:spPr>
          <a:xfrm rot="21468000">
            <a:off x="1569400" y="3129120"/>
            <a:ext cx="2263680" cy="74880"/>
          </a:xfrm>
          <a:custGeom>
            <a:avLst/>
            <a:gdLst>
              <a:gd name="textAreaLeft" fmla="*/ 0 w 2263680"/>
              <a:gd name="textAreaRight" fmla="*/ 2264040 w 2263680"/>
              <a:gd name="textAreaTop" fmla="*/ 0 h 74880"/>
              <a:gd name="textAreaBottom" fmla="*/ 75240 h 748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object 57"/>
          <p:cNvPicPr/>
          <p:nvPr/>
        </p:nvPicPr>
        <p:blipFill>
          <a:blip r:embed="rId4"/>
          <a:stretch/>
        </p:blipFill>
        <p:spPr>
          <a:xfrm>
            <a:off x="5206424" y="167296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4" name="object 58"/>
          <p:cNvSpPr/>
          <p:nvPr/>
        </p:nvSpPr>
        <p:spPr>
          <a:xfrm>
            <a:off x="5256104" y="1490805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bject 59"/>
          <p:cNvSpPr/>
          <p:nvPr/>
        </p:nvSpPr>
        <p:spPr>
          <a:xfrm>
            <a:off x="3348464" y="1490805"/>
            <a:ext cx="1907640" cy="2520"/>
          </a:xfrm>
          <a:custGeom>
            <a:avLst/>
            <a:gdLst>
              <a:gd name="textAreaLeft" fmla="*/ 0 w 1907640"/>
              <a:gd name="textAreaRight" fmla="*/ 1908000 w 1907640"/>
              <a:gd name="textAreaTop" fmla="*/ 0 h 2520"/>
              <a:gd name="textAreaBottom" fmla="*/ 2880 h 2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object 60"/>
          <p:cNvPicPr/>
          <p:nvPr/>
        </p:nvPicPr>
        <p:blipFill>
          <a:blip r:embed="rId4"/>
          <a:stretch/>
        </p:blipFill>
        <p:spPr>
          <a:xfrm>
            <a:off x="6537960" y="3420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7" name="object 61"/>
          <p:cNvSpPr/>
          <p:nvPr/>
        </p:nvSpPr>
        <p:spPr>
          <a:xfrm>
            <a:off x="6662160" y="3456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object 62"/>
          <p:cNvPicPr/>
          <p:nvPr/>
        </p:nvPicPr>
        <p:blipFill>
          <a:blip r:embed="rId4"/>
          <a:stretch/>
        </p:blipFill>
        <p:spPr>
          <a:xfrm>
            <a:off x="4360452" y="418122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199" name="object 63"/>
          <p:cNvSpPr/>
          <p:nvPr/>
        </p:nvSpPr>
        <p:spPr>
          <a:xfrm>
            <a:off x="2380452" y="4215062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0" name="object 64"/>
          <p:cNvPicPr/>
          <p:nvPr/>
        </p:nvPicPr>
        <p:blipFill>
          <a:blip r:embed="rId4"/>
          <a:stretch/>
        </p:blipFill>
        <p:spPr>
          <a:xfrm>
            <a:off x="4737960" y="43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01" name="object 65"/>
          <p:cNvSpPr/>
          <p:nvPr/>
        </p:nvSpPr>
        <p:spPr>
          <a:xfrm flipH="1" flipV="1">
            <a:off x="4784040" y="4500000"/>
            <a:ext cx="72360" cy="720000"/>
          </a:xfrm>
          <a:custGeom>
            <a:avLst/>
            <a:gdLst>
              <a:gd name="textAreaLeft" fmla="*/ -360 w 72360"/>
              <a:gd name="textAreaRight" fmla="*/ 72360 w 72360"/>
              <a:gd name="textAreaTop" fmla="*/ 360 h 720000"/>
              <a:gd name="textAreaBottom" fmla="*/ 720720 h 72000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object 66"/>
          <p:cNvSpPr/>
          <p:nvPr/>
        </p:nvSpPr>
        <p:spPr>
          <a:xfrm>
            <a:off x="4859640" y="5220000"/>
            <a:ext cx="1617840" cy="2160"/>
          </a:xfrm>
          <a:custGeom>
            <a:avLst/>
            <a:gdLst>
              <a:gd name="textAreaLeft" fmla="*/ 0 w 1617840"/>
              <a:gd name="textAreaRight" fmla="*/ 1618200 w 161784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67"/>
          <p:cNvSpPr/>
          <p:nvPr/>
        </p:nvSpPr>
        <p:spPr>
          <a:xfrm>
            <a:off x="2268464" y="1132965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Госпошлины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68"/>
          <p:cNvSpPr/>
          <p:nvPr/>
        </p:nvSpPr>
        <p:spPr>
          <a:xfrm>
            <a:off x="1909723" y="1496791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16 426,0</a:t>
            </a:r>
          </a:p>
          <a:p>
            <a:pPr algn="ctr"/>
            <a:r>
              <a:rPr lang="ru-RU" sz="1500" spc="-1" dirty="0">
                <a:solidFill>
                  <a:srgbClr val="006764"/>
                </a:solidFill>
                <a:latin typeface="Arial"/>
              </a:rPr>
              <a:t>  83%</a:t>
            </a:r>
          </a:p>
        </p:txBody>
      </p:sp>
      <p:sp>
        <p:nvSpPr>
          <p:cNvPr id="210" name="object 69"/>
          <p:cNvSpPr/>
          <p:nvPr/>
        </p:nvSpPr>
        <p:spPr>
          <a:xfrm>
            <a:off x="1605760" y="207756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 на доходы физических лиц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71"/>
          <p:cNvSpPr/>
          <p:nvPr/>
        </p:nvSpPr>
        <p:spPr>
          <a:xfrm>
            <a:off x="431800" y="3184966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633 092,8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▴103%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object 72"/>
          <p:cNvSpPr/>
          <p:nvPr/>
        </p:nvSpPr>
        <p:spPr>
          <a:xfrm>
            <a:off x="1120452" y="3811862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Акцизы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object 73"/>
          <p:cNvSpPr/>
          <p:nvPr/>
        </p:nvSpPr>
        <p:spPr>
          <a:xfrm>
            <a:off x="1142157" y="4242242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2 778,1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98%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bject 74"/>
          <p:cNvSpPr/>
          <p:nvPr/>
        </p:nvSpPr>
        <p:spPr>
          <a:xfrm>
            <a:off x="6552000" y="2403720"/>
            <a:ext cx="2160000" cy="10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Налоги на совокупный доход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object 75"/>
          <p:cNvSpPr/>
          <p:nvPr/>
        </p:nvSpPr>
        <p:spPr>
          <a:xfrm>
            <a:off x="5562000" y="3467105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789 202,5 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 108%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object 76"/>
          <p:cNvSpPr/>
          <p:nvPr/>
        </p:nvSpPr>
        <p:spPr>
          <a:xfrm>
            <a:off x="4680512" y="4558320"/>
            <a:ext cx="216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Неналоговые доходы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object 77"/>
          <p:cNvSpPr/>
          <p:nvPr/>
        </p:nvSpPr>
        <p:spPr>
          <a:xfrm>
            <a:off x="4860000" y="5220000"/>
            <a:ext cx="1548464" cy="4765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193 195,0 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88%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object 79"/>
          <p:cNvSpPr/>
          <p:nvPr/>
        </p:nvSpPr>
        <p:spPr>
          <a:xfrm>
            <a:off x="4536256" y="2835275"/>
            <a:ext cx="1457792" cy="6282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2000" b="0" strike="noStrike" spc="-1" dirty="0">
                <a:solidFill>
                  <a:srgbClr val="006764"/>
                </a:solidFill>
                <a:latin typeface="Arial"/>
              </a:rPr>
              <a:t>1 634 694,4</a:t>
            </a:r>
          </a:p>
          <a:p>
            <a:pPr algn="ctr"/>
            <a:r>
              <a:rPr lang="ru-RU" sz="2000" spc="-1" dirty="0">
                <a:solidFill>
                  <a:srgbClr val="006764"/>
                </a:solidFill>
                <a:latin typeface="DejaVu Sans"/>
              </a:rPr>
              <a:t>▴ 105%</a:t>
            </a:r>
            <a:endParaRPr lang="ru-RU" sz="2000" spc="-1" dirty="0">
              <a:solidFill>
                <a:srgbClr val="000000"/>
              </a:solidFill>
            </a:endParaRPr>
          </a:p>
        </p:txBody>
      </p:sp>
      <p:sp>
        <p:nvSpPr>
          <p:cNvPr id="37" name="object 23"/>
          <p:cNvSpPr/>
          <p:nvPr/>
        </p:nvSpPr>
        <p:spPr>
          <a:xfrm>
            <a:off x="8496696" y="1056040"/>
            <a:ext cx="1348280" cy="3201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2000" b="1" spc="-1" dirty="0">
                <a:solidFill>
                  <a:srgbClr val="006764"/>
                </a:solidFill>
                <a:latin typeface="Calibri"/>
              </a:rPr>
              <a:t>тыс. руб.</a:t>
            </a:r>
          </a:p>
        </p:txBody>
      </p:sp>
      <p:sp>
        <p:nvSpPr>
          <p:cNvPr id="2" name="Блок-схема: объединение 1">
            <a:extLst>
              <a:ext uri="{FF2B5EF4-FFF2-40B4-BE49-F238E27FC236}">
                <a16:creationId xmlns:a16="http://schemas.microsoft.com/office/drawing/2014/main" xmlns="" id="{62F0AA0E-3E71-4D01-8D4F-37FC68977A69}"/>
              </a:ext>
            </a:extLst>
          </p:cNvPr>
          <p:cNvSpPr/>
          <p:nvPr/>
        </p:nvSpPr>
        <p:spPr>
          <a:xfrm>
            <a:off x="3672160" y="1795005"/>
            <a:ext cx="93600" cy="122040"/>
          </a:xfrm>
          <a:prstGeom prst="flowChartMerg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объединение 2">
            <a:extLst>
              <a:ext uri="{FF2B5EF4-FFF2-40B4-BE49-F238E27FC236}">
                <a16:creationId xmlns:a16="http://schemas.microsoft.com/office/drawing/2014/main" xmlns="" id="{4824DE00-4D0A-43E8-80F7-A1ABA2EDA68F}"/>
              </a:ext>
            </a:extLst>
          </p:cNvPr>
          <p:cNvSpPr/>
          <p:nvPr/>
        </p:nvSpPr>
        <p:spPr>
          <a:xfrm>
            <a:off x="2869419" y="4566253"/>
            <a:ext cx="132253" cy="14051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объединение 3">
            <a:extLst>
              <a:ext uri="{FF2B5EF4-FFF2-40B4-BE49-F238E27FC236}">
                <a16:creationId xmlns:a16="http://schemas.microsoft.com/office/drawing/2014/main" xmlns="" id="{21DCDD2E-C333-4FCF-B80A-4268082282CD}"/>
              </a:ext>
            </a:extLst>
          </p:cNvPr>
          <p:cNvSpPr/>
          <p:nvPr/>
        </p:nvSpPr>
        <p:spPr>
          <a:xfrm>
            <a:off x="5282157" y="5557678"/>
            <a:ext cx="118193" cy="11287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6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Диаграмма 224"/>
          <p:cNvGraphicFramePr/>
          <p:nvPr>
            <p:extLst>
              <p:ext uri="{D42A27DB-BD31-4B8C-83A1-F6EECF244321}">
                <p14:modId xmlns:p14="http://schemas.microsoft.com/office/powerpoint/2010/main" val="3500388035"/>
              </p:ext>
            </p:extLst>
          </p:nvPr>
        </p:nvGraphicFramePr>
        <p:xfrm>
          <a:off x="2353860" y="1516771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2" name="Рисунок 221"/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БЕЗВОЗМЕЗДНЫЕ ПОСТУПЛЕНИЯ</a:t>
            </a:r>
            <a:r>
              <a:rPr sz="1800" dirty="0"/>
              <a:t/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В 2024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object 85"/>
          <p:cNvPicPr/>
          <p:nvPr/>
        </p:nvPicPr>
        <p:blipFill>
          <a:blip r:embed="rId4"/>
          <a:stretch/>
        </p:blipFill>
        <p:spPr>
          <a:xfrm>
            <a:off x="4068000" y="237163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7" name="object 86"/>
          <p:cNvSpPr/>
          <p:nvPr/>
        </p:nvSpPr>
        <p:spPr>
          <a:xfrm rot="21540000">
            <a:off x="1965931" y="2403227"/>
            <a:ext cx="2138040" cy="45719"/>
          </a:xfrm>
          <a:custGeom>
            <a:avLst/>
            <a:gdLst>
              <a:gd name="textAreaLeft" fmla="*/ 0 w 2016000"/>
              <a:gd name="textAreaRight" fmla="*/ 2016360 w 2016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object 87"/>
          <p:cNvPicPr/>
          <p:nvPr/>
        </p:nvPicPr>
        <p:blipFill>
          <a:blip r:embed="rId4"/>
          <a:stretch/>
        </p:blipFill>
        <p:spPr>
          <a:xfrm>
            <a:off x="5184000" y="16221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9" name="object 88"/>
          <p:cNvSpPr/>
          <p:nvPr/>
        </p:nvSpPr>
        <p:spPr>
          <a:xfrm>
            <a:off x="5233680" y="144000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89"/>
          <p:cNvSpPr/>
          <p:nvPr/>
        </p:nvSpPr>
        <p:spPr>
          <a:xfrm>
            <a:off x="3420000" y="1435320"/>
            <a:ext cx="1814040" cy="360"/>
          </a:xfrm>
          <a:custGeom>
            <a:avLst/>
            <a:gdLst>
              <a:gd name="textAreaLeft" fmla="*/ 0 w 1814040"/>
              <a:gd name="textAreaRight" fmla="*/ 1814400 w 18140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object 90"/>
          <p:cNvPicPr/>
          <p:nvPr/>
        </p:nvPicPr>
        <p:blipFill>
          <a:blip r:embed="rId4"/>
          <a:stretch/>
        </p:blipFill>
        <p:spPr>
          <a:xfrm>
            <a:off x="5889824" y="407255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32" name="object 91"/>
          <p:cNvSpPr/>
          <p:nvPr/>
        </p:nvSpPr>
        <p:spPr>
          <a:xfrm rot="120000" flipV="1">
            <a:off x="6011864" y="4113719"/>
            <a:ext cx="2088136" cy="45719"/>
          </a:xfrm>
          <a:custGeom>
            <a:avLst/>
            <a:gdLst>
              <a:gd name="textAreaLeft" fmla="*/ 0 w 1869840"/>
              <a:gd name="textAreaRight" fmla="*/ 1870200 w 18698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bject 97"/>
          <p:cNvSpPr/>
          <p:nvPr/>
        </p:nvSpPr>
        <p:spPr>
          <a:xfrm>
            <a:off x="2160000" y="1035000"/>
            <a:ext cx="414000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Прочие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object 98"/>
          <p:cNvSpPr/>
          <p:nvPr/>
        </p:nvSpPr>
        <p:spPr>
          <a:xfrm>
            <a:off x="3462099" y="1442580"/>
            <a:ext cx="16203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3 160,7</a:t>
            </a:r>
            <a:endParaRPr lang="ru-RU" sz="1500" spc="-1" dirty="0">
              <a:solidFill>
                <a:srgbClr val="006764"/>
              </a:solidFill>
              <a:latin typeface="Arial"/>
            </a:endParaRP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(0,1%)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object 99"/>
          <p:cNvSpPr/>
          <p:nvPr/>
        </p:nvSpPr>
        <p:spPr>
          <a:xfrm>
            <a:off x="1801716" y="2039760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object 100"/>
          <p:cNvSpPr/>
          <p:nvPr/>
        </p:nvSpPr>
        <p:spPr>
          <a:xfrm>
            <a:off x="1583928" y="2448000"/>
            <a:ext cx="24621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597 129,9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(16,9%)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object 104"/>
          <p:cNvSpPr/>
          <p:nvPr/>
        </p:nvSpPr>
        <p:spPr>
          <a:xfrm>
            <a:off x="5184000" y="4153779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2 421 896,8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(68,6</a:t>
            </a:r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%)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object 108"/>
          <p:cNvSpPr/>
          <p:nvPr/>
        </p:nvSpPr>
        <p:spPr>
          <a:xfrm>
            <a:off x="4392136" y="2662072"/>
            <a:ext cx="1619728" cy="146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endParaRPr lang="ru-RU" sz="16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3 531 519,0</a:t>
            </a:r>
          </a:p>
          <a:p>
            <a:pPr algn="ctr"/>
            <a:r>
              <a:rPr lang="ru-RU" sz="1600" spc="-1" dirty="0">
                <a:solidFill>
                  <a:srgbClr val="006764"/>
                </a:solidFill>
                <a:latin typeface="DejaVu Sans"/>
              </a:rPr>
              <a:t>(100%) 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>
              <a:lnSpc>
                <a:spcPts val="3095"/>
              </a:lnSpc>
              <a:spcBef>
                <a:spcPts val="99"/>
              </a:spcBef>
            </a:pP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object 110"/>
          <p:cNvSpPr/>
          <p:nvPr/>
        </p:nvSpPr>
        <p:spPr>
          <a:xfrm>
            <a:off x="3132000" y="275328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object 92"/>
          <p:cNvSpPr/>
          <p:nvPr/>
        </p:nvSpPr>
        <p:spPr>
          <a:xfrm>
            <a:off x="6120360" y="3805495"/>
            <a:ext cx="2232320" cy="3750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Субвенции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Текст 7"/>
          <p:cNvSpPr/>
          <p:nvPr/>
        </p:nvSpPr>
        <p:spPr>
          <a:xfrm>
            <a:off x="820692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221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23" name="object 83"/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БЕЗВОЗМЕЗДНЫЕ ПОСТУПЛЕНИЯ</a:t>
            </a:r>
            <a:r>
              <a:rPr sz="1800" dirty="0"/>
              <a:t/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5" name="Диаграмма 224"/>
          <p:cNvGraphicFramePr/>
          <p:nvPr/>
        </p:nvGraphicFramePr>
        <p:xfrm>
          <a:off x="2340360" y="144036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6" name="object 85"/>
          <p:cNvPicPr/>
          <p:nvPr/>
        </p:nvPicPr>
        <p:blipFill>
          <a:blip r:embed="rId4"/>
          <a:stretch/>
        </p:blipFill>
        <p:spPr>
          <a:xfrm>
            <a:off x="4068000" y="2371631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7" name="object 86"/>
          <p:cNvSpPr/>
          <p:nvPr/>
        </p:nvSpPr>
        <p:spPr>
          <a:xfrm rot="21540000">
            <a:off x="1965931" y="2403227"/>
            <a:ext cx="2138040" cy="45719"/>
          </a:xfrm>
          <a:custGeom>
            <a:avLst/>
            <a:gdLst>
              <a:gd name="textAreaLeft" fmla="*/ 0 w 2016000"/>
              <a:gd name="textAreaRight" fmla="*/ 2016360 w 2016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object 87"/>
          <p:cNvPicPr/>
          <p:nvPr/>
        </p:nvPicPr>
        <p:blipFill>
          <a:blip r:embed="rId4"/>
          <a:stretch/>
        </p:blipFill>
        <p:spPr>
          <a:xfrm>
            <a:off x="5184000" y="16221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29" name="object 88"/>
          <p:cNvSpPr/>
          <p:nvPr/>
        </p:nvSpPr>
        <p:spPr>
          <a:xfrm>
            <a:off x="5233680" y="1440000"/>
            <a:ext cx="360" cy="182160"/>
          </a:xfrm>
          <a:custGeom>
            <a:avLst/>
            <a:gdLst>
              <a:gd name="textAreaLeft" fmla="*/ 0 w 360"/>
              <a:gd name="textAreaRight" fmla="*/ 720 w 360"/>
              <a:gd name="textAreaTop" fmla="*/ 0 h 182160"/>
              <a:gd name="textAreaBottom" fmla="*/ 182520 h 18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object 89"/>
          <p:cNvSpPr/>
          <p:nvPr/>
        </p:nvSpPr>
        <p:spPr>
          <a:xfrm>
            <a:off x="3420000" y="1435320"/>
            <a:ext cx="1814040" cy="360"/>
          </a:xfrm>
          <a:custGeom>
            <a:avLst/>
            <a:gdLst>
              <a:gd name="textAreaLeft" fmla="*/ 0 w 1814040"/>
              <a:gd name="textAreaRight" fmla="*/ 1814400 w 18140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object 90"/>
          <p:cNvPicPr/>
          <p:nvPr/>
        </p:nvPicPr>
        <p:blipFill>
          <a:blip r:embed="rId4"/>
          <a:stretch/>
        </p:blipFill>
        <p:spPr>
          <a:xfrm>
            <a:off x="5889824" y="407255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32" name="object 91"/>
          <p:cNvSpPr/>
          <p:nvPr/>
        </p:nvSpPr>
        <p:spPr>
          <a:xfrm rot="120000" flipV="1">
            <a:off x="6011864" y="4113719"/>
            <a:ext cx="2088136" cy="45719"/>
          </a:xfrm>
          <a:custGeom>
            <a:avLst/>
            <a:gdLst>
              <a:gd name="textAreaLeft" fmla="*/ 0 w 1869840"/>
              <a:gd name="textAreaRight" fmla="*/ 1870200 w 186984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object 97"/>
          <p:cNvSpPr/>
          <p:nvPr/>
        </p:nvSpPr>
        <p:spPr>
          <a:xfrm>
            <a:off x="2160000" y="103500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ИМТ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object 98"/>
          <p:cNvSpPr/>
          <p:nvPr/>
        </p:nvSpPr>
        <p:spPr>
          <a:xfrm>
            <a:off x="3462099" y="1442580"/>
            <a:ext cx="16203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839,4 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 99%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object 99"/>
          <p:cNvSpPr/>
          <p:nvPr/>
        </p:nvSpPr>
        <p:spPr>
          <a:xfrm>
            <a:off x="1801716" y="2039760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object 100"/>
          <p:cNvSpPr/>
          <p:nvPr/>
        </p:nvSpPr>
        <p:spPr>
          <a:xfrm>
            <a:off x="1583928" y="2448000"/>
            <a:ext cx="2462112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656 842,9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 110%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object 104"/>
          <p:cNvSpPr/>
          <p:nvPr/>
        </p:nvSpPr>
        <p:spPr>
          <a:xfrm>
            <a:off x="5184000" y="4153779"/>
            <a:ext cx="414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2 527 866,6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500" b="0" strike="noStrike" spc="-1" dirty="0">
                <a:solidFill>
                  <a:srgbClr val="006764"/>
                </a:solidFill>
                <a:latin typeface="DejaVu Sans"/>
                <a:ea typeface="DejaVu Sans"/>
              </a:rPr>
              <a:t>▴ 104%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object 108"/>
          <p:cNvSpPr/>
          <p:nvPr/>
        </p:nvSpPr>
        <p:spPr>
          <a:xfrm>
            <a:off x="4392136" y="2662072"/>
            <a:ext cx="1619728" cy="12233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600" b="0" strike="noStrike" spc="-1" dirty="0">
                <a:solidFill>
                  <a:srgbClr val="006764"/>
                </a:solidFill>
                <a:latin typeface="Arial"/>
              </a:rPr>
              <a:t>3 185 548,9</a:t>
            </a:r>
          </a:p>
          <a:p>
            <a:pPr algn="ctr"/>
            <a:r>
              <a:rPr lang="ru-RU" sz="1600" spc="-1" dirty="0">
                <a:solidFill>
                  <a:srgbClr val="006764"/>
                </a:solidFill>
                <a:latin typeface="DejaVu Sans"/>
              </a:rPr>
              <a:t> 90%</a:t>
            </a:r>
            <a:endParaRPr lang="ru-RU" sz="1600" spc="-1" dirty="0">
              <a:solidFill>
                <a:srgbClr val="000000"/>
              </a:solidFill>
            </a:endParaRPr>
          </a:p>
          <a:p>
            <a:pPr algn="ctr">
              <a:lnSpc>
                <a:spcPts val="3095"/>
              </a:lnSpc>
              <a:spcBef>
                <a:spcPts val="99"/>
              </a:spcBef>
            </a:pP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  <a:p>
            <a:pPr algn="ctr"/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object 110"/>
          <p:cNvSpPr/>
          <p:nvPr/>
        </p:nvSpPr>
        <p:spPr>
          <a:xfrm>
            <a:off x="3132000" y="2753280"/>
            <a:ext cx="41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object 92"/>
          <p:cNvSpPr/>
          <p:nvPr/>
        </p:nvSpPr>
        <p:spPr>
          <a:xfrm>
            <a:off x="6120360" y="3754567"/>
            <a:ext cx="216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Субвенции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Текст 7"/>
          <p:cNvSpPr/>
          <p:nvPr/>
        </p:nvSpPr>
        <p:spPr>
          <a:xfrm>
            <a:off x="820692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 dirty="0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2" name="Блок-схема: объединение 1">
            <a:extLst>
              <a:ext uri="{FF2B5EF4-FFF2-40B4-BE49-F238E27FC236}">
                <a16:creationId xmlns:a16="http://schemas.microsoft.com/office/drawing/2014/main" xmlns="" id="{366477B2-8E9A-41ED-8210-801BB288E8BA}"/>
              </a:ext>
            </a:extLst>
          </p:cNvPr>
          <p:cNvSpPr/>
          <p:nvPr/>
        </p:nvSpPr>
        <p:spPr>
          <a:xfrm>
            <a:off x="3961716" y="1744200"/>
            <a:ext cx="84324" cy="1022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объединение 2">
            <a:extLst>
              <a:ext uri="{FF2B5EF4-FFF2-40B4-BE49-F238E27FC236}">
                <a16:creationId xmlns:a16="http://schemas.microsoft.com/office/drawing/2014/main" xmlns="" id="{1AA12FE0-2797-4043-A8E2-A9EBB6EC2F64}"/>
              </a:ext>
            </a:extLst>
          </p:cNvPr>
          <p:cNvSpPr/>
          <p:nvPr/>
        </p:nvSpPr>
        <p:spPr>
          <a:xfrm>
            <a:off x="4896296" y="3032939"/>
            <a:ext cx="72008" cy="10502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3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object 93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244" name="object 9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5" name="object 9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6" name="object 9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7" name="object 101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8" name="object 102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object 103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0" name="object 105"/>
          <p:cNvSpPr/>
          <p:nvPr/>
        </p:nvSpPr>
        <p:spPr>
          <a:xfrm>
            <a:off x="2880000" y="2700000"/>
            <a:ext cx="423792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Расходы районного бюджета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8925052-97FE-4A41-B775-850F3DBD369D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3A932174-6876-4852-B138-8CB63B2E8295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070C63E-EB87-FFA9-5446-6AE394E13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64535"/>
              </p:ext>
            </p:extLst>
          </p:nvPr>
        </p:nvGraphicFramePr>
        <p:xfrm>
          <a:off x="287784" y="876443"/>
          <a:ext cx="9505057" cy="42214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524880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2024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5 079 242,6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4 902 302,5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4 728 838,8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4 703 950,4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335365579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435 448,4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610 647,3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540 981,2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621 134,7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57557037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4 340,2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5 045,8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5 045,8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5 045,8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110468467"/>
                  </a:ext>
                </a:extLst>
              </a:tr>
              <a:tr h="43585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11 682,1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13 631,5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13 641,5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13 651,5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225891733"/>
                  </a:ext>
                </a:extLst>
              </a:tr>
              <a:tr h="435856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136 348,2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152 050,2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151 759,9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151 759,9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275440142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Судебная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48,7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216,9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50786813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45 062,4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46 118,9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45 961,1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45 962,5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951085549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Резервные фонды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81 873,2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81 157,2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166 144,3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012877530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Другие 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237 968,7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311 879,0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243 198,8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238 570,7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34778234"/>
                  </a:ext>
                </a:extLst>
              </a:tr>
              <a:tr h="31698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11 746,6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1 679,9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277777901"/>
                  </a:ext>
                </a:extLst>
              </a:tr>
              <a:tr h="21870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9 192,3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650,0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839444042"/>
                  </a:ext>
                </a:extLst>
              </a:tr>
              <a:tr h="3499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2 554,3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1 029,9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12939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96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C3EC1F-D06C-AB71-8E6C-2669BA4D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9B225AE-3402-2BB1-DE55-C81C0D502A0C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127F7444-E4CB-FF57-59D3-5488DCBBF21E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536695C4-BE3B-8991-F2F0-792A30CA70C1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9BD557C6-8B20-0534-3783-FE19CD4A6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49327"/>
              </p:ext>
            </p:extLst>
          </p:nvPr>
        </p:nvGraphicFramePr>
        <p:xfrm>
          <a:off x="323788" y="1097169"/>
          <a:ext cx="9433048" cy="41781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619507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исполнение 2024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25812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164 981,2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126 775,9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156 311,2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158 677,4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000982510"/>
                  </a:ext>
                </a:extLst>
              </a:tr>
              <a:tr h="335515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Сельское хозяйство и рыболовство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10 862,4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10 914,5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10 496,5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10 496,5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300104166"/>
                  </a:ext>
                </a:extLst>
              </a:tr>
              <a:tr h="308932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75 736,4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99 416,0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129 946,4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132 264,1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0805577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56 411,1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11 944,9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11 944,9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12 075,2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6244857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21 971,3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4 500,5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3 923,4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3 841,6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817854608"/>
                  </a:ext>
                </a:extLst>
              </a:tr>
              <a:tr h="430849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92 528,1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577586689"/>
                  </a:ext>
                </a:extLst>
              </a:tr>
              <a:tr h="28923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9 368,2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940,9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000434003"/>
                  </a:ext>
                </a:extLst>
              </a:tr>
              <a:tr h="26557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922,5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694948217"/>
                  </a:ext>
                </a:extLst>
              </a:tr>
              <a:tr h="28534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82 237,4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47732061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906,7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138352224"/>
                  </a:ext>
                </a:extLst>
              </a:tr>
              <a:tr h="25812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906,7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760,5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758,5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407056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136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353358-94D2-EF60-A943-83EEC02F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47C8155C-B66D-3353-CF80-D8D7CA85880B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C6124862-0A09-9927-7C31-2430ACBC49C2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E2360409-1950-29EF-6D5C-46D6314298F1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C9004E1-0051-4B12-ED3D-7CBC0EB59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48070"/>
              </p:ext>
            </p:extLst>
          </p:nvPr>
        </p:nvGraphicFramePr>
        <p:xfrm>
          <a:off x="287784" y="963067"/>
          <a:ext cx="9505056" cy="44189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646676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2024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3 561 122,3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3 352 886,5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3 254 958,0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3 197 499,2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13340351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1 386 772,4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1 495 009,7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1 450 183,0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1 442 546,3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92847324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Общее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1 774 471,9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1 386 377,0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1 356 168,0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1 306 435,3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53421965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341 18,3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410 699,7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387 803,3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387 762,8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652335241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405,6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446,5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401,2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401,2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99006036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Молодежная политика и оздоровление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18 206,6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14 121,9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14 121,9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14 121,9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001853544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40 079,5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46 231,7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46 280,6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Arial Narrow" panose="020B0606020202030204" pitchFamily="34" charset="0"/>
                        </a:rPr>
                        <a:t>46 231,7</a:t>
                      </a:r>
                      <a:endParaRPr lang="ru-RU" sz="9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385863897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КУЛЬТУРА, 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68 700,2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62 442,2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56 179,6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56 190,7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74090073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54 659,1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47 424,3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42 327,5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42 338,6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4103594508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14 041,1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15 017,9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13 852,1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13 852,1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859538959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239 871,4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243 250,1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275 546,6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236 783,5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240067060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24 786,0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28 966,4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28 966,4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28 966,4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9848543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Социальное обеспечение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129 269,1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125 239,2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121 164,8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97 351,6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092895932"/>
                  </a:ext>
                </a:extLst>
              </a:tr>
              <a:tr h="269448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Охрана семьи и детства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85 816,3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89 044,5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125 415,4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110 465,5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520449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37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D5EE897-2D8F-46AC-E0A0-20B02625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59C848B1-87A1-FE40-36EE-7B22BF6E72BE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89E78622-66A0-9166-DE0E-290ED706B802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2BB3E01D-7BF6-8020-20AF-37D19259412E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ПО РАЗДЕЛАМ И ПОДРАЗДЕЛАМ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9D299E0-0885-B1D3-9CC2-BA54876BD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296965"/>
              </p:ext>
            </p:extLst>
          </p:nvPr>
        </p:nvGraphicFramePr>
        <p:xfrm>
          <a:off x="359792" y="963787"/>
          <a:ext cx="9505055" cy="44810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1134">
                  <a:extLst>
                    <a:ext uri="{9D8B030D-6E8A-4147-A177-3AD203B41FA5}">
                      <a16:colId xmlns:a16="http://schemas.microsoft.com/office/drawing/2014/main" xmlns="" val="2619150481"/>
                    </a:ext>
                  </a:extLst>
                </a:gridCol>
                <a:gridCol w="1523711">
                  <a:extLst>
                    <a:ext uri="{9D8B030D-6E8A-4147-A177-3AD203B41FA5}">
                      <a16:colId xmlns:a16="http://schemas.microsoft.com/office/drawing/2014/main" xmlns="" val="1598371585"/>
                    </a:ext>
                  </a:extLst>
                </a:gridCol>
                <a:gridCol w="1160923">
                  <a:extLst>
                    <a:ext uri="{9D8B030D-6E8A-4147-A177-3AD203B41FA5}">
                      <a16:colId xmlns:a16="http://schemas.microsoft.com/office/drawing/2014/main" xmlns="" val="4176660772"/>
                    </a:ext>
                  </a:extLst>
                </a:gridCol>
                <a:gridCol w="1160923">
                  <a:extLst>
                    <a:ext uri="{9D8B030D-6E8A-4147-A177-3AD203B41FA5}">
                      <a16:colId xmlns:a16="http://schemas.microsoft.com/office/drawing/2014/main" xmlns="" val="2030998437"/>
                    </a:ext>
                  </a:extLst>
                </a:gridCol>
                <a:gridCol w="1088364">
                  <a:extLst>
                    <a:ext uri="{9D8B030D-6E8A-4147-A177-3AD203B41FA5}">
                      <a16:colId xmlns:a16="http://schemas.microsoft.com/office/drawing/2014/main" xmlns="" val="1439934988"/>
                    </a:ext>
                  </a:extLst>
                </a:gridCol>
              </a:tblGrid>
              <a:tr h="712370">
                <a:tc>
                  <a:txBody>
                    <a:bodyPr/>
                    <a:lstStyle/>
                    <a:p>
                      <a:pPr algn="l"/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Ожидаемое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исполнение 2024 </a:t>
                      </a:r>
                    </a:p>
                    <a:p>
                      <a:pPr algn="ctr"/>
                      <a:r>
                        <a:rPr lang="ru-RU" sz="10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2025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2026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005550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256 237,8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194 272,4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167 694,0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167 686,4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543856425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142 542,6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167 808,7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157 876,5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157 876,5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850940490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Массовый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98 315,5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16 653,8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167073150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Спорт высших достижений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691,1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74,1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81,7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74,1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389066895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14 688,6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9 735,8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9 735,8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9 735,8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482055849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6 269,6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468620295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6 269,6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6 134,6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641516971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15,0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144512311"/>
                  </a:ext>
                </a:extLst>
              </a:tr>
              <a:tr h="296820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25,0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669286798"/>
                  </a:ext>
                </a:extLst>
              </a:tr>
              <a:tr h="35976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241  415,3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302 489,2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268 302,3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Narrow" panose="020B0606020202030204" pitchFamily="34" charset="0"/>
                        </a:rPr>
                        <a:t>257 114,6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2233163742"/>
                  </a:ext>
                </a:extLst>
              </a:tr>
              <a:tr h="35976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183 799,5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200 857,1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167 670,2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156 982,5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3647556515"/>
                  </a:ext>
                </a:extLst>
              </a:tr>
              <a:tr h="35976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57 615,8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101 632,1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100 632,1</a:t>
                      </a:r>
                    </a:p>
                  </a:txBody>
                  <a:tcPr marL="7951" marR="7951" marT="79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Arial Narrow" panose="020B0606020202030204" pitchFamily="34" charset="0"/>
                        </a:rPr>
                        <a:t>100 132,1</a:t>
                      </a:r>
                    </a:p>
                  </a:txBody>
                  <a:tcPr marL="7951" marR="7951" marT="7951" marB="0" anchor="ctr"/>
                </a:tc>
                <a:extLst>
                  <a:ext uri="{0D108BD9-81ED-4DB2-BD59-A6C34878D82A}">
                    <a16:rowId xmlns:a16="http://schemas.microsoft.com/office/drawing/2014/main" xmlns="" val="196818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4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0680" y="278640"/>
            <a:ext cx="972468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СТРУКТУРА РАСХОДОВ В РАМКАХ МУНИЦИПАЛЬНЫХ ПРОГРАММ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object 183"/>
          <p:cNvSpPr/>
          <p:nvPr/>
        </p:nvSpPr>
        <p:spPr>
          <a:xfrm>
            <a:off x="89784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Рисунок 273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468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pic>
        <p:nvPicPr>
          <p:cNvPr id="275" name="object 191"/>
          <p:cNvPicPr/>
          <p:nvPr/>
        </p:nvPicPr>
        <p:blipFill>
          <a:blip r:embed="rId3"/>
          <a:stretch/>
        </p:blipFill>
        <p:spPr>
          <a:xfrm>
            <a:off x="0" y="905760"/>
            <a:ext cx="5435640" cy="434160"/>
          </a:xfrm>
          <a:prstGeom prst="rect">
            <a:avLst/>
          </a:prstGeom>
          <a:ln w="0">
            <a:noFill/>
          </a:ln>
        </p:spPr>
      </p:pic>
      <p:sp>
        <p:nvSpPr>
          <p:cNvPr id="276" name="object 194"/>
          <p:cNvSpPr/>
          <p:nvPr/>
        </p:nvSpPr>
        <p:spPr>
          <a:xfrm>
            <a:off x="0" y="905760"/>
            <a:ext cx="5435640" cy="435960"/>
          </a:xfrm>
          <a:custGeom>
            <a:avLst/>
            <a:gdLst>
              <a:gd name="textAreaLeft" fmla="*/ 0 w 5435640"/>
              <a:gd name="textAreaRight" fmla="*/ 5436000 w 5435640"/>
              <a:gd name="textAreaTop" fmla="*/ 0 h 435960"/>
              <a:gd name="textAreaBottom" fmla="*/ 436320 h 435960"/>
            </a:gdLst>
            <a:ahLst/>
            <a:cxnLst/>
            <a:rect l="textAreaLeft" t="textAreaTop" r="textAreaRight" b="textAreaBottom"/>
            <a:pathLst>
              <a:path w="5364480" h="436244">
                <a:moveTo>
                  <a:pt x="5364086" y="416814"/>
                </a:moveTo>
                <a:lnTo>
                  <a:pt x="0" y="416814"/>
                </a:lnTo>
                <a:lnTo>
                  <a:pt x="0" y="435864"/>
                </a:lnTo>
                <a:lnTo>
                  <a:pt x="5364086" y="435864"/>
                </a:lnTo>
                <a:lnTo>
                  <a:pt x="5364086" y="416814"/>
                </a:lnTo>
                <a:close/>
              </a:path>
              <a:path w="5364480" h="436244">
                <a:moveTo>
                  <a:pt x="5364086" y="0"/>
                </a:moveTo>
                <a:lnTo>
                  <a:pt x="0" y="0"/>
                </a:lnTo>
                <a:lnTo>
                  <a:pt x="0" y="19050"/>
                </a:lnTo>
                <a:lnTo>
                  <a:pt x="5364086" y="19050"/>
                </a:lnTo>
                <a:lnTo>
                  <a:pt x="5364086" y="0"/>
                </a:lnTo>
                <a:close/>
              </a:path>
            </a:pathLst>
          </a:custGeom>
          <a:solidFill>
            <a:srgbClr val="394A8A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object 196"/>
          <p:cNvSpPr/>
          <p:nvPr/>
        </p:nvSpPr>
        <p:spPr>
          <a:xfrm>
            <a:off x="1531800" y="853560"/>
            <a:ext cx="1888200" cy="50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3200" b="0" strike="noStrike" spc="-160">
                <a:solidFill>
                  <a:srgbClr val="5C8589"/>
                </a:solidFill>
                <a:latin typeface="Bahnschrift"/>
              </a:rPr>
              <a:t>2025</a:t>
            </a:r>
            <a:r>
              <a:rPr lang="ru-RU" sz="3200" b="0" strike="noStrike" spc="-7">
                <a:solidFill>
                  <a:srgbClr val="5C8589"/>
                </a:solidFill>
                <a:latin typeface="Bahnschrift"/>
              </a:rPr>
              <a:t> </a:t>
            </a:r>
            <a:r>
              <a:rPr lang="ru-RU" sz="3200" b="0" strike="noStrike" spc="-282">
                <a:solidFill>
                  <a:srgbClr val="5C8589"/>
                </a:solidFill>
                <a:latin typeface="Bahnschrift"/>
              </a:rPr>
              <a:t>год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object 202"/>
          <p:cNvSpPr/>
          <p:nvPr/>
        </p:nvSpPr>
        <p:spPr>
          <a:xfrm>
            <a:off x="578880" y="1755000"/>
            <a:ext cx="2863440" cy="2841840"/>
          </a:xfrm>
          <a:custGeom>
            <a:avLst/>
            <a:gdLst>
              <a:gd name="textAreaLeft" fmla="*/ 0 w 2863440"/>
              <a:gd name="textAreaRight" fmla="*/ 2863800 w 2863440"/>
              <a:gd name="textAreaTop" fmla="*/ 0 h 2841840"/>
              <a:gd name="textAreaBottom" fmla="*/ 2842200 h 2841840"/>
            </a:gdLst>
            <a:ahLst/>
            <a:cxnLst/>
            <a:rect l="textAreaLeft" t="textAreaTop" r="textAreaRight" b="textAreaBottom"/>
            <a:pathLst>
              <a:path w="2863850" h="2842260">
                <a:moveTo>
                  <a:pt x="1431785" y="0"/>
                </a:moveTo>
                <a:lnTo>
                  <a:pt x="1383562" y="796"/>
                </a:lnTo>
                <a:lnTo>
                  <a:pt x="1335738" y="3170"/>
                </a:lnTo>
                <a:lnTo>
                  <a:pt x="1288339" y="7096"/>
                </a:lnTo>
                <a:lnTo>
                  <a:pt x="1241389" y="12549"/>
                </a:lnTo>
                <a:lnTo>
                  <a:pt x="1194913" y="19503"/>
                </a:lnTo>
                <a:lnTo>
                  <a:pt x="1148937" y="27934"/>
                </a:lnTo>
                <a:lnTo>
                  <a:pt x="1103486" y="37817"/>
                </a:lnTo>
                <a:lnTo>
                  <a:pt x="1058584" y="49127"/>
                </a:lnTo>
                <a:lnTo>
                  <a:pt x="1014256" y="61838"/>
                </a:lnTo>
                <a:lnTo>
                  <a:pt x="970529" y="75926"/>
                </a:lnTo>
                <a:lnTo>
                  <a:pt x="927426" y="91365"/>
                </a:lnTo>
                <a:lnTo>
                  <a:pt x="884973" y="108130"/>
                </a:lnTo>
                <a:lnTo>
                  <a:pt x="843195" y="126196"/>
                </a:lnTo>
                <a:lnTo>
                  <a:pt x="802117" y="145539"/>
                </a:lnTo>
                <a:lnTo>
                  <a:pt x="761763" y="166133"/>
                </a:lnTo>
                <a:lnTo>
                  <a:pt x="722160" y="187953"/>
                </a:lnTo>
                <a:lnTo>
                  <a:pt x="683332" y="210974"/>
                </a:lnTo>
                <a:lnTo>
                  <a:pt x="645304" y="235171"/>
                </a:lnTo>
                <a:lnTo>
                  <a:pt x="608101" y="260519"/>
                </a:lnTo>
                <a:lnTo>
                  <a:pt x="571748" y="286993"/>
                </a:lnTo>
                <a:lnTo>
                  <a:pt x="536271" y="314568"/>
                </a:lnTo>
                <a:lnTo>
                  <a:pt x="501694" y="343218"/>
                </a:lnTo>
                <a:lnTo>
                  <a:pt x="468042" y="372919"/>
                </a:lnTo>
                <a:lnTo>
                  <a:pt x="435341" y="403645"/>
                </a:lnTo>
                <a:lnTo>
                  <a:pt x="403616" y="435372"/>
                </a:lnTo>
                <a:lnTo>
                  <a:pt x="372891" y="468075"/>
                </a:lnTo>
                <a:lnTo>
                  <a:pt x="343191" y="501727"/>
                </a:lnTo>
                <a:lnTo>
                  <a:pt x="314543" y="536305"/>
                </a:lnTo>
                <a:lnTo>
                  <a:pt x="286970" y="571784"/>
                </a:lnTo>
                <a:lnTo>
                  <a:pt x="260498" y="608137"/>
                </a:lnTo>
                <a:lnTo>
                  <a:pt x="235151" y="645341"/>
                </a:lnTo>
                <a:lnTo>
                  <a:pt x="210956" y="683369"/>
                </a:lnTo>
                <a:lnTo>
                  <a:pt x="187936" y="722198"/>
                </a:lnTo>
                <a:lnTo>
                  <a:pt x="166118" y="761801"/>
                </a:lnTo>
                <a:lnTo>
                  <a:pt x="145526" y="802154"/>
                </a:lnTo>
                <a:lnTo>
                  <a:pt x="126184" y="843233"/>
                </a:lnTo>
                <a:lnTo>
                  <a:pt x="108119" y="885010"/>
                </a:lnTo>
                <a:lnTo>
                  <a:pt x="91355" y="927463"/>
                </a:lnTo>
                <a:lnTo>
                  <a:pt x="75918" y="970565"/>
                </a:lnTo>
                <a:lnTo>
                  <a:pt x="61832" y="1014291"/>
                </a:lnTo>
                <a:lnTo>
                  <a:pt x="49122" y="1058617"/>
                </a:lnTo>
                <a:lnTo>
                  <a:pt x="37813" y="1103518"/>
                </a:lnTo>
                <a:lnTo>
                  <a:pt x="27931" y="1148967"/>
                </a:lnTo>
                <a:lnTo>
                  <a:pt x="19501" y="1194941"/>
                </a:lnTo>
                <a:lnTo>
                  <a:pt x="12547" y="1241414"/>
                </a:lnTo>
                <a:lnTo>
                  <a:pt x="7095" y="1288362"/>
                </a:lnTo>
                <a:lnTo>
                  <a:pt x="3170" y="1335758"/>
                </a:lnTo>
                <a:lnTo>
                  <a:pt x="796" y="1383578"/>
                </a:lnTo>
                <a:lnTo>
                  <a:pt x="0" y="1431797"/>
                </a:lnTo>
                <a:lnTo>
                  <a:pt x="807" y="1480157"/>
                </a:lnTo>
                <a:lnTo>
                  <a:pt x="3212" y="1528161"/>
                </a:lnTo>
                <a:lnTo>
                  <a:pt x="7192" y="1575782"/>
                </a:lnTo>
                <a:lnTo>
                  <a:pt x="12724" y="1622992"/>
                </a:lnTo>
                <a:lnTo>
                  <a:pt x="19782" y="1669763"/>
                </a:lnTo>
                <a:lnTo>
                  <a:pt x="28344" y="1716066"/>
                </a:lnTo>
                <a:lnTo>
                  <a:pt x="38385" y="1761872"/>
                </a:lnTo>
                <a:lnTo>
                  <a:pt x="49882" y="1807155"/>
                </a:lnTo>
                <a:lnTo>
                  <a:pt x="62812" y="1851884"/>
                </a:lnTo>
                <a:lnTo>
                  <a:pt x="77150" y="1896034"/>
                </a:lnTo>
                <a:lnTo>
                  <a:pt x="92873" y="1939573"/>
                </a:lnTo>
                <a:lnTo>
                  <a:pt x="109956" y="1982476"/>
                </a:lnTo>
                <a:lnTo>
                  <a:pt x="128377" y="2024713"/>
                </a:lnTo>
                <a:lnTo>
                  <a:pt x="148112" y="2066256"/>
                </a:lnTo>
                <a:lnTo>
                  <a:pt x="169136" y="2107077"/>
                </a:lnTo>
                <a:lnTo>
                  <a:pt x="191426" y="2147148"/>
                </a:lnTo>
                <a:lnTo>
                  <a:pt x="214958" y="2186440"/>
                </a:lnTo>
                <a:lnTo>
                  <a:pt x="239709" y="2224925"/>
                </a:lnTo>
                <a:lnTo>
                  <a:pt x="265654" y="2262575"/>
                </a:lnTo>
                <a:lnTo>
                  <a:pt x="292771" y="2299361"/>
                </a:lnTo>
                <a:lnTo>
                  <a:pt x="321034" y="2335256"/>
                </a:lnTo>
                <a:lnTo>
                  <a:pt x="350422" y="2370231"/>
                </a:lnTo>
                <a:lnTo>
                  <a:pt x="380909" y="2404258"/>
                </a:lnTo>
                <a:lnTo>
                  <a:pt x="412471" y="2437308"/>
                </a:lnTo>
                <a:lnTo>
                  <a:pt x="445087" y="2469353"/>
                </a:lnTo>
                <a:lnTo>
                  <a:pt x="478730" y="2500366"/>
                </a:lnTo>
                <a:lnTo>
                  <a:pt x="513379" y="2530317"/>
                </a:lnTo>
                <a:lnTo>
                  <a:pt x="549008" y="2559178"/>
                </a:lnTo>
                <a:lnTo>
                  <a:pt x="585595" y="2586922"/>
                </a:lnTo>
                <a:lnTo>
                  <a:pt x="623115" y="2613520"/>
                </a:lnTo>
                <a:lnTo>
                  <a:pt x="661545" y="2638944"/>
                </a:lnTo>
                <a:lnTo>
                  <a:pt x="700861" y="2663165"/>
                </a:lnTo>
                <a:lnTo>
                  <a:pt x="741039" y="2686155"/>
                </a:lnTo>
                <a:lnTo>
                  <a:pt x="782056" y="2707886"/>
                </a:lnTo>
                <a:lnTo>
                  <a:pt x="823888" y="2728330"/>
                </a:lnTo>
                <a:lnTo>
                  <a:pt x="866511" y="2747458"/>
                </a:lnTo>
                <a:lnTo>
                  <a:pt x="909901" y="2765243"/>
                </a:lnTo>
                <a:lnTo>
                  <a:pt x="954034" y="2781655"/>
                </a:lnTo>
                <a:lnTo>
                  <a:pt x="998887" y="2796667"/>
                </a:lnTo>
                <a:lnTo>
                  <a:pt x="1044437" y="2810250"/>
                </a:lnTo>
                <a:lnTo>
                  <a:pt x="1090658" y="2822376"/>
                </a:lnTo>
                <a:lnTo>
                  <a:pt x="1137529" y="2833017"/>
                </a:lnTo>
                <a:lnTo>
                  <a:pt x="1185024" y="2842145"/>
                </a:lnTo>
                <a:lnTo>
                  <a:pt x="1276337" y="2320315"/>
                </a:lnTo>
                <a:lnTo>
                  <a:pt x="1229363" y="2310829"/>
                </a:lnTo>
                <a:lnTo>
                  <a:pt x="1183454" y="2299033"/>
                </a:lnTo>
                <a:lnTo>
                  <a:pt x="1138662" y="2284998"/>
                </a:lnTo>
                <a:lnTo>
                  <a:pt x="1095036" y="2268798"/>
                </a:lnTo>
                <a:lnTo>
                  <a:pt x="1052627" y="2250505"/>
                </a:lnTo>
                <a:lnTo>
                  <a:pt x="1011486" y="2230189"/>
                </a:lnTo>
                <a:lnTo>
                  <a:pt x="971664" y="2207925"/>
                </a:lnTo>
                <a:lnTo>
                  <a:pt x="933212" y="2183783"/>
                </a:lnTo>
                <a:lnTo>
                  <a:pt x="896179" y="2157836"/>
                </a:lnTo>
                <a:lnTo>
                  <a:pt x="860617" y="2130156"/>
                </a:lnTo>
                <a:lnTo>
                  <a:pt x="826576" y="2100816"/>
                </a:lnTo>
                <a:lnTo>
                  <a:pt x="794107" y="2069887"/>
                </a:lnTo>
                <a:lnTo>
                  <a:pt x="763261" y="2037441"/>
                </a:lnTo>
                <a:lnTo>
                  <a:pt x="734088" y="2003551"/>
                </a:lnTo>
                <a:lnTo>
                  <a:pt x="706639" y="1968289"/>
                </a:lnTo>
                <a:lnTo>
                  <a:pt x="680964" y="1931726"/>
                </a:lnTo>
                <a:lnTo>
                  <a:pt x="657115" y="1893936"/>
                </a:lnTo>
                <a:lnTo>
                  <a:pt x="635142" y="1854990"/>
                </a:lnTo>
                <a:lnTo>
                  <a:pt x="615095" y="1814961"/>
                </a:lnTo>
                <a:lnTo>
                  <a:pt x="597025" y="1773920"/>
                </a:lnTo>
                <a:lnTo>
                  <a:pt x="580983" y="1731940"/>
                </a:lnTo>
                <a:lnTo>
                  <a:pt x="567020" y="1689092"/>
                </a:lnTo>
                <a:lnTo>
                  <a:pt x="555186" y="1645450"/>
                </a:lnTo>
                <a:lnTo>
                  <a:pt x="545532" y="1601085"/>
                </a:lnTo>
                <a:lnTo>
                  <a:pt x="538108" y="1556069"/>
                </a:lnTo>
                <a:lnTo>
                  <a:pt x="532965" y="1510475"/>
                </a:lnTo>
                <a:lnTo>
                  <a:pt x="530154" y="1464374"/>
                </a:lnTo>
                <a:lnTo>
                  <a:pt x="529726" y="1417839"/>
                </a:lnTo>
                <a:lnTo>
                  <a:pt x="531731" y="1370942"/>
                </a:lnTo>
                <a:lnTo>
                  <a:pt x="536219" y="1323754"/>
                </a:lnTo>
                <a:lnTo>
                  <a:pt x="543242" y="1276350"/>
                </a:lnTo>
                <a:lnTo>
                  <a:pt x="552728" y="1229376"/>
                </a:lnTo>
                <a:lnTo>
                  <a:pt x="564525" y="1183467"/>
                </a:lnTo>
                <a:lnTo>
                  <a:pt x="578559" y="1138675"/>
                </a:lnTo>
                <a:lnTo>
                  <a:pt x="594760" y="1095050"/>
                </a:lnTo>
                <a:lnTo>
                  <a:pt x="613054" y="1052642"/>
                </a:lnTo>
                <a:lnTo>
                  <a:pt x="633370" y="1011503"/>
                </a:lnTo>
                <a:lnTo>
                  <a:pt x="655635" y="971682"/>
                </a:lnTo>
                <a:lnTo>
                  <a:pt x="679778" y="933231"/>
                </a:lnTo>
                <a:lnTo>
                  <a:pt x="705726" y="896200"/>
                </a:lnTo>
                <a:lnTo>
                  <a:pt x="733407" y="860639"/>
                </a:lnTo>
                <a:lnTo>
                  <a:pt x="762749" y="826600"/>
                </a:lnTo>
                <a:lnTo>
                  <a:pt x="793679" y="794133"/>
                </a:lnTo>
                <a:lnTo>
                  <a:pt x="826126" y="763289"/>
                </a:lnTo>
                <a:lnTo>
                  <a:pt x="860017" y="734118"/>
                </a:lnTo>
                <a:lnTo>
                  <a:pt x="895280" y="706671"/>
                </a:lnTo>
                <a:lnTo>
                  <a:pt x="931844" y="680999"/>
                </a:lnTo>
                <a:lnTo>
                  <a:pt x="969635" y="657152"/>
                </a:lnTo>
                <a:lnTo>
                  <a:pt x="1008582" y="635180"/>
                </a:lnTo>
                <a:lnTo>
                  <a:pt x="1048613" y="615136"/>
                </a:lnTo>
                <a:lnTo>
                  <a:pt x="1089655" y="597068"/>
                </a:lnTo>
                <a:lnTo>
                  <a:pt x="1131636" y="581029"/>
                </a:lnTo>
                <a:lnTo>
                  <a:pt x="1174485" y="567068"/>
                </a:lnTo>
                <a:lnTo>
                  <a:pt x="1218128" y="555236"/>
                </a:lnTo>
                <a:lnTo>
                  <a:pt x="1262494" y="545583"/>
                </a:lnTo>
                <a:lnTo>
                  <a:pt x="1307511" y="538162"/>
                </a:lnTo>
                <a:lnTo>
                  <a:pt x="1353106" y="533021"/>
                </a:lnTo>
                <a:lnTo>
                  <a:pt x="1399207" y="530212"/>
                </a:lnTo>
                <a:lnTo>
                  <a:pt x="1445743" y="529785"/>
                </a:lnTo>
                <a:lnTo>
                  <a:pt x="1492640" y="531791"/>
                </a:lnTo>
                <a:lnTo>
                  <a:pt x="1539828" y="536281"/>
                </a:lnTo>
                <a:lnTo>
                  <a:pt x="1587233" y="543306"/>
                </a:lnTo>
                <a:lnTo>
                  <a:pt x="1634706" y="552907"/>
                </a:lnTo>
                <a:lnTo>
                  <a:pt x="1681156" y="564901"/>
                </a:lnTo>
                <a:lnTo>
                  <a:pt x="1726525" y="579215"/>
                </a:lnTo>
                <a:lnTo>
                  <a:pt x="1770751" y="595776"/>
                </a:lnTo>
                <a:lnTo>
                  <a:pt x="1813773" y="614514"/>
                </a:lnTo>
                <a:lnTo>
                  <a:pt x="1855532" y="635356"/>
                </a:lnTo>
                <a:lnTo>
                  <a:pt x="1895968" y="658230"/>
                </a:lnTo>
                <a:lnTo>
                  <a:pt x="1935019" y="683065"/>
                </a:lnTo>
                <a:lnTo>
                  <a:pt x="1972626" y="709788"/>
                </a:lnTo>
                <a:lnTo>
                  <a:pt x="2008728" y="738328"/>
                </a:lnTo>
                <a:lnTo>
                  <a:pt x="2043265" y="768613"/>
                </a:lnTo>
                <a:lnTo>
                  <a:pt x="2076176" y="800571"/>
                </a:lnTo>
                <a:lnTo>
                  <a:pt x="2107402" y="834130"/>
                </a:lnTo>
                <a:lnTo>
                  <a:pt x="2136881" y="869217"/>
                </a:lnTo>
                <a:lnTo>
                  <a:pt x="2164553" y="905762"/>
                </a:lnTo>
                <a:lnTo>
                  <a:pt x="2190359" y="943693"/>
                </a:lnTo>
                <a:lnTo>
                  <a:pt x="2214237" y="982937"/>
                </a:lnTo>
                <a:lnTo>
                  <a:pt x="2236128" y="1023422"/>
                </a:lnTo>
                <a:lnTo>
                  <a:pt x="2255970" y="1065077"/>
                </a:lnTo>
                <a:lnTo>
                  <a:pt x="2273704" y="1107830"/>
                </a:lnTo>
                <a:lnTo>
                  <a:pt x="2289270" y="1151608"/>
                </a:lnTo>
                <a:lnTo>
                  <a:pt x="2302606" y="1196341"/>
                </a:lnTo>
                <a:lnTo>
                  <a:pt x="2313653" y="1241956"/>
                </a:lnTo>
                <a:lnTo>
                  <a:pt x="2322350" y="1288381"/>
                </a:lnTo>
                <a:lnTo>
                  <a:pt x="2328637" y="1335544"/>
                </a:lnTo>
                <a:lnTo>
                  <a:pt x="2332453" y="1383373"/>
                </a:lnTo>
                <a:lnTo>
                  <a:pt x="2333739" y="1431797"/>
                </a:lnTo>
                <a:lnTo>
                  <a:pt x="2863583" y="1431797"/>
                </a:lnTo>
                <a:lnTo>
                  <a:pt x="2862786" y="1383578"/>
                </a:lnTo>
                <a:lnTo>
                  <a:pt x="2860412" y="1335758"/>
                </a:lnTo>
                <a:lnTo>
                  <a:pt x="2856486" y="1288362"/>
                </a:lnTo>
                <a:lnTo>
                  <a:pt x="2851034" y="1241414"/>
                </a:lnTo>
                <a:lnTo>
                  <a:pt x="2844079" y="1194941"/>
                </a:lnTo>
                <a:lnTo>
                  <a:pt x="2835648" y="1148967"/>
                </a:lnTo>
                <a:lnTo>
                  <a:pt x="2825765" y="1103518"/>
                </a:lnTo>
                <a:lnTo>
                  <a:pt x="2814455" y="1058617"/>
                </a:lnTo>
                <a:lnTo>
                  <a:pt x="2801744" y="1014291"/>
                </a:lnTo>
                <a:lnTo>
                  <a:pt x="2787657" y="970565"/>
                </a:lnTo>
                <a:lnTo>
                  <a:pt x="2772218" y="927463"/>
                </a:lnTo>
                <a:lnTo>
                  <a:pt x="2755452" y="885010"/>
                </a:lnTo>
                <a:lnTo>
                  <a:pt x="2737386" y="843233"/>
                </a:lnTo>
                <a:lnTo>
                  <a:pt x="2718043" y="802154"/>
                </a:lnTo>
                <a:lnTo>
                  <a:pt x="2697449" y="761801"/>
                </a:lnTo>
                <a:lnTo>
                  <a:pt x="2675629" y="722198"/>
                </a:lnTo>
                <a:lnTo>
                  <a:pt x="2652608" y="683369"/>
                </a:lnTo>
                <a:lnTo>
                  <a:pt x="2628411" y="645341"/>
                </a:lnTo>
                <a:lnTo>
                  <a:pt x="2603063" y="608137"/>
                </a:lnTo>
                <a:lnTo>
                  <a:pt x="2576589" y="571784"/>
                </a:lnTo>
                <a:lnTo>
                  <a:pt x="2549015" y="536305"/>
                </a:lnTo>
                <a:lnTo>
                  <a:pt x="2520364" y="501727"/>
                </a:lnTo>
                <a:lnTo>
                  <a:pt x="2490663" y="468075"/>
                </a:lnTo>
                <a:lnTo>
                  <a:pt x="2459937" y="435372"/>
                </a:lnTo>
                <a:lnTo>
                  <a:pt x="2428210" y="403645"/>
                </a:lnTo>
                <a:lnTo>
                  <a:pt x="2395508" y="372919"/>
                </a:lnTo>
                <a:lnTo>
                  <a:pt x="2361855" y="343218"/>
                </a:lnTo>
                <a:lnTo>
                  <a:pt x="2327277" y="314568"/>
                </a:lnTo>
                <a:lnTo>
                  <a:pt x="2291799" y="286993"/>
                </a:lnTo>
                <a:lnTo>
                  <a:pt x="2255445" y="260519"/>
                </a:lnTo>
                <a:lnTo>
                  <a:pt x="2218242" y="235171"/>
                </a:lnTo>
                <a:lnTo>
                  <a:pt x="2180213" y="210974"/>
                </a:lnTo>
                <a:lnTo>
                  <a:pt x="2141385" y="187953"/>
                </a:lnTo>
                <a:lnTo>
                  <a:pt x="2101781" y="166133"/>
                </a:lnTo>
                <a:lnTo>
                  <a:pt x="2061428" y="145539"/>
                </a:lnTo>
                <a:lnTo>
                  <a:pt x="2020350" y="126196"/>
                </a:lnTo>
                <a:lnTo>
                  <a:pt x="1978572" y="108130"/>
                </a:lnTo>
                <a:lnTo>
                  <a:pt x="1936120" y="91365"/>
                </a:lnTo>
                <a:lnTo>
                  <a:pt x="1893018" y="75926"/>
                </a:lnTo>
                <a:lnTo>
                  <a:pt x="1849291" y="61838"/>
                </a:lnTo>
                <a:lnTo>
                  <a:pt x="1804965" y="49127"/>
                </a:lnTo>
                <a:lnTo>
                  <a:pt x="1760065" y="37817"/>
                </a:lnTo>
                <a:lnTo>
                  <a:pt x="1714615" y="27934"/>
                </a:lnTo>
                <a:lnTo>
                  <a:pt x="1668641" y="19503"/>
                </a:lnTo>
                <a:lnTo>
                  <a:pt x="1622168" y="12549"/>
                </a:lnTo>
                <a:lnTo>
                  <a:pt x="1575221" y="7096"/>
                </a:lnTo>
                <a:lnTo>
                  <a:pt x="1527824" y="3170"/>
                </a:lnTo>
                <a:lnTo>
                  <a:pt x="1480004" y="796"/>
                </a:lnTo>
                <a:lnTo>
                  <a:pt x="1431785" y="0"/>
                </a:lnTo>
                <a:close/>
              </a:path>
            </a:pathLst>
          </a:custGeom>
          <a:solidFill>
            <a:srgbClr val="00676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object 203"/>
          <p:cNvSpPr/>
          <p:nvPr/>
        </p:nvSpPr>
        <p:spPr>
          <a:xfrm>
            <a:off x="1883520" y="3329280"/>
            <a:ext cx="1678680" cy="1432080"/>
          </a:xfrm>
          <a:custGeom>
            <a:avLst/>
            <a:gdLst>
              <a:gd name="textAreaLeft" fmla="*/ 0 w 1678680"/>
              <a:gd name="textAreaRight" fmla="*/ 1679040 w 1678680"/>
              <a:gd name="textAreaTop" fmla="*/ 0 h 1432080"/>
              <a:gd name="textAreaBottom" fmla="*/ 1432440 h 1432080"/>
            </a:gdLst>
            <a:ahLst/>
            <a:cxnLst/>
            <a:rect l="textAreaLeft" t="textAreaTop" r="textAreaRight" b="textAreaBottom"/>
            <a:pathLst>
              <a:path w="1678939" h="1432560">
                <a:moveTo>
                  <a:pt x="1678558" y="0"/>
                </a:moveTo>
                <a:lnTo>
                  <a:pt x="1148714" y="0"/>
                </a:lnTo>
                <a:lnTo>
                  <a:pt x="1147464" y="47909"/>
                </a:lnTo>
                <a:lnTo>
                  <a:pt x="1143755" y="95167"/>
                </a:lnTo>
                <a:lnTo>
                  <a:pt x="1137648" y="141711"/>
                </a:lnTo>
                <a:lnTo>
                  <a:pt x="1129208" y="187478"/>
                </a:lnTo>
                <a:lnTo>
                  <a:pt x="1118495" y="232407"/>
                </a:lnTo>
                <a:lnTo>
                  <a:pt x="1105572" y="276434"/>
                </a:lnTo>
                <a:lnTo>
                  <a:pt x="1090503" y="319498"/>
                </a:lnTo>
                <a:lnTo>
                  <a:pt x="1073348" y="361537"/>
                </a:lnTo>
                <a:lnTo>
                  <a:pt x="1054171" y="402487"/>
                </a:lnTo>
                <a:lnTo>
                  <a:pt x="1033033" y="442287"/>
                </a:lnTo>
                <a:lnTo>
                  <a:pt x="1009997" y="480875"/>
                </a:lnTo>
                <a:lnTo>
                  <a:pt x="985126" y="518187"/>
                </a:lnTo>
                <a:lnTo>
                  <a:pt x="958482" y="554162"/>
                </a:lnTo>
                <a:lnTo>
                  <a:pt x="930127" y="588738"/>
                </a:lnTo>
                <a:lnTo>
                  <a:pt x="900123" y="621852"/>
                </a:lnTo>
                <a:lnTo>
                  <a:pt x="868534" y="653442"/>
                </a:lnTo>
                <a:lnTo>
                  <a:pt x="835420" y="683445"/>
                </a:lnTo>
                <a:lnTo>
                  <a:pt x="800845" y="711799"/>
                </a:lnTo>
                <a:lnTo>
                  <a:pt x="764871" y="738443"/>
                </a:lnTo>
                <a:lnTo>
                  <a:pt x="727561" y="763312"/>
                </a:lnTo>
                <a:lnTo>
                  <a:pt x="688976" y="786347"/>
                </a:lnTo>
                <a:lnTo>
                  <a:pt x="649179" y="807483"/>
                </a:lnTo>
                <a:lnTo>
                  <a:pt x="608233" y="826659"/>
                </a:lnTo>
                <a:lnTo>
                  <a:pt x="566200" y="843812"/>
                </a:lnTo>
                <a:lnTo>
                  <a:pt x="523141" y="858880"/>
                </a:lnTo>
                <a:lnTo>
                  <a:pt x="479120" y="871801"/>
                </a:lnTo>
                <a:lnTo>
                  <a:pt x="434199" y="882513"/>
                </a:lnTo>
                <a:lnTo>
                  <a:pt x="388440" y="890952"/>
                </a:lnTo>
                <a:lnTo>
                  <a:pt x="341906" y="897058"/>
                </a:lnTo>
                <a:lnTo>
                  <a:pt x="294659" y="900767"/>
                </a:lnTo>
                <a:lnTo>
                  <a:pt x="246760" y="902017"/>
                </a:lnTo>
                <a:lnTo>
                  <a:pt x="207666" y="901170"/>
                </a:lnTo>
                <a:lnTo>
                  <a:pt x="168703" y="898636"/>
                </a:lnTo>
                <a:lnTo>
                  <a:pt x="129907" y="894420"/>
                </a:lnTo>
                <a:lnTo>
                  <a:pt x="91312" y="888530"/>
                </a:lnTo>
                <a:lnTo>
                  <a:pt x="0" y="1410360"/>
                </a:lnTo>
                <a:lnTo>
                  <a:pt x="47636" y="1417884"/>
                </a:lnTo>
                <a:lnTo>
                  <a:pt x="95151" y="1423785"/>
                </a:lnTo>
                <a:lnTo>
                  <a:pt x="142515" y="1428086"/>
                </a:lnTo>
                <a:lnTo>
                  <a:pt x="189700" y="1430804"/>
                </a:lnTo>
                <a:lnTo>
                  <a:pt x="236677" y="1431962"/>
                </a:lnTo>
                <a:lnTo>
                  <a:pt x="283416" y="1431580"/>
                </a:lnTo>
                <a:lnTo>
                  <a:pt x="329889" y="1429677"/>
                </a:lnTo>
                <a:lnTo>
                  <a:pt x="376067" y="1426274"/>
                </a:lnTo>
                <a:lnTo>
                  <a:pt x="421920" y="1421392"/>
                </a:lnTo>
                <a:lnTo>
                  <a:pt x="467420" y="1415051"/>
                </a:lnTo>
                <a:lnTo>
                  <a:pt x="512537" y="1407271"/>
                </a:lnTo>
                <a:lnTo>
                  <a:pt x="557243" y="1398073"/>
                </a:lnTo>
                <a:lnTo>
                  <a:pt x="601509" y="1387477"/>
                </a:lnTo>
                <a:lnTo>
                  <a:pt x="645305" y="1375503"/>
                </a:lnTo>
                <a:lnTo>
                  <a:pt x="688603" y="1362172"/>
                </a:lnTo>
                <a:lnTo>
                  <a:pt x="731374" y="1347504"/>
                </a:lnTo>
                <a:lnTo>
                  <a:pt x="773588" y="1331519"/>
                </a:lnTo>
                <a:lnTo>
                  <a:pt x="815216" y="1314239"/>
                </a:lnTo>
                <a:lnTo>
                  <a:pt x="856231" y="1295682"/>
                </a:lnTo>
                <a:lnTo>
                  <a:pt x="896601" y="1275870"/>
                </a:lnTo>
                <a:lnTo>
                  <a:pt x="936300" y="1254823"/>
                </a:lnTo>
                <a:lnTo>
                  <a:pt x="975297" y="1232562"/>
                </a:lnTo>
                <a:lnTo>
                  <a:pt x="1013563" y="1209106"/>
                </a:lnTo>
                <a:lnTo>
                  <a:pt x="1051070" y="1184476"/>
                </a:lnTo>
                <a:lnTo>
                  <a:pt x="1087789" y="1158692"/>
                </a:lnTo>
                <a:lnTo>
                  <a:pt x="1123690" y="1131775"/>
                </a:lnTo>
                <a:lnTo>
                  <a:pt x="1158745" y="1103746"/>
                </a:lnTo>
                <a:lnTo>
                  <a:pt x="1192924" y="1074624"/>
                </a:lnTo>
                <a:lnTo>
                  <a:pt x="1226199" y="1044429"/>
                </a:lnTo>
                <a:lnTo>
                  <a:pt x="1258540" y="1013183"/>
                </a:lnTo>
                <a:lnTo>
                  <a:pt x="1289919" y="980906"/>
                </a:lnTo>
                <a:lnTo>
                  <a:pt x="1320307" y="947618"/>
                </a:lnTo>
                <a:lnTo>
                  <a:pt x="1349674" y="913339"/>
                </a:lnTo>
                <a:lnTo>
                  <a:pt x="1377991" y="878089"/>
                </a:lnTo>
                <a:lnTo>
                  <a:pt x="1405230" y="841890"/>
                </a:lnTo>
                <a:lnTo>
                  <a:pt x="1431362" y="804761"/>
                </a:lnTo>
                <a:lnTo>
                  <a:pt x="1456357" y="766723"/>
                </a:lnTo>
                <a:lnTo>
                  <a:pt x="1480187" y="727796"/>
                </a:lnTo>
                <a:lnTo>
                  <a:pt x="1502822" y="688000"/>
                </a:lnTo>
                <a:lnTo>
                  <a:pt x="1524233" y="647357"/>
                </a:lnTo>
                <a:lnTo>
                  <a:pt x="1544393" y="605885"/>
                </a:lnTo>
                <a:lnTo>
                  <a:pt x="1563270" y="563607"/>
                </a:lnTo>
                <a:lnTo>
                  <a:pt x="1580837" y="520541"/>
                </a:lnTo>
                <a:lnTo>
                  <a:pt x="1597065" y="476709"/>
                </a:lnTo>
                <a:lnTo>
                  <a:pt x="1611924" y="432130"/>
                </a:lnTo>
                <a:lnTo>
                  <a:pt x="1625386" y="386826"/>
                </a:lnTo>
                <a:lnTo>
                  <a:pt x="1637421" y="340816"/>
                </a:lnTo>
                <a:lnTo>
                  <a:pt x="1648000" y="294121"/>
                </a:lnTo>
                <a:lnTo>
                  <a:pt x="1657095" y="246761"/>
                </a:lnTo>
                <a:lnTo>
                  <a:pt x="1664790" y="197725"/>
                </a:lnTo>
                <a:lnTo>
                  <a:pt x="1670795" y="148489"/>
                </a:lnTo>
                <a:lnTo>
                  <a:pt x="1675100" y="99094"/>
                </a:lnTo>
                <a:lnTo>
                  <a:pt x="1677692" y="49583"/>
                </a:lnTo>
                <a:lnTo>
                  <a:pt x="1678558" y="0"/>
                </a:lnTo>
                <a:close/>
              </a:path>
            </a:pathLst>
          </a:custGeom>
          <a:solidFill>
            <a:srgbClr val="00AFE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object 204"/>
          <p:cNvPicPr/>
          <p:nvPr/>
        </p:nvPicPr>
        <p:blipFill>
          <a:blip r:embed="rId4"/>
          <a:stretch/>
        </p:blipFill>
        <p:spPr>
          <a:xfrm>
            <a:off x="3297960" y="36633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1" name="object 205"/>
          <p:cNvSpPr/>
          <p:nvPr/>
        </p:nvSpPr>
        <p:spPr>
          <a:xfrm rot="21540000">
            <a:off x="3419280" y="3704400"/>
            <a:ext cx="2336760" cy="44640"/>
          </a:xfrm>
          <a:custGeom>
            <a:avLst/>
            <a:gdLst>
              <a:gd name="textAreaLeft" fmla="*/ 0 w 2336760"/>
              <a:gd name="textAreaRight" fmla="*/ 2337120 w 2336760"/>
              <a:gd name="textAreaTop" fmla="*/ 0 h 44640"/>
              <a:gd name="textAreaBottom" fmla="*/ 45000 h 446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object 206"/>
          <p:cNvSpPr/>
          <p:nvPr/>
        </p:nvSpPr>
        <p:spPr>
          <a:xfrm>
            <a:off x="3240000" y="2113920"/>
            <a:ext cx="252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Процессная часть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object 207"/>
          <p:cNvPicPr/>
          <p:nvPr/>
        </p:nvPicPr>
        <p:blipFill>
          <a:blip r:embed="rId4"/>
          <a:stretch/>
        </p:blipFill>
        <p:spPr>
          <a:xfrm>
            <a:off x="2995920" y="248292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284" name="object 208"/>
          <p:cNvSpPr/>
          <p:nvPr/>
        </p:nvSpPr>
        <p:spPr>
          <a:xfrm>
            <a:off x="3096000" y="2556000"/>
            <a:ext cx="2484000" cy="360"/>
          </a:xfrm>
          <a:custGeom>
            <a:avLst/>
            <a:gdLst>
              <a:gd name="textAreaLeft" fmla="*/ 0 w 2484000"/>
              <a:gd name="textAreaRight" fmla="*/ 2484360 w 24840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object 209"/>
          <p:cNvSpPr/>
          <p:nvPr/>
        </p:nvSpPr>
        <p:spPr>
          <a:xfrm>
            <a:off x="3442320" y="3384000"/>
            <a:ext cx="252000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Проектная часть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object 111"/>
          <p:cNvSpPr/>
          <p:nvPr/>
        </p:nvSpPr>
        <p:spPr>
          <a:xfrm rot="19245561">
            <a:off x="506341" y="2120219"/>
            <a:ext cx="1440000" cy="369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000" b="0" strike="noStrike" spc="-1" dirty="0">
                <a:solidFill>
                  <a:schemeClr val="bg1"/>
                </a:solidFill>
                <a:latin typeface="Arial"/>
              </a:rPr>
              <a:t>90,8%</a:t>
            </a:r>
          </a:p>
        </p:txBody>
      </p:sp>
      <p:sp>
        <p:nvSpPr>
          <p:cNvPr id="287" name="object 112"/>
          <p:cNvSpPr/>
          <p:nvPr/>
        </p:nvSpPr>
        <p:spPr>
          <a:xfrm rot="19449757">
            <a:off x="2185664" y="3972271"/>
            <a:ext cx="1440000" cy="369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000" b="0" strike="noStrike" spc="-1" dirty="0">
                <a:solidFill>
                  <a:schemeClr val="bg1"/>
                </a:solidFill>
                <a:latin typeface="Arial"/>
              </a:rPr>
              <a:t>9,2</a:t>
            </a:r>
            <a:r>
              <a:rPr lang="ru-RU" sz="1500" b="0" strike="noStrike" spc="-1" dirty="0">
                <a:solidFill>
                  <a:schemeClr val="bg1"/>
                </a:solidFill>
                <a:latin typeface="Arial"/>
              </a:rPr>
              <a:t>%</a:t>
            </a:r>
          </a:p>
        </p:txBody>
      </p:sp>
      <p:sp>
        <p:nvSpPr>
          <p:cNvPr id="288" name="object 107"/>
          <p:cNvSpPr/>
          <p:nvPr/>
        </p:nvSpPr>
        <p:spPr>
          <a:xfrm>
            <a:off x="1044000" y="2977920"/>
            <a:ext cx="1980000" cy="3809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400" b="0" strike="noStrike" spc="-1" dirty="0">
                <a:solidFill>
                  <a:srgbClr val="006764"/>
                </a:solidFill>
                <a:latin typeface="Arial"/>
              </a:rPr>
              <a:t>4 303 881,7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Прямоугольник 31"/>
          <p:cNvSpPr/>
          <p:nvPr/>
        </p:nvSpPr>
        <p:spPr>
          <a:xfrm>
            <a:off x="7553160" y="2642760"/>
            <a:ext cx="1860120" cy="4172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0" name="TextBox 15"/>
          <p:cNvSpPr/>
          <p:nvPr/>
        </p:nvSpPr>
        <p:spPr>
          <a:xfrm flipH="1">
            <a:off x="7589520" y="2642040"/>
            <a:ext cx="1859760" cy="11373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6764"/>
                </a:solidFill>
                <a:latin typeface="Calibri"/>
              </a:rPr>
              <a:t>22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Прямоугольник 33"/>
          <p:cNvSpPr/>
          <p:nvPr/>
        </p:nvSpPr>
        <p:spPr>
          <a:xfrm>
            <a:off x="7553160" y="171504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292" name="Прямоугольник 46"/>
          <p:cNvSpPr/>
          <p:nvPr/>
        </p:nvSpPr>
        <p:spPr>
          <a:xfrm>
            <a:off x="7571880" y="305280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3" name="TextBox 16"/>
          <p:cNvSpPr/>
          <p:nvPr/>
        </p:nvSpPr>
        <p:spPr>
          <a:xfrm>
            <a:off x="7446960" y="1747080"/>
            <a:ext cx="2086200" cy="82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alibri"/>
              </a:rPr>
              <a:t>Всего проектов: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6"/>
          <p:cNvPicPr/>
          <p:nvPr/>
        </p:nvPicPr>
        <p:blipFill>
          <a:blip r:embed="rId2"/>
          <a:srcRect t="6014" b="6014"/>
          <a:stretch/>
        </p:blipFill>
        <p:spPr>
          <a:xfrm>
            <a:off x="4320000" y="1703520"/>
            <a:ext cx="5642640" cy="297648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392400" y="1440000"/>
            <a:ext cx="4287600" cy="334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2600" indent="-228600">
              <a:lnSpc>
                <a:spcPct val="100000"/>
              </a:lnSpc>
              <a:spcBef>
                <a:spcPts val="125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Площадь: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4 228,61 км²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716"/>
              </a:spcBef>
              <a:buClr>
                <a:srgbClr val="025373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Население: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108 186 чел.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320" indent="-228600">
              <a:lnSpc>
                <a:spcPct val="100000"/>
              </a:lnSpc>
              <a:spcBef>
                <a:spcPts val="1814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Муниципальных образований: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 11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336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Городских поселений: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8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489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Сельский поселений: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3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12600" indent="-228600">
              <a:lnSpc>
                <a:spcPct val="100000"/>
              </a:lnSpc>
              <a:spcBef>
                <a:spcPts val="2341"/>
              </a:spcBef>
              <a:buClr>
                <a:srgbClr val="025373"/>
              </a:buClr>
              <a:buFont typeface="Arial"/>
              <a:buChar char="•"/>
              <a:tabLst>
                <a:tab pos="3798000" algn="l"/>
              </a:tabLst>
            </a:pPr>
            <a:r>
              <a:rPr lang="ru-RU" sz="2000" b="1" strike="noStrike" spc="-1" dirty="0">
                <a:solidFill>
                  <a:srgbClr val="025373"/>
                </a:solidFill>
                <a:latin typeface="Calibri"/>
              </a:rPr>
              <a:t>Населенных пунктов: </a:t>
            </a:r>
            <a:r>
              <a:rPr lang="ru-RU" sz="2000" b="0" strike="noStrike" spc="-1" dirty="0">
                <a:solidFill>
                  <a:srgbClr val="025373"/>
                </a:solidFill>
                <a:latin typeface="Calibri"/>
              </a:rPr>
              <a:t>100</a:t>
            </a: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FAEDA66-F66F-4003-A8F3-559A6F87BA38}"/>
              </a:ext>
            </a:extLst>
          </p:cNvPr>
          <p:cNvPicPr/>
          <p:nvPr/>
        </p:nvPicPr>
        <p:blipFill>
          <a:blip r:embed="rId3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7" name="object 83">
            <a:extLst>
              <a:ext uri="{FF2B5EF4-FFF2-40B4-BE49-F238E27FC236}">
                <a16:creationId xmlns:a16="http://schemas.microsoft.com/office/drawing/2014/main" xmlns="" id="{F2F489F9-A090-447F-8E7B-CFA36971E083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1">
            <a:extLst>
              <a:ext uri="{FF2B5EF4-FFF2-40B4-BE49-F238E27FC236}">
                <a16:creationId xmlns:a16="http://schemas.microsoft.com/office/drawing/2014/main" xmlns="" id="{D5510C7D-F4C3-45C9-AA43-3B7731638F67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КИРОВСКИЙ МУНИЦИПАЛЬНЫЙ РАЙОН</a:t>
            </a:r>
            <a:r>
              <a:rPr lang="ru-RU" kern="0" dirty="0">
                <a:solidFill>
                  <a:sysClr val="windowText" lastClr="000000"/>
                </a:solidFill>
              </a:rPr>
              <a:t/>
            </a:r>
            <a:br>
              <a:rPr lang="ru-RU" kern="0" dirty="0">
                <a:solidFill>
                  <a:sysClr val="windowText" lastClr="000000"/>
                </a:solidFill>
              </a:rPr>
            </a:b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ЛЕНИНГРАДСКОЙ ОБЛАСТИ</a:t>
            </a:r>
            <a:endParaRPr lang="ru-RU" kern="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5"/>
          <p:cNvSpPr/>
          <p:nvPr/>
        </p:nvSpPr>
        <p:spPr>
          <a:xfrm>
            <a:off x="7914960" y="3787920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5" name="TextBox 1"/>
          <p:cNvSpPr/>
          <p:nvPr/>
        </p:nvSpPr>
        <p:spPr>
          <a:xfrm flipH="1">
            <a:off x="7956360" y="3807000"/>
            <a:ext cx="1859760" cy="143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4 303 881,7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Удельный вес МП в расходах: 87,8%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Прямоугольник 8"/>
          <p:cNvSpPr/>
          <p:nvPr/>
        </p:nvSpPr>
        <p:spPr>
          <a:xfrm>
            <a:off x="4086360" y="1751400"/>
            <a:ext cx="4258440" cy="1947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9" name="Прямоугольник 9"/>
          <p:cNvSpPr/>
          <p:nvPr/>
        </p:nvSpPr>
        <p:spPr>
          <a:xfrm>
            <a:off x="4089600" y="2074680"/>
            <a:ext cx="3645720" cy="2034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0" name="Прямоугольник 11"/>
          <p:cNvSpPr/>
          <p:nvPr/>
        </p:nvSpPr>
        <p:spPr>
          <a:xfrm>
            <a:off x="4084200" y="2406600"/>
            <a:ext cx="3146040" cy="20124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1" name="Прямоугольник 17"/>
          <p:cNvSpPr/>
          <p:nvPr/>
        </p:nvSpPr>
        <p:spPr>
          <a:xfrm>
            <a:off x="4084200" y="3067920"/>
            <a:ext cx="2314440" cy="20916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2" name="Прямоугольник 18"/>
          <p:cNvSpPr/>
          <p:nvPr/>
        </p:nvSpPr>
        <p:spPr>
          <a:xfrm>
            <a:off x="4084200" y="3401280"/>
            <a:ext cx="197964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3" name="Прямоугольник 32"/>
          <p:cNvSpPr/>
          <p:nvPr/>
        </p:nvSpPr>
        <p:spPr>
          <a:xfrm>
            <a:off x="4089240" y="3787200"/>
            <a:ext cx="157032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4" name="Прямоугольник 34"/>
          <p:cNvSpPr/>
          <p:nvPr/>
        </p:nvSpPr>
        <p:spPr>
          <a:xfrm>
            <a:off x="4089240" y="4531320"/>
            <a:ext cx="9352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5" name="Прямоугольник 35"/>
          <p:cNvSpPr/>
          <p:nvPr/>
        </p:nvSpPr>
        <p:spPr>
          <a:xfrm>
            <a:off x="4082760" y="4898880"/>
            <a:ext cx="681120" cy="25272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6" name="Прямоугольник 36"/>
          <p:cNvSpPr/>
          <p:nvPr/>
        </p:nvSpPr>
        <p:spPr>
          <a:xfrm>
            <a:off x="4082760" y="5284800"/>
            <a:ext cx="420480" cy="234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" name="Текст 1"/>
          <p:cNvSpPr/>
          <p:nvPr/>
        </p:nvSpPr>
        <p:spPr>
          <a:xfrm>
            <a:off x="203760" y="2113920"/>
            <a:ext cx="187308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2500" lnSpcReduction="10000"/>
          </a:bodyPr>
          <a:lstStyle/>
          <a:p>
            <a:endParaRPr lang="ru-RU" sz="231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08" name="Текст 5"/>
          <p:cNvSpPr/>
          <p:nvPr/>
        </p:nvSpPr>
        <p:spPr>
          <a:xfrm>
            <a:off x="237960" y="2460960"/>
            <a:ext cx="1202040" cy="23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endParaRPr lang="ru-RU" sz="1800" b="1" strike="noStrike" spc="-1">
              <a:solidFill>
                <a:srgbClr val="006764"/>
              </a:solidFill>
              <a:latin typeface="Calibri"/>
            </a:endParaRPr>
          </a:p>
        </p:txBody>
      </p:sp>
      <p:sp>
        <p:nvSpPr>
          <p:cNvPr id="309" name="Текст 17"/>
          <p:cNvSpPr/>
          <p:nvPr/>
        </p:nvSpPr>
        <p:spPr>
          <a:xfrm>
            <a:off x="8280000" y="136836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 </a:t>
            </a: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10" name="Прямоугольник 37"/>
          <p:cNvSpPr/>
          <p:nvPr/>
        </p:nvSpPr>
        <p:spPr>
          <a:xfrm>
            <a:off x="7920000" y="288000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311" name="Прямоугольник 38"/>
          <p:cNvSpPr/>
          <p:nvPr/>
        </p:nvSpPr>
        <p:spPr>
          <a:xfrm>
            <a:off x="7920000" y="508068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" name="TextBox 2"/>
          <p:cNvSpPr/>
          <p:nvPr/>
        </p:nvSpPr>
        <p:spPr>
          <a:xfrm>
            <a:off x="7813800" y="2912040"/>
            <a:ext cx="2086200" cy="88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FFFFFF"/>
                </a:solidFill>
                <a:latin typeface="Calibri"/>
              </a:rPr>
              <a:t>Расходы по МП: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180000" y="1671120"/>
            <a:ext cx="16239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Образование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180000" y="2049480"/>
            <a:ext cx="121716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Культура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180000" y="2376000"/>
            <a:ext cx="1179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Финансы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180000" y="2608200"/>
            <a:ext cx="198000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Комплексное развитие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180000" y="3647160"/>
            <a:ext cx="198000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Сельское хозяйство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80000" y="4498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Реклама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162360" y="4170960"/>
            <a:ext cx="2160000" cy="38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100" b="1" strike="noStrike" spc="-1">
                <a:solidFill>
                  <a:srgbClr val="006764"/>
                </a:solidFill>
                <a:latin typeface="Calibri"/>
              </a:rPr>
              <a:t>Энергоэффективность</a:t>
            </a:r>
            <a:endParaRPr lang="ru-RU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162360" y="488484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Бизнес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144000" y="5218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Безопасность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180000" y="336780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Дороги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180000" y="304380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Спорт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196000" y="1679400"/>
            <a:ext cx="22046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3 263 820,8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2448000" y="2038320"/>
            <a:ext cx="169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  <a:ea typeface="DejaVu Sans"/>
              </a:rPr>
              <a:t>299 438,1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2448000" y="2367000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288 014,2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2448000" y="2679480"/>
            <a:ext cx="1524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185 010,7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2448000" y="3017160"/>
            <a:ext cx="151416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119 748,8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2448000" y="3384720"/>
            <a:ext cx="1512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111 360,9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606400" y="3740040"/>
            <a:ext cx="1357200" cy="56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24 844,5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778120" y="4489200"/>
            <a:ext cx="12038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3 345,6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778120" y="4118400"/>
            <a:ext cx="118548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3 789,2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3015360" y="4875120"/>
            <a:ext cx="94824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2 829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2772000" y="5237640"/>
            <a:ext cx="1188000" cy="409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1 679,9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Прямоугольник 19"/>
          <p:cNvSpPr/>
          <p:nvPr/>
        </p:nvSpPr>
        <p:spPr>
          <a:xfrm>
            <a:off x="7380000" y="1751400"/>
            <a:ext cx="964800" cy="19476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7" name="Прямоугольник 20"/>
          <p:cNvSpPr/>
          <p:nvPr/>
        </p:nvSpPr>
        <p:spPr>
          <a:xfrm>
            <a:off x="4968000" y="3787200"/>
            <a:ext cx="691200" cy="2340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8" name="Прямоугольник 22"/>
          <p:cNvSpPr/>
          <p:nvPr/>
        </p:nvSpPr>
        <p:spPr>
          <a:xfrm>
            <a:off x="7200000" y="2074680"/>
            <a:ext cx="53532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9" name="Прямоугольник 21"/>
          <p:cNvSpPr/>
          <p:nvPr/>
        </p:nvSpPr>
        <p:spPr>
          <a:xfrm>
            <a:off x="4083840" y="2736000"/>
            <a:ext cx="276084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0" name="Прямоугольник 16"/>
          <p:cNvSpPr/>
          <p:nvPr/>
        </p:nvSpPr>
        <p:spPr>
          <a:xfrm>
            <a:off x="5400000" y="3067920"/>
            <a:ext cx="99864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1" name="Прямоугольник 24"/>
          <p:cNvSpPr/>
          <p:nvPr/>
        </p:nvSpPr>
        <p:spPr>
          <a:xfrm>
            <a:off x="4082760" y="4154400"/>
            <a:ext cx="1239120" cy="25272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2" name="Прямоугольник 23"/>
          <p:cNvSpPr/>
          <p:nvPr/>
        </p:nvSpPr>
        <p:spPr>
          <a:xfrm>
            <a:off x="4320000" y="5284800"/>
            <a:ext cx="183240" cy="2340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3" name="Прямоугольник 25"/>
          <p:cNvSpPr/>
          <p:nvPr/>
        </p:nvSpPr>
        <p:spPr>
          <a:xfrm>
            <a:off x="5940000" y="4692600"/>
            <a:ext cx="180000" cy="203400"/>
          </a:xfrm>
          <a:prstGeom prst="rect">
            <a:avLst/>
          </a:prstGeom>
          <a:solidFill>
            <a:srgbClr val="81ACA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4" name="Прямоугольник 26"/>
          <p:cNvSpPr/>
          <p:nvPr/>
        </p:nvSpPr>
        <p:spPr>
          <a:xfrm>
            <a:off x="5940000" y="4968000"/>
            <a:ext cx="180000" cy="180000"/>
          </a:xfrm>
          <a:prstGeom prst="rect">
            <a:avLst/>
          </a:prstGeom>
          <a:solidFill>
            <a:srgbClr val="0067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5" name="Прямоугольник 27"/>
          <p:cNvSpPr/>
          <p:nvPr/>
        </p:nvSpPr>
        <p:spPr>
          <a:xfrm>
            <a:off x="5940360" y="5040000"/>
            <a:ext cx="179640" cy="180000"/>
          </a:xfrm>
          <a:prstGeom prst="rect">
            <a:avLst/>
          </a:prstGeom>
          <a:solidFill>
            <a:srgbClr val="347D8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084000" y="4642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Проектная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6084000" y="4930920"/>
            <a:ext cx="1980000" cy="289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500" b="1" strike="noStrike" spc="-1">
                <a:solidFill>
                  <a:srgbClr val="006764"/>
                </a:solidFill>
                <a:latin typeface="Calibri"/>
              </a:rPr>
              <a:t>Процессная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7740000" y="201600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4,4%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8316000" y="172656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5,4%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6840000" y="266400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100%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6388560" y="302544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7,4%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5652000" y="374688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23,2%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5308560" y="414000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100%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4500000" y="5254560"/>
            <a:ext cx="1171440" cy="325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400" b="1" strike="noStrike" spc="-1">
                <a:solidFill>
                  <a:srgbClr val="006764"/>
                </a:solidFill>
                <a:latin typeface="Calibri"/>
              </a:rPr>
              <a:t>38,7%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8925052-97FE-4A41-B775-850F3DBD369D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3A932174-6876-4852-B138-8CB63B2E8295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A9C30244-83CC-4FE7-900E-239075FDE6E8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548000" cy="11455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РАСХОДЫ РАЙОННОГО БЮДЖЕТА В РАЗРЕЗЕ </a:t>
            </a:r>
          </a:p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МУНИЦИПАЛЬНЫХ ПРОГРАММ</a:t>
            </a:r>
          </a:p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 В 2025 ГОДУ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Рисунок 354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356" name="object 180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ФИНАНСОВОЕ ОБЕСПЕЧЕНИЕ</a:t>
            </a:r>
            <a:r>
              <a:rPr sz="1800" dirty="0"/>
              <a:t/>
            </a:r>
            <a:br>
              <a:rPr sz="1800" dirty="0"/>
            </a:b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СФЕРЫ ОБРАЗОВАНИЯ В 2025 ГОДУ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8" name="Диаграмма 357"/>
          <p:cNvGraphicFramePr/>
          <p:nvPr>
            <p:extLst>
              <p:ext uri="{D42A27DB-BD31-4B8C-83A1-F6EECF244321}">
                <p14:modId xmlns:p14="http://schemas.microsoft.com/office/powerpoint/2010/main" val="2770545636"/>
              </p:ext>
            </p:extLst>
          </p:nvPr>
        </p:nvGraphicFramePr>
        <p:xfrm>
          <a:off x="360000" y="1620000"/>
          <a:ext cx="5614560" cy="315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59" name="object 189"/>
          <p:cNvPicPr/>
          <p:nvPr/>
        </p:nvPicPr>
        <p:blipFill>
          <a:blip r:embed="rId4"/>
          <a:stretch/>
        </p:blipFill>
        <p:spPr>
          <a:xfrm>
            <a:off x="4377960" y="34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60" name="object 190"/>
          <p:cNvSpPr/>
          <p:nvPr/>
        </p:nvSpPr>
        <p:spPr>
          <a:xfrm>
            <a:off x="4464000" y="3525840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5672880" y="2160000"/>
            <a:ext cx="8132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FFFFFF"/>
                </a:solidFill>
                <a:latin typeface="Lato Light"/>
              </a:rPr>
              <a:t>48,4%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object 192"/>
          <p:cNvSpPr/>
          <p:nvPr/>
        </p:nvSpPr>
        <p:spPr>
          <a:xfrm>
            <a:off x="296041" y="4763383"/>
            <a:ext cx="1800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1 386 377,0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41,4%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object 193"/>
          <p:cNvSpPr/>
          <p:nvPr/>
        </p:nvSpPr>
        <p:spPr>
          <a:xfrm>
            <a:off x="4680000" y="2844720"/>
            <a:ext cx="180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Дошкольное образование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object 195"/>
          <p:cNvSpPr/>
          <p:nvPr/>
        </p:nvSpPr>
        <p:spPr>
          <a:xfrm>
            <a:off x="4752000" y="3600000"/>
            <a:ext cx="1692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1 495 009,7</a:t>
            </a:r>
          </a:p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 </a:t>
            </a:r>
            <a:r>
              <a:rPr lang="ru-RU" sz="1500" b="1" strike="noStrike" spc="-1" dirty="0">
                <a:solidFill>
                  <a:srgbClr val="006764"/>
                </a:solidFill>
                <a:latin typeface="Arial"/>
              </a:rPr>
              <a:t>44,6%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object 197"/>
          <p:cNvSpPr/>
          <p:nvPr/>
        </p:nvSpPr>
        <p:spPr>
          <a:xfrm>
            <a:off x="468000" y="1260000"/>
            <a:ext cx="2232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Дополнительное образование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object 198"/>
          <p:cNvSpPr/>
          <p:nvPr/>
        </p:nvSpPr>
        <p:spPr>
          <a:xfrm>
            <a:off x="576000" y="1950120"/>
            <a:ext cx="1548000" cy="4743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algn="ctr"/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471 499,8 </a:t>
            </a:r>
          </a:p>
          <a:p>
            <a:pPr algn="ctr"/>
            <a:r>
              <a:rPr lang="ru-RU" sz="1500" b="1" strike="noStrike" spc="-1" dirty="0">
                <a:solidFill>
                  <a:srgbClr val="006764"/>
                </a:solidFill>
                <a:latin typeface="Arial"/>
              </a:rPr>
              <a:t>14,0%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object 199"/>
          <p:cNvSpPr/>
          <p:nvPr/>
        </p:nvSpPr>
        <p:spPr>
          <a:xfrm rot="102600" flipV="1">
            <a:off x="469082" y="1927974"/>
            <a:ext cx="1979423" cy="45719"/>
          </a:xfrm>
          <a:custGeom>
            <a:avLst/>
            <a:gdLst>
              <a:gd name="textAreaLeft" fmla="*/ 0 w 1871280"/>
              <a:gd name="textAreaRight" fmla="*/ 1871640 w 1871280"/>
              <a:gd name="textAreaTop" fmla="*/ 360 h 43920"/>
              <a:gd name="textAreaBottom" fmla="*/ 44640 h 439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object 200"/>
          <p:cNvPicPr/>
          <p:nvPr/>
        </p:nvPicPr>
        <p:blipFill>
          <a:blip r:embed="rId4"/>
          <a:stretch/>
        </p:blipFill>
        <p:spPr>
          <a:xfrm>
            <a:off x="2447758" y="1910985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69" name="Прямоугольник 28"/>
          <p:cNvSpPr/>
          <p:nvPr/>
        </p:nvSpPr>
        <p:spPr>
          <a:xfrm>
            <a:off x="7740000" y="2226240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0" name="Прямоугольник 29"/>
          <p:cNvSpPr/>
          <p:nvPr/>
        </p:nvSpPr>
        <p:spPr>
          <a:xfrm>
            <a:off x="7752960" y="2722680"/>
            <a:ext cx="1463760" cy="40356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1" name="TextBox 13"/>
          <p:cNvSpPr/>
          <p:nvPr/>
        </p:nvSpPr>
        <p:spPr>
          <a:xfrm>
            <a:off x="7916760" y="219024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372" name="TextBox 14"/>
          <p:cNvSpPr/>
          <p:nvPr/>
        </p:nvSpPr>
        <p:spPr>
          <a:xfrm>
            <a:off x="7718040" y="2731320"/>
            <a:ext cx="153396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3 352 886,5</a:t>
            </a:r>
            <a:endParaRPr lang="ru-RU" sz="16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73" name="Прямоугольник 30"/>
          <p:cNvSpPr/>
          <p:nvPr/>
        </p:nvSpPr>
        <p:spPr>
          <a:xfrm>
            <a:off x="7752960" y="3126240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4" name="Текст 6"/>
          <p:cNvSpPr/>
          <p:nvPr/>
        </p:nvSpPr>
        <p:spPr>
          <a:xfrm>
            <a:off x="774000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 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75" name="object 201"/>
          <p:cNvSpPr/>
          <p:nvPr/>
        </p:nvSpPr>
        <p:spPr>
          <a:xfrm>
            <a:off x="252000" y="4032720"/>
            <a:ext cx="180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Общее образование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object 186"/>
          <p:cNvPicPr/>
          <p:nvPr/>
        </p:nvPicPr>
        <p:blipFill>
          <a:blip r:embed="rId4"/>
          <a:stretch/>
        </p:blipFill>
        <p:spPr>
          <a:xfrm>
            <a:off x="2124000" y="3981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377" name="object 187"/>
          <p:cNvSpPr/>
          <p:nvPr/>
        </p:nvSpPr>
        <p:spPr>
          <a:xfrm rot="2600400" flipV="1">
            <a:off x="451080" y="4062600"/>
            <a:ext cx="1437840" cy="1361520"/>
          </a:xfrm>
          <a:custGeom>
            <a:avLst/>
            <a:gdLst>
              <a:gd name="textAreaLeft" fmla="*/ 0 w 1437840"/>
              <a:gd name="textAreaRight" fmla="*/ 1438200 w 1437840"/>
              <a:gd name="textAreaTop" fmla="*/ 360 h 1361520"/>
              <a:gd name="textAreaBottom" fmla="*/ 1362240 h 136152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object 188"/>
          <p:cNvSpPr/>
          <p:nvPr/>
        </p:nvSpPr>
        <p:spPr>
          <a:xfrm rot="1094897">
            <a:off x="2063638" y="4104000"/>
            <a:ext cx="219600" cy="627840"/>
          </a:xfrm>
          <a:custGeom>
            <a:avLst/>
            <a:gdLst>
              <a:gd name="textAreaLeft" fmla="*/ 0 w 219600"/>
              <a:gd name="textAreaRight" fmla="*/ 219960 w 219600"/>
              <a:gd name="textAreaTop" fmla="*/ 0 h 627840"/>
              <a:gd name="textAreaBottom" fmla="*/ 628200 h 6278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Рисунок 5"/>
          <p:cNvPicPr/>
          <p:nvPr/>
        </p:nvPicPr>
        <p:blipFill>
          <a:blip r:embed="rId2"/>
          <a:stretch/>
        </p:blipFill>
        <p:spPr>
          <a:xfrm>
            <a:off x="388800" y="2932560"/>
            <a:ext cx="3571200" cy="1220400"/>
          </a:xfrm>
          <a:prstGeom prst="rect">
            <a:avLst/>
          </a:prstGeom>
          <a:ln w="0">
            <a:noFill/>
          </a:ln>
        </p:spPr>
      </p:pic>
      <p:pic>
        <p:nvPicPr>
          <p:cNvPr id="382" name="Рисунок 9"/>
          <p:cNvPicPr/>
          <p:nvPr/>
        </p:nvPicPr>
        <p:blipFill>
          <a:blip r:embed="rId3"/>
          <a:stretch/>
        </p:blipFill>
        <p:spPr>
          <a:xfrm>
            <a:off x="29880" y="2700000"/>
            <a:ext cx="1267920" cy="892440"/>
          </a:xfrm>
          <a:prstGeom prst="rect">
            <a:avLst/>
          </a:prstGeom>
          <a:ln w="0">
            <a:noFill/>
          </a:ln>
        </p:spPr>
      </p:pic>
      <p:sp>
        <p:nvSpPr>
          <p:cNvPr id="383" name="Прямоугольник 12"/>
          <p:cNvSpPr/>
          <p:nvPr/>
        </p:nvSpPr>
        <p:spPr>
          <a:xfrm>
            <a:off x="7925267" y="1790342"/>
            <a:ext cx="1771825" cy="1194924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4" name="Прямоугольник 13"/>
          <p:cNvSpPr/>
          <p:nvPr/>
        </p:nvSpPr>
        <p:spPr>
          <a:xfrm>
            <a:off x="7925266" y="2700000"/>
            <a:ext cx="1773853" cy="140400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5" name="TextBox 27"/>
          <p:cNvSpPr/>
          <p:nvPr/>
        </p:nvSpPr>
        <p:spPr>
          <a:xfrm>
            <a:off x="7776617" y="2363760"/>
            <a:ext cx="21602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3200" b="1" strike="noStrike" spc="-1" dirty="0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FFFFFF"/>
                </a:solidFill>
                <a:latin typeface="Calibri"/>
              </a:rPr>
              <a:t>3</a:t>
            </a:r>
            <a:endParaRPr lang="ru-RU" sz="3200" b="0" strike="noStrike" spc="-1" dirty="0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386" name="TextBox 28"/>
          <p:cNvSpPr/>
          <p:nvPr/>
        </p:nvSpPr>
        <p:spPr>
          <a:xfrm>
            <a:off x="7920000" y="2977560"/>
            <a:ext cx="79776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ФБ</a:t>
            </a:r>
            <a:endParaRPr lang="ru-RU" sz="2400" b="0" strike="noStrike" spc="-1">
              <a:solidFill>
                <a:srgbClr val="006764"/>
              </a:solidFill>
              <a:latin typeface="Lato Heavy"/>
            </a:endParaRPr>
          </a:p>
        </p:txBody>
      </p:sp>
      <p:sp>
        <p:nvSpPr>
          <p:cNvPr id="387" name="TextBox 29"/>
          <p:cNvSpPr/>
          <p:nvPr/>
        </p:nvSpPr>
        <p:spPr>
          <a:xfrm>
            <a:off x="8599320" y="3384000"/>
            <a:ext cx="115092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6764"/>
                </a:solidFill>
                <a:latin typeface="Calibri"/>
              </a:rPr>
              <a:t>1 461,3</a:t>
            </a:r>
            <a:endParaRPr lang="ru-RU" sz="1400" b="0" strike="noStrike" spc="-1" dirty="0">
              <a:solidFill>
                <a:srgbClr val="006764"/>
              </a:solidFill>
              <a:latin typeface="Arial"/>
            </a:endParaRPr>
          </a:p>
        </p:txBody>
      </p:sp>
      <p:sp>
        <p:nvSpPr>
          <p:cNvPr id="388" name="TextBox 30"/>
          <p:cNvSpPr/>
          <p:nvPr/>
        </p:nvSpPr>
        <p:spPr>
          <a:xfrm>
            <a:off x="7923240" y="3324600"/>
            <a:ext cx="794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ОБ</a:t>
            </a:r>
            <a:endParaRPr lang="ru-RU" sz="2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89" name="TextBox 31"/>
          <p:cNvSpPr/>
          <p:nvPr/>
        </p:nvSpPr>
        <p:spPr>
          <a:xfrm>
            <a:off x="7968600" y="3648600"/>
            <a:ext cx="7945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МБ</a:t>
            </a:r>
            <a:endParaRPr lang="ru-RU" sz="2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0" name="TextBox 33"/>
          <p:cNvSpPr/>
          <p:nvPr/>
        </p:nvSpPr>
        <p:spPr>
          <a:xfrm>
            <a:off x="8527320" y="3722760"/>
            <a:ext cx="12585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6764"/>
                </a:solidFill>
                <a:latin typeface="Calibri"/>
              </a:rPr>
              <a:t>0</a:t>
            </a:r>
            <a:endParaRPr lang="ru-RU" sz="14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1" name="TextBox 34"/>
          <p:cNvSpPr/>
          <p:nvPr/>
        </p:nvSpPr>
        <p:spPr>
          <a:xfrm>
            <a:off x="8367120" y="3051000"/>
            <a:ext cx="15991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34 064,9</a:t>
            </a:r>
            <a:endParaRPr lang="ru-RU" sz="16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392" name="Прямоугольник 14"/>
          <p:cNvSpPr/>
          <p:nvPr/>
        </p:nvSpPr>
        <p:spPr>
          <a:xfrm>
            <a:off x="7923240" y="4104000"/>
            <a:ext cx="1775880" cy="140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3" name="Текст 4"/>
          <p:cNvSpPr/>
          <p:nvPr/>
        </p:nvSpPr>
        <p:spPr>
          <a:xfrm>
            <a:off x="8309880" y="142308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</a:t>
            </a:r>
            <a:r>
              <a:rPr lang="ru-RU" sz="2400" b="1" strike="noStrike" spc="-1">
                <a:solidFill>
                  <a:srgbClr val="025373"/>
                </a:solidFill>
                <a:latin typeface="Calibri"/>
              </a:rPr>
              <a:t> </a:t>
            </a: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руб.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TextBox 36"/>
          <p:cNvSpPr/>
          <p:nvPr/>
        </p:nvSpPr>
        <p:spPr>
          <a:xfrm>
            <a:off x="3975732" y="2379995"/>
            <a:ext cx="3828600" cy="161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800" b="1" strike="noStrike" spc="-1">
                <a:solidFill>
                  <a:srgbClr val="006764"/>
                </a:solidFill>
                <a:latin typeface="Calibri"/>
              </a:rPr>
              <a:t>ФП </a:t>
            </a:r>
            <a:r>
              <a:rPr lang="en-US" sz="2800" b="1" strike="noStrike" spc="-1">
                <a:solidFill>
                  <a:srgbClr val="006764"/>
                </a:solidFill>
                <a:latin typeface="Calibri"/>
              </a:rPr>
              <a:t>“</a:t>
            </a:r>
            <a:r>
              <a:rPr lang="ru-RU" sz="2800" b="1" strike="noStrike" spc="-1">
                <a:solidFill>
                  <a:srgbClr val="006764"/>
                </a:solidFill>
                <a:latin typeface="Calibri"/>
              </a:rPr>
              <a:t>Патриотическое воспитание граждан РФ</a:t>
            </a:r>
            <a:r>
              <a:rPr lang="en-US" sz="2800" b="1" strike="noStrike" spc="-1">
                <a:solidFill>
                  <a:srgbClr val="006764"/>
                </a:solidFill>
                <a:latin typeface="Calibri"/>
              </a:rPr>
              <a:t>”</a:t>
            </a:r>
            <a:r>
              <a:rPr lang="ru-RU" sz="2400" b="1" strike="noStrike" spc="-1">
                <a:solidFill>
                  <a:srgbClr val="006764"/>
                </a:solidFill>
                <a:latin typeface="Calibri"/>
              </a:rPr>
              <a:t> </a:t>
            </a: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Мероприятие реализовано в 12 образовательных учреждениях</a:t>
            </a:r>
            <a:endParaRPr lang="ru-RU" sz="1600" b="0" strike="noStrike" spc="-1">
              <a:solidFill>
                <a:srgbClr val="006764"/>
              </a:solidFill>
              <a:latin typeface="Arial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C7339C0-B688-46E0-AB90-C35DEAF32997}"/>
              </a:ext>
            </a:extLst>
          </p:cNvPr>
          <p:cNvPicPr/>
          <p:nvPr/>
        </p:nvPicPr>
        <p:blipFill>
          <a:blip r:embed="rId4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0" name="object 83">
            <a:extLst>
              <a:ext uri="{FF2B5EF4-FFF2-40B4-BE49-F238E27FC236}">
                <a16:creationId xmlns:a16="http://schemas.microsoft.com/office/drawing/2014/main" xmlns="" id="{1921354B-ACEC-4CB2-9D5A-151108626CD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xmlns="" id="{B74B43B2-0FF2-42D8-AC20-AF6CD97F5460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512848" cy="746916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ФИНАНСИРОВАНИЕ НАЦИОНАЛЬНЫХ </a:t>
            </a:r>
          </a:p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ПРОЕКТОВ В 2025 ГОДУ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154778-1C92-48CA-993E-AEA751B5946B}"/>
              </a:ext>
            </a:extLst>
          </p:cNvPr>
          <p:cNvSpPr txBox="1"/>
          <p:nvPr/>
        </p:nvSpPr>
        <p:spPr>
          <a:xfrm>
            <a:off x="8064648" y="206419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Всего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35 526,2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object 126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397" name="object 127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8" name="object 128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9" name="object 129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0" name="object 130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1" name="object 131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02" name="object 132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03" name="object 133"/>
          <p:cNvSpPr/>
          <p:nvPr/>
        </p:nvSpPr>
        <p:spPr>
          <a:xfrm>
            <a:off x="2916000" y="2300400"/>
            <a:ext cx="4237920" cy="11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Адресная инвестиционная программа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40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Прямоугольник 42"/>
          <p:cNvSpPr/>
          <p:nvPr/>
        </p:nvSpPr>
        <p:spPr>
          <a:xfrm>
            <a:off x="8100000" y="1620000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727200" y="165600"/>
            <a:ext cx="7192800" cy="1095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900" b="1" strike="noStrike" spc="-1" dirty="0">
                <a:solidFill>
                  <a:srgbClr val="FFFFFF"/>
                </a:solidFill>
                <a:latin typeface="Calibri Light"/>
              </a:rPr>
              <a:t>25</a:t>
            </a:r>
            <a:endParaRPr lang="ru-RU" sz="49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09" name="Рисунок 1"/>
          <p:cNvPicPr/>
          <p:nvPr/>
        </p:nvPicPr>
        <p:blipFill>
          <a:blip r:embed="rId2"/>
          <a:stretch/>
        </p:blipFill>
        <p:spPr>
          <a:xfrm>
            <a:off x="1980000" y="3420000"/>
            <a:ext cx="3760200" cy="2082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10" name="Рисунок 409"/>
          <p:cNvPicPr/>
          <p:nvPr/>
        </p:nvPicPr>
        <p:blipFill>
          <a:blip r:embed="rId3"/>
          <a:stretch/>
        </p:blipFill>
        <p:spPr>
          <a:xfrm>
            <a:off x="4588560" y="1440000"/>
            <a:ext cx="2971440" cy="198000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1" name="Рисунок 410"/>
          <p:cNvPicPr/>
          <p:nvPr/>
        </p:nvPicPr>
        <p:blipFill>
          <a:blip r:embed="rId4"/>
          <a:stretch/>
        </p:blipFill>
        <p:spPr>
          <a:xfrm>
            <a:off x="834120" y="1563840"/>
            <a:ext cx="3305880" cy="1856160"/>
          </a:xfrm>
          <a:prstGeom prst="rect">
            <a:avLst/>
          </a:prstGeom>
          <a:ln w="0">
            <a:noFill/>
          </a:ln>
          <a:effectLst>
            <a:softEdge rad="127080"/>
          </a:effectLst>
        </p:spPr>
      </p:pic>
      <p:pic>
        <p:nvPicPr>
          <p:cNvPr id="412" name="Рисунок 4"/>
          <p:cNvPicPr/>
          <p:nvPr/>
        </p:nvPicPr>
        <p:blipFill>
          <a:blip r:embed="rId5"/>
          <a:stretch/>
        </p:blipFill>
        <p:spPr>
          <a:xfrm>
            <a:off x="6120000" y="3420000"/>
            <a:ext cx="3242160" cy="198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413" name="Прямоугольник 40"/>
          <p:cNvSpPr/>
          <p:nvPr/>
        </p:nvSpPr>
        <p:spPr>
          <a:xfrm>
            <a:off x="8112960" y="2116440"/>
            <a:ext cx="1463760" cy="40356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4" name="TextBox 5"/>
          <p:cNvSpPr/>
          <p:nvPr/>
        </p:nvSpPr>
        <p:spPr>
          <a:xfrm>
            <a:off x="8276760" y="158400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15" name="TextBox 11"/>
          <p:cNvSpPr/>
          <p:nvPr/>
        </p:nvSpPr>
        <p:spPr>
          <a:xfrm>
            <a:off x="8186040" y="2125080"/>
            <a:ext cx="1317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64 069,0</a:t>
            </a:r>
            <a:endParaRPr lang="ru-RU" sz="18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416" name="Прямоугольник 41"/>
          <p:cNvSpPr/>
          <p:nvPr/>
        </p:nvSpPr>
        <p:spPr>
          <a:xfrm>
            <a:off x="8112960" y="2520000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7" name="TextBox 6"/>
          <p:cNvSpPr/>
          <p:nvPr/>
        </p:nvSpPr>
        <p:spPr>
          <a:xfrm flipH="1">
            <a:off x="5940000" y="326628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6764"/>
                </a:solidFill>
                <a:latin typeface="Calibri"/>
              </a:rPr>
              <a:t> Выкуп школы МГА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8280000" y="5038920"/>
            <a:ext cx="108000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1 305,0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Box 7"/>
          <p:cNvSpPr/>
          <p:nvPr/>
        </p:nvSpPr>
        <p:spPr>
          <a:xfrm flipH="1">
            <a:off x="4284000" y="132696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Лицей город Отрадное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TextBox 8"/>
          <p:cNvSpPr/>
          <p:nvPr/>
        </p:nvSpPr>
        <p:spPr>
          <a:xfrm flipH="1">
            <a:off x="2124000" y="326628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Строительство школы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9"/>
          <p:cNvSpPr/>
          <p:nvPr/>
        </p:nvSpPr>
        <p:spPr>
          <a:xfrm flipH="1">
            <a:off x="720000" y="1358280"/>
            <a:ext cx="34560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6764"/>
                </a:solidFill>
                <a:latin typeface="Calibri"/>
              </a:rPr>
              <a:t>Строительство бассейна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4680000" y="5141880"/>
            <a:ext cx="1177920" cy="325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6 713,4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2782080" y="306000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FFFFFF"/>
                </a:solidFill>
                <a:latin typeface="Calibri"/>
              </a:rPr>
              <a:t>3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2 050,6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6300000" y="3060000"/>
            <a:ext cx="135792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24 000,0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C4308E4-78E1-4598-A742-B20DB615C801}"/>
              </a:ext>
            </a:extLst>
          </p:cNvPr>
          <p:cNvPicPr/>
          <p:nvPr/>
        </p:nvPicPr>
        <p:blipFill>
          <a:blip r:embed="rId6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23" name="object 83">
            <a:extLst>
              <a:ext uri="{FF2B5EF4-FFF2-40B4-BE49-F238E27FC236}">
                <a16:creationId xmlns:a16="http://schemas.microsoft.com/office/drawing/2014/main" xmlns="" id="{A2FAA7EB-BE6C-48D2-A8F2-A7B3A024CD20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1">
            <a:extLst>
              <a:ext uri="{FF2B5EF4-FFF2-40B4-BE49-F238E27FC236}">
                <a16:creationId xmlns:a16="http://schemas.microsoft.com/office/drawing/2014/main" xmlns="" id="{400E17FC-8C9B-4EBA-A31D-3D5EC45065FD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АДРЕСНАЯ ИНВЕСТИЦИОННАЯ ПРОГРАММА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Рисунок 424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26" name="object 135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КАПИТАЛЬНЫЙ И ТЕКУЩИЙ РЕМОНТ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ОБЪЕКТОВ В 2025 ГОДУ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8" name="Диаграмма 427"/>
          <p:cNvGraphicFramePr/>
          <p:nvPr>
            <p:extLst>
              <p:ext uri="{D42A27DB-BD31-4B8C-83A1-F6EECF244321}">
                <p14:modId xmlns:p14="http://schemas.microsoft.com/office/powerpoint/2010/main" val="3206332043"/>
              </p:ext>
            </p:extLst>
          </p:nvPr>
        </p:nvGraphicFramePr>
        <p:xfrm>
          <a:off x="360000" y="1620000"/>
          <a:ext cx="5614560" cy="315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29" name="object 137"/>
          <p:cNvPicPr/>
          <p:nvPr/>
        </p:nvPicPr>
        <p:blipFill>
          <a:blip r:embed="rId4"/>
          <a:stretch/>
        </p:blipFill>
        <p:spPr>
          <a:xfrm>
            <a:off x="1728000" y="339498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30" name="object 138"/>
          <p:cNvSpPr/>
          <p:nvPr/>
        </p:nvSpPr>
        <p:spPr>
          <a:xfrm rot="2593800" flipV="1">
            <a:off x="779044" y="3069362"/>
            <a:ext cx="824040" cy="773280"/>
          </a:xfrm>
          <a:custGeom>
            <a:avLst/>
            <a:gdLst>
              <a:gd name="textAreaLeft" fmla="*/ 0 w 824040"/>
              <a:gd name="textAreaRight" fmla="*/ 824400 w 824040"/>
              <a:gd name="textAreaTop" fmla="*/ 360 h 773280"/>
              <a:gd name="textAreaBottom" fmla="*/ 774000 h 77328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1" name="object 139"/>
          <p:cNvPicPr/>
          <p:nvPr/>
        </p:nvPicPr>
        <p:blipFill>
          <a:blip r:embed="rId4"/>
          <a:stretch/>
        </p:blipFill>
        <p:spPr>
          <a:xfrm>
            <a:off x="3297960" y="1764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32" name="object 140"/>
          <p:cNvSpPr/>
          <p:nvPr/>
        </p:nvSpPr>
        <p:spPr>
          <a:xfrm rot="793020">
            <a:off x="3345405" y="1439732"/>
            <a:ext cx="73122" cy="343934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object 141"/>
          <p:cNvSpPr/>
          <p:nvPr/>
        </p:nvSpPr>
        <p:spPr>
          <a:xfrm flipV="1">
            <a:off x="3348000" y="1437840"/>
            <a:ext cx="1332000" cy="360"/>
          </a:xfrm>
          <a:custGeom>
            <a:avLst/>
            <a:gdLst>
              <a:gd name="textAreaLeft" fmla="*/ 0 w 1332000"/>
              <a:gd name="textAreaRight" fmla="*/ 1332360 w 13320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4" name="object 144"/>
          <p:cNvPicPr/>
          <p:nvPr/>
        </p:nvPicPr>
        <p:blipFill>
          <a:blip r:embed="rId4"/>
          <a:stretch/>
        </p:blipFill>
        <p:spPr>
          <a:xfrm>
            <a:off x="4377960" y="34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35" name="object 145"/>
          <p:cNvSpPr/>
          <p:nvPr/>
        </p:nvSpPr>
        <p:spPr>
          <a:xfrm>
            <a:off x="4464000" y="3525840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5672880" y="2160000"/>
            <a:ext cx="8132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FFFFFF"/>
                </a:solidFill>
                <a:latin typeface="Lato Light"/>
              </a:rPr>
              <a:t>48,4%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object 149"/>
          <p:cNvSpPr/>
          <p:nvPr/>
        </p:nvSpPr>
        <p:spPr>
          <a:xfrm>
            <a:off x="2988000" y="1062392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Культура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object 150"/>
          <p:cNvSpPr/>
          <p:nvPr/>
        </p:nvSpPr>
        <p:spPr>
          <a:xfrm>
            <a:off x="471064" y="3345886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3 590,3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object 153"/>
          <p:cNvSpPr/>
          <p:nvPr/>
        </p:nvSpPr>
        <p:spPr>
          <a:xfrm>
            <a:off x="4686120" y="3151992"/>
            <a:ext cx="180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Образование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object 151"/>
          <p:cNvSpPr/>
          <p:nvPr/>
        </p:nvSpPr>
        <p:spPr>
          <a:xfrm>
            <a:off x="626040" y="3060000"/>
            <a:ext cx="108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>
                <a:solidFill>
                  <a:srgbClr val="006764"/>
                </a:solidFill>
                <a:latin typeface="Arial"/>
              </a:rPr>
              <a:t>Дороги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object 159"/>
          <p:cNvSpPr/>
          <p:nvPr/>
        </p:nvSpPr>
        <p:spPr>
          <a:xfrm>
            <a:off x="4800601" y="3394982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181 740,9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object 154"/>
          <p:cNvSpPr/>
          <p:nvPr/>
        </p:nvSpPr>
        <p:spPr>
          <a:xfrm>
            <a:off x="3271889" y="1308960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11 535,3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object 160"/>
          <p:cNvSpPr/>
          <p:nvPr/>
        </p:nvSpPr>
        <p:spPr>
          <a:xfrm>
            <a:off x="1270080" y="1037912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Спорт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object 161"/>
          <p:cNvSpPr/>
          <p:nvPr/>
        </p:nvSpPr>
        <p:spPr>
          <a:xfrm>
            <a:off x="1604160" y="1298168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16 653,8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object 162"/>
          <p:cNvSpPr/>
          <p:nvPr/>
        </p:nvSpPr>
        <p:spPr>
          <a:xfrm>
            <a:off x="1800000" y="1401840"/>
            <a:ext cx="1080000" cy="2160"/>
          </a:xfrm>
          <a:custGeom>
            <a:avLst/>
            <a:gdLst>
              <a:gd name="textAreaLeft" fmla="*/ 0 w 1080000"/>
              <a:gd name="textAreaRight" fmla="*/ 1080360 w 10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6" name="object 163"/>
          <p:cNvPicPr/>
          <p:nvPr/>
        </p:nvPicPr>
        <p:blipFill>
          <a:blip r:embed="rId4"/>
          <a:stretch/>
        </p:blipFill>
        <p:spPr>
          <a:xfrm>
            <a:off x="2820322" y="1787832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47" name="object 164"/>
          <p:cNvSpPr/>
          <p:nvPr/>
        </p:nvSpPr>
        <p:spPr>
          <a:xfrm rot="691835">
            <a:off x="2831061" y="1400574"/>
            <a:ext cx="71363" cy="397019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8" name="object 165"/>
          <p:cNvPicPr/>
          <p:nvPr/>
        </p:nvPicPr>
        <p:blipFill>
          <a:blip r:embed="rId4"/>
          <a:stretch/>
        </p:blipFill>
        <p:spPr>
          <a:xfrm>
            <a:off x="2124000" y="221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49" name="object 166"/>
          <p:cNvSpPr/>
          <p:nvPr/>
        </p:nvSpPr>
        <p:spPr>
          <a:xfrm>
            <a:off x="720000" y="2259211"/>
            <a:ext cx="1404000" cy="360"/>
          </a:xfrm>
          <a:custGeom>
            <a:avLst/>
            <a:gdLst>
              <a:gd name="textAreaLeft" fmla="*/ 0 w 1404000"/>
              <a:gd name="textAreaRight" fmla="*/ 1404360 w 140400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object 167"/>
          <p:cNvSpPr/>
          <p:nvPr/>
        </p:nvSpPr>
        <p:spPr>
          <a:xfrm>
            <a:off x="360000" y="1895760"/>
            <a:ext cx="180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Прочее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object 168"/>
          <p:cNvSpPr/>
          <p:nvPr/>
        </p:nvSpPr>
        <p:spPr>
          <a:xfrm>
            <a:off x="565109" y="2174359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58 833,2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Прямоугольник 43"/>
          <p:cNvSpPr/>
          <p:nvPr/>
        </p:nvSpPr>
        <p:spPr>
          <a:xfrm>
            <a:off x="7740000" y="2226240"/>
            <a:ext cx="1473840" cy="49644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3" name="Прямоугольник 44"/>
          <p:cNvSpPr/>
          <p:nvPr/>
        </p:nvSpPr>
        <p:spPr>
          <a:xfrm>
            <a:off x="7752960" y="2722680"/>
            <a:ext cx="1463760" cy="40356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4" name="TextBox 10"/>
          <p:cNvSpPr/>
          <p:nvPr/>
        </p:nvSpPr>
        <p:spPr>
          <a:xfrm>
            <a:off x="7916760" y="2190240"/>
            <a:ext cx="1144080" cy="57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Всего</a:t>
            </a:r>
            <a:endParaRPr lang="ru-RU" sz="3200" b="0" strike="noStrike" spc="-1">
              <a:solidFill>
                <a:srgbClr val="000000"/>
              </a:solidFill>
              <a:latin typeface="Lato Black"/>
            </a:endParaRPr>
          </a:p>
        </p:txBody>
      </p:sp>
      <p:sp>
        <p:nvSpPr>
          <p:cNvPr id="455" name="TextBox 12"/>
          <p:cNvSpPr/>
          <p:nvPr/>
        </p:nvSpPr>
        <p:spPr>
          <a:xfrm>
            <a:off x="7718040" y="2731320"/>
            <a:ext cx="1533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6764"/>
                </a:solidFill>
                <a:latin typeface="Calibri"/>
              </a:rPr>
              <a:t>279 353,5</a:t>
            </a:r>
            <a:endParaRPr lang="ru-RU" sz="18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456" name="Прямоугольник 45"/>
          <p:cNvSpPr/>
          <p:nvPr/>
        </p:nvSpPr>
        <p:spPr>
          <a:xfrm>
            <a:off x="7752960" y="3126240"/>
            <a:ext cx="1463760" cy="11376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7" name="Текст 18"/>
          <p:cNvSpPr/>
          <p:nvPr/>
        </p:nvSpPr>
        <p:spPr>
          <a:xfrm>
            <a:off x="774000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 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Рисунок 457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459" name="object 143"/>
          <p:cNvSpPr/>
          <p:nvPr/>
        </p:nvSpPr>
        <p:spPr>
          <a:xfrm>
            <a:off x="89280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ФИНАНСОВАЯ ПОДДЕРЖКА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006B68"/>
                </a:solidFill>
                <a:latin typeface="Arial"/>
              </a:rPr>
              <a:t>МЕСТНЫХ БЮДЖЕТОВ В 2025 ГОДУ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61" name="Диаграмма 460"/>
          <p:cNvGraphicFramePr/>
          <p:nvPr>
            <p:extLst>
              <p:ext uri="{D42A27DB-BD31-4B8C-83A1-F6EECF244321}">
                <p14:modId xmlns:p14="http://schemas.microsoft.com/office/powerpoint/2010/main" val="3250873221"/>
              </p:ext>
            </p:extLst>
          </p:nvPr>
        </p:nvGraphicFramePr>
        <p:xfrm>
          <a:off x="360000" y="1620000"/>
          <a:ext cx="5614560" cy="315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62" name="object 147"/>
          <p:cNvPicPr/>
          <p:nvPr/>
        </p:nvPicPr>
        <p:blipFill>
          <a:blip r:embed="rId4"/>
          <a:stretch/>
        </p:blipFill>
        <p:spPr>
          <a:xfrm>
            <a:off x="3189960" y="437796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63" name="object 148"/>
          <p:cNvSpPr/>
          <p:nvPr/>
        </p:nvSpPr>
        <p:spPr>
          <a:xfrm rot="2600400" flipV="1">
            <a:off x="651600" y="4345920"/>
            <a:ext cx="2174760" cy="2069640"/>
          </a:xfrm>
          <a:custGeom>
            <a:avLst/>
            <a:gdLst>
              <a:gd name="textAreaLeft" fmla="*/ 0 w 2174760"/>
              <a:gd name="textAreaRight" fmla="*/ 2175120 w 2174760"/>
              <a:gd name="textAreaTop" fmla="*/ -360 h 2069640"/>
              <a:gd name="textAreaBottom" fmla="*/ 2069640 h 20696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4" name="object 152"/>
          <p:cNvPicPr/>
          <p:nvPr/>
        </p:nvPicPr>
        <p:blipFill>
          <a:blip r:embed="rId4"/>
          <a:stretch/>
        </p:blipFill>
        <p:spPr>
          <a:xfrm>
            <a:off x="4089960" y="216972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65" name="object 155"/>
          <p:cNvSpPr/>
          <p:nvPr/>
        </p:nvSpPr>
        <p:spPr>
          <a:xfrm rot="776096">
            <a:off x="4139640" y="1845720"/>
            <a:ext cx="72360" cy="317160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object 156"/>
          <p:cNvSpPr/>
          <p:nvPr/>
        </p:nvSpPr>
        <p:spPr>
          <a:xfrm flipV="1">
            <a:off x="4140000" y="1843560"/>
            <a:ext cx="1332000" cy="360"/>
          </a:xfrm>
          <a:custGeom>
            <a:avLst/>
            <a:gdLst>
              <a:gd name="textAreaLeft" fmla="*/ 0 w 1332000"/>
              <a:gd name="textAreaRight" fmla="*/ 1332360 w 13320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7" name="object 157"/>
          <p:cNvPicPr/>
          <p:nvPr/>
        </p:nvPicPr>
        <p:blipFill>
          <a:blip r:embed="rId4"/>
          <a:stretch/>
        </p:blipFill>
        <p:spPr>
          <a:xfrm>
            <a:off x="4356000" y="37782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68" name="object 158"/>
          <p:cNvSpPr/>
          <p:nvPr/>
        </p:nvSpPr>
        <p:spPr>
          <a:xfrm>
            <a:off x="4442040" y="3826080"/>
            <a:ext cx="1980000" cy="2160"/>
          </a:xfrm>
          <a:custGeom>
            <a:avLst/>
            <a:gdLst>
              <a:gd name="textAreaLeft" fmla="*/ 0 w 1980000"/>
              <a:gd name="textAreaRight" fmla="*/ 1980360 w 19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object 169"/>
          <p:cNvSpPr/>
          <p:nvPr/>
        </p:nvSpPr>
        <p:spPr>
          <a:xfrm>
            <a:off x="3780000" y="1488600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Кредиты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object 170"/>
          <p:cNvSpPr/>
          <p:nvPr/>
        </p:nvSpPr>
        <p:spPr>
          <a:xfrm>
            <a:off x="907896" y="5264470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74 132,1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object 171"/>
          <p:cNvSpPr/>
          <p:nvPr/>
        </p:nvSpPr>
        <p:spPr>
          <a:xfrm>
            <a:off x="4697909" y="3147236"/>
            <a:ext cx="180000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Финансовая поддержка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object 172"/>
          <p:cNvSpPr/>
          <p:nvPr/>
        </p:nvSpPr>
        <p:spPr>
          <a:xfrm>
            <a:off x="237960" y="4680000"/>
            <a:ext cx="2793960" cy="6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Дотации на сбалансированность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object 173"/>
          <p:cNvSpPr/>
          <p:nvPr/>
        </p:nvSpPr>
        <p:spPr>
          <a:xfrm>
            <a:off x="4780480" y="3751588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13 000,0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object 174"/>
          <p:cNvSpPr/>
          <p:nvPr/>
        </p:nvSpPr>
        <p:spPr>
          <a:xfrm>
            <a:off x="4089960" y="1725480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30 000,0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object 175"/>
          <p:cNvSpPr/>
          <p:nvPr/>
        </p:nvSpPr>
        <p:spPr>
          <a:xfrm>
            <a:off x="1321046" y="1057280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48-ОЗ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object 176"/>
          <p:cNvSpPr/>
          <p:nvPr/>
        </p:nvSpPr>
        <p:spPr>
          <a:xfrm>
            <a:off x="1580760" y="1296847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14 500,0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object 177"/>
          <p:cNvSpPr/>
          <p:nvPr/>
        </p:nvSpPr>
        <p:spPr>
          <a:xfrm>
            <a:off x="1800000" y="1401840"/>
            <a:ext cx="1080000" cy="2160"/>
          </a:xfrm>
          <a:custGeom>
            <a:avLst/>
            <a:gdLst>
              <a:gd name="textAreaLeft" fmla="*/ 0 w 1080000"/>
              <a:gd name="textAreaRight" fmla="*/ 1080360 w 1080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8" name="object 178"/>
          <p:cNvPicPr/>
          <p:nvPr/>
        </p:nvPicPr>
        <p:blipFill>
          <a:blip r:embed="rId4"/>
          <a:stretch/>
        </p:blipFill>
        <p:spPr>
          <a:xfrm>
            <a:off x="2837880" y="172548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79" name="object 179"/>
          <p:cNvSpPr/>
          <p:nvPr/>
        </p:nvSpPr>
        <p:spPr>
          <a:xfrm rot="852620">
            <a:off x="2845886" y="1433965"/>
            <a:ext cx="72360" cy="317160"/>
          </a:xfrm>
          <a:custGeom>
            <a:avLst/>
            <a:gdLst>
              <a:gd name="textAreaLeft" fmla="*/ 0 w 72360"/>
              <a:gd name="textAreaRight" fmla="*/ 72720 w 72360"/>
              <a:gd name="textAreaTop" fmla="*/ 0 h 317160"/>
              <a:gd name="textAreaBottom" fmla="*/ 317520 h 317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Текст 19"/>
          <p:cNvSpPr/>
          <p:nvPr/>
        </p:nvSpPr>
        <p:spPr>
          <a:xfrm>
            <a:off x="7740000" y="1260000"/>
            <a:ext cx="1873080" cy="4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006764"/>
                </a:solidFill>
                <a:latin typeface="Calibri"/>
              </a:rPr>
              <a:t>тыс. руб.</a:t>
            </a:r>
            <a:endParaRPr lang="ru-RU" sz="2000" b="0" strike="noStrike" spc="-1">
              <a:solidFill>
                <a:srgbClr val="006764"/>
              </a:solidFill>
              <a:latin typeface="Arial"/>
            </a:endParaRPr>
          </a:p>
        </p:txBody>
      </p:sp>
      <p:sp>
        <p:nvSpPr>
          <p:cNvPr id="481" name="object 53"/>
          <p:cNvSpPr/>
          <p:nvPr/>
        </p:nvSpPr>
        <p:spPr>
          <a:xfrm rot="294941">
            <a:off x="3206135" y="4500000"/>
            <a:ext cx="128880" cy="893160"/>
          </a:xfrm>
          <a:custGeom>
            <a:avLst/>
            <a:gdLst>
              <a:gd name="textAreaLeft" fmla="*/ 0 w 128880"/>
              <a:gd name="textAreaRight" fmla="*/ 129240 w 128880"/>
              <a:gd name="textAreaTop" fmla="*/ 0 h 893160"/>
              <a:gd name="textAreaBottom" fmla="*/ 893520 h 893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2" name="object 134"/>
          <p:cNvPicPr/>
          <p:nvPr/>
        </p:nvPicPr>
        <p:blipFill>
          <a:blip r:embed="rId4"/>
          <a:stretch/>
        </p:blipFill>
        <p:spPr>
          <a:xfrm>
            <a:off x="4442040" y="3060000"/>
            <a:ext cx="122040" cy="122040"/>
          </a:xfrm>
          <a:prstGeom prst="rect">
            <a:avLst/>
          </a:prstGeom>
          <a:ln w="0">
            <a:noFill/>
          </a:ln>
        </p:spPr>
      </p:pic>
      <p:sp>
        <p:nvSpPr>
          <p:cNvPr id="483" name="object 142"/>
          <p:cNvSpPr/>
          <p:nvPr/>
        </p:nvSpPr>
        <p:spPr>
          <a:xfrm>
            <a:off x="4572000" y="3104640"/>
            <a:ext cx="288000" cy="2160"/>
          </a:xfrm>
          <a:custGeom>
            <a:avLst/>
            <a:gdLst>
              <a:gd name="textAreaLeft" fmla="*/ 0 w 288000"/>
              <a:gd name="textAreaRight" fmla="*/ 288360 w 288000"/>
              <a:gd name="textAreaTop" fmla="*/ 0 h 2160"/>
              <a:gd name="textAreaBottom" fmla="*/ 2520 h 21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object 82"/>
          <p:cNvSpPr/>
          <p:nvPr/>
        </p:nvSpPr>
        <p:spPr>
          <a:xfrm rot="737247">
            <a:off x="4857132" y="2808720"/>
            <a:ext cx="72360" cy="316440"/>
          </a:xfrm>
          <a:custGeom>
            <a:avLst/>
            <a:gdLst>
              <a:gd name="textAreaLeft" fmla="*/ 0 w 72360"/>
              <a:gd name="textAreaRight" fmla="*/ 72720 w 72360"/>
              <a:gd name="textAreaTop" fmla="*/ 0 h 316440"/>
              <a:gd name="textAreaBottom" fmla="*/ 316800 h 31644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object 106"/>
          <p:cNvSpPr/>
          <p:nvPr/>
        </p:nvSpPr>
        <p:spPr>
          <a:xfrm flipV="1">
            <a:off x="4860000" y="2806920"/>
            <a:ext cx="1332000" cy="360"/>
          </a:xfrm>
          <a:custGeom>
            <a:avLst/>
            <a:gdLst>
              <a:gd name="textAreaLeft" fmla="*/ 0 w 1332000"/>
              <a:gd name="textAreaRight" fmla="*/ 1332360 w 1332000"/>
              <a:gd name="textAreaTop" fmla="*/ -360 h 360"/>
              <a:gd name="textAreaBottom" fmla="*/ 360 h 360"/>
            </a:gdLst>
            <a:ahLst/>
            <a:cxnLst/>
            <a:rect l="textAreaLeft" t="textAreaTop" r="textAreaRight" b="textAreaBottom"/>
            <a:pathLst>
              <a:path w="2590165" h="2539">
                <a:moveTo>
                  <a:pt x="0" y="0"/>
                </a:moveTo>
                <a:lnTo>
                  <a:pt x="2589745" y="2539"/>
                </a:lnTo>
              </a:path>
            </a:pathLst>
          </a:custGeom>
          <a:noFill/>
          <a:ln w="9360">
            <a:solidFill>
              <a:srgbClr val="00676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object 184"/>
          <p:cNvSpPr/>
          <p:nvPr/>
        </p:nvSpPr>
        <p:spPr>
          <a:xfrm>
            <a:off x="4554000" y="2414880"/>
            <a:ext cx="2052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2200" b="0" strike="noStrike" spc="-1" dirty="0">
                <a:solidFill>
                  <a:srgbClr val="006764"/>
                </a:solidFill>
                <a:latin typeface="Arial"/>
              </a:rPr>
              <a:t>Дороги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object 185"/>
          <p:cNvSpPr/>
          <p:nvPr/>
        </p:nvSpPr>
        <p:spPr>
          <a:xfrm>
            <a:off x="4796546" y="2723156"/>
            <a:ext cx="1440000" cy="40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1500" b="0" strike="noStrike" spc="-1" dirty="0">
                <a:solidFill>
                  <a:srgbClr val="006764"/>
                </a:solidFill>
                <a:latin typeface="Arial"/>
              </a:rPr>
              <a:t>7 468,9</a:t>
            </a:r>
            <a:endParaRPr lang="ru-RU" sz="1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Прямоугольник 7"/>
          <p:cNvSpPr/>
          <p:nvPr/>
        </p:nvSpPr>
        <p:spPr>
          <a:xfrm>
            <a:off x="7560000" y="2763720"/>
            <a:ext cx="1860120" cy="1315440"/>
          </a:xfrm>
          <a:prstGeom prst="rect">
            <a:avLst/>
          </a:prstGeom>
          <a:solidFill>
            <a:srgbClr val="FFFFFF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9" name="TextBox 3"/>
          <p:cNvSpPr/>
          <p:nvPr/>
        </p:nvSpPr>
        <p:spPr>
          <a:xfrm flipH="1">
            <a:off x="7596360" y="2763000"/>
            <a:ext cx="185976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6764"/>
                </a:solidFill>
                <a:latin typeface="Calibri"/>
              </a:rPr>
              <a:t>Расходов района: 6,4%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 10"/>
          <p:cNvSpPr/>
          <p:nvPr/>
        </p:nvSpPr>
        <p:spPr>
          <a:xfrm>
            <a:off x="7560000" y="1836000"/>
            <a:ext cx="1860120" cy="92772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AFD095"/>
              </a:solidFill>
              <a:latin typeface="Calibri"/>
            </a:endParaRPr>
          </a:p>
        </p:txBody>
      </p:sp>
      <p:sp>
        <p:nvSpPr>
          <p:cNvPr id="491" name="Прямоугольник 15"/>
          <p:cNvSpPr/>
          <p:nvPr/>
        </p:nvSpPr>
        <p:spPr>
          <a:xfrm>
            <a:off x="7560000" y="4036680"/>
            <a:ext cx="1860120" cy="151200"/>
          </a:xfrm>
          <a:prstGeom prst="rect">
            <a:avLst/>
          </a:prstGeom>
          <a:solidFill>
            <a:srgbClr val="347D81"/>
          </a:solidFill>
          <a:ln w="12600">
            <a:noFill/>
          </a:ln>
          <a:effectLst>
            <a:outerShdw blurRad="241200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2" name="TextBox 4"/>
          <p:cNvSpPr/>
          <p:nvPr/>
        </p:nvSpPr>
        <p:spPr>
          <a:xfrm>
            <a:off x="7453800" y="1868040"/>
            <a:ext cx="20862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FFFFFF"/>
                </a:solidFill>
                <a:latin typeface="Calibri"/>
              </a:rPr>
              <a:t>Всего МБТ:</a:t>
            </a:r>
          </a:p>
          <a:p>
            <a:pPr algn="ctr"/>
            <a:r>
              <a:rPr lang="ru-RU" sz="2800" b="1" strike="noStrike" spc="-1" dirty="0">
                <a:solidFill>
                  <a:schemeClr val="bg1"/>
                </a:solidFill>
                <a:latin typeface="Calibri"/>
              </a:rPr>
              <a:t>309 958,1</a:t>
            </a:r>
            <a:endParaRPr lang="ru-RU" sz="28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Box 18"/>
          <p:cNvSpPr/>
          <p:nvPr/>
        </p:nvSpPr>
        <p:spPr>
          <a:xfrm>
            <a:off x="118440" y="1275480"/>
            <a:ext cx="9944280" cy="329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Официальный сайт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2"/>
              </a:rPr>
              <a:t>https://kirovsk-reg.ru/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Комитет финансов Кировского муниципального района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3"/>
              </a:rPr>
              <a:t>https://kirovsk-reg.ru/komfin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«Открытый бюджет» Ленинградской области – </a:t>
            </a:r>
            <a:r>
              <a:rPr lang="en-US" sz="1400" b="0" i="1" strike="noStrike" spc="-1">
                <a:solidFill>
                  <a:srgbClr val="0000FF"/>
                </a:solidFill>
                <a:latin typeface="Arial Narrow"/>
                <a:hlinkClick r:id="rId4"/>
              </a:rPr>
              <a:t>budget.lenobl.ru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комитета государственного финансового контроля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5"/>
              </a:rPr>
              <a:t>gfc.lenobl.ru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контрольно-счетной палаты Ленинградской области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6"/>
              </a:rPr>
              <a:t>www.ksplo.ru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Сайт Министерства финансов Российской Федерации – </a:t>
            </a:r>
            <a:r>
              <a:rPr lang="ru-RU" sz="1400" b="0" i="1" strike="noStrike" spc="-1">
                <a:solidFill>
                  <a:srgbClr val="0000FF"/>
                </a:solidFill>
                <a:latin typeface="Arial Narrow"/>
                <a:hlinkClick r:id="rId7"/>
              </a:rPr>
              <a:t>minfin.ru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По всем интересующим Вас вопросам, а так же вопросам  взаимодействия в сфере открытости и прозрачности бюджетных данных,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для отзывов и предложений Вы можете обратиться в Комитет финансов Кировского муниципального района Ленинградской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   области по телефону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                                                                                                                      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5C45"/>
                </a:solidFill>
                <a:latin typeface="Arial Narrow"/>
              </a:rPr>
              <a:t>      Комитет финансов Кировского муниципального района Ленинградской области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Адрес: 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187342, Ленинградская область, г. Кировск, ул. Новая, д. 1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Телефон: (813 62) 21-417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</a:rPr>
              <a:t>Е-mail: </a:t>
            </a:r>
            <a:r>
              <a:rPr lang="fr-FR" sz="1400" b="0" strike="noStrike" spc="-1">
                <a:solidFill>
                  <a:srgbClr val="000000"/>
                </a:solidFill>
                <a:latin typeface="Arial Narrow"/>
              </a:rPr>
              <a:t>komfin@kirovsk-reg.ru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4" name="Рисунок 493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0" y="0"/>
            <a:ext cx="1349640" cy="126000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2160000" y="1368000"/>
            <a:ext cx="5513400" cy="197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3651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СПАСИБО</a:t>
            </a:r>
            <a:r>
              <a:rPr sz="6000"/>
              <a:t/>
            </a:r>
            <a:br>
              <a:rPr sz="6000"/>
            </a:br>
            <a:r>
              <a:rPr lang="ru-RU" sz="6000" b="0" strike="noStrike" spc="-1">
                <a:solidFill>
                  <a:srgbClr val="006B68"/>
                </a:solidFill>
                <a:latin typeface="Lato Heavy"/>
              </a:rPr>
              <a:t>ЗА ВНИМАНИЕ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Прямоугольник 53"/>
          <p:cNvSpPr/>
          <p:nvPr/>
        </p:nvSpPr>
        <p:spPr>
          <a:xfrm>
            <a:off x="377280" y="212400"/>
            <a:ext cx="9357480" cy="5263560"/>
          </a:xfrm>
          <a:prstGeom prst="rect">
            <a:avLst/>
          </a:prstGeom>
          <a:noFill/>
          <a:ln w="3168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97" name="Рисунок 3"/>
          <p:cNvPicPr/>
          <p:nvPr/>
        </p:nvPicPr>
        <p:blipFill>
          <a:blip r:embed="rId2"/>
          <a:stretch/>
        </p:blipFill>
        <p:spPr>
          <a:xfrm>
            <a:off x="3785400" y="3711240"/>
            <a:ext cx="5936040" cy="1748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389160" y="1260000"/>
            <a:ext cx="9510840" cy="39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Бюджет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 - форма образования и  расходования денежных средств, предназначенных для финансового  обеспечения задач и функций государства и  местного самоуправления.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Бюджет для граждан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информационный ресурс, содержащий основные положения проекта решения  о бюджете, в доступной для широкого круга  заинтересованных пользователей форме. Составляется с целью ознакомления граждан с  основными целями, задачами приоритетными направлениями бюджетной политики  муниципального образования.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Доходы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поступающие в бюджет  денежные средства, за исключением средств,  являющихся в  соответствии с настоящим Кодексом  источниками финансирования дефицита бюджета.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Расходы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выплачиваемые из бюджета 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Дефицит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превышение расходов бюджета над его доходами.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20000"/>
              </a:lnSpc>
              <a:spcBef>
                <a:spcPts val="60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Профицит бюджета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превышение доходов бюджета над его расходами.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20000"/>
              </a:lnSpc>
              <a:spcBef>
                <a:spcPts val="6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Межбюджетные трансферты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средства, предоставляемые одним бюджетом бюджетной системы  Российской Федерации другому бюджету бюджетной системы Российской Федерации.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  <a:p>
            <a:pPr marL="12600" indent="0">
              <a:lnSpc>
                <a:spcPct val="120000"/>
              </a:lnSpc>
              <a:spcBef>
                <a:spcPts val="6"/>
              </a:spcBef>
              <a:buNone/>
              <a:tabLst>
                <a:tab pos="0" algn="l"/>
              </a:tabLst>
            </a:pPr>
            <a:r>
              <a:rPr lang="ru-RU" sz="1300" b="1" strike="noStrike" spc="-1">
                <a:solidFill>
                  <a:srgbClr val="025373"/>
                </a:solidFill>
                <a:latin typeface="Calibri"/>
              </a:rPr>
              <a:t>Бюджетные ассигнования </a:t>
            </a:r>
            <a:r>
              <a:rPr lang="ru-RU" sz="1300" b="0" strike="noStrike" spc="-1">
                <a:solidFill>
                  <a:srgbClr val="025373"/>
                </a:solidFill>
                <a:latin typeface="Calibri"/>
              </a:rPr>
              <a:t>– предельные объёмы денежных средств, предусмотренных в  соответствующем финансовом году для исполнения бюджетных обязательств.</a:t>
            </a:r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EA27EA-E2FA-4B07-A2B7-B575B33DC25A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5" name="object 83">
            <a:extLst>
              <a:ext uri="{FF2B5EF4-FFF2-40B4-BE49-F238E27FC236}">
                <a16:creationId xmlns:a16="http://schemas.microsoft.com/office/drawing/2014/main" xmlns="" id="{2D6937C3-5F4D-40B5-9710-38570CA27973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xmlns="" id="{865D8D05-F960-4214-AB94-CB84C5E94CEB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kern="0" spc="-1" dirty="0">
                <a:solidFill>
                  <a:srgbClr val="006B68"/>
                </a:solidFill>
                <a:latin typeface="Arial"/>
              </a:rPr>
              <a:t>ГЛОССАРИЙ</a:t>
            </a:r>
            <a:endParaRPr lang="ru-RU" kern="0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object 11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84" name="object 14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object 15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object 16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7" name="object 17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8" name="object 18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object 19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90" name="object 20"/>
          <p:cNvSpPr/>
          <p:nvPr/>
        </p:nvSpPr>
        <p:spPr>
          <a:xfrm>
            <a:off x="2840400" y="2108880"/>
            <a:ext cx="4237920" cy="158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Основные параметры районного и консолидированного бюджетов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90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3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object 33"/>
          <p:cNvSpPr/>
          <p:nvPr/>
        </p:nvSpPr>
        <p:spPr>
          <a:xfrm>
            <a:off x="991800" y="650160"/>
            <a:ext cx="62820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415C62"/>
                </a:solidFill>
                <a:latin typeface="Arial"/>
              </a:rPr>
              <a:t>ТЫС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415C62"/>
                </a:solidFill>
                <a:latin typeface="Arial"/>
              </a:rPr>
              <a:t>РУБ.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620000" y="296640"/>
            <a:ext cx="8038080" cy="36792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ПРОЕКТ РАЙОННОГО БЮДЖЕТА НА 2025-2027 ГОДЫ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object 35"/>
          <p:cNvSpPr/>
          <p:nvPr/>
        </p:nvSpPr>
        <p:spPr>
          <a:xfrm>
            <a:off x="7042680" y="66024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2026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object 36"/>
          <p:cNvSpPr/>
          <p:nvPr/>
        </p:nvSpPr>
        <p:spPr>
          <a:xfrm>
            <a:off x="8515080" y="66456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2027</a:t>
            </a:r>
            <a:r>
              <a:rPr lang="ru-RU" sz="2400" b="1" strike="noStrike" spc="-14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object 40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object 43"/>
          <p:cNvSpPr/>
          <p:nvPr/>
        </p:nvSpPr>
        <p:spPr>
          <a:xfrm>
            <a:off x="5883840" y="951840"/>
            <a:ext cx="776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object 44"/>
          <p:cNvSpPr/>
          <p:nvPr/>
        </p:nvSpPr>
        <p:spPr>
          <a:xfrm>
            <a:off x="7336800" y="951840"/>
            <a:ext cx="7632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object 45"/>
          <p:cNvSpPr/>
          <p:nvPr/>
        </p:nvSpPr>
        <p:spPr>
          <a:xfrm>
            <a:off x="8808840" y="954720"/>
            <a:ext cx="731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46"/>
          <p:cNvSpPr/>
          <p:nvPr/>
        </p:nvSpPr>
        <p:spPr>
          <a:xfrm>
            <a:off x="4200120" y="660240"/>
            <a:ext cx="26064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1273320" algn="l"/>
              </a:tabLst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2024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26">
                <a:solidFill>
                  <a:srgbClr val="16232E"/>
                </a:solidFill>
                <a:latin typeface="Arial"/>
              </a:rPr>
              <a:t>ГОД</a:t>
            </a:r>
            <a:r>
              <a:rPr lang="ru-RU" sz="1400" b="1" strike="noStrike" spc="-1">
                <a:solidFill>
                  <a:srgbClr val="16232E"/>
                </a:solidFill>
                <a:latin typeface="Arial"/>
              </a:rPr>
              <a:t>	</a:t>
            </a: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2025</a:t>
            </a:r>
            <a:r>
              <a:rPr lang="ru-RU" sz="2400" b="1" strike="noStrike" spc="-145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46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object 47"/>
          <p:cNvSpPr/>
          <p:nvPr/>
        </p:nvSpPr>
        <p:spPr>
          <a:xfrm>
            <a:off x="4489560" y="967680"/>
            <a:ext cx="730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41">
                <a:solidFill>
                  <a:srgbClr val="16232E"/>
                </a:solidFill>
                <a:latin typeface="Microsoft Sans Serif"/>
              </a:rPr>
              <a:t>оценка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grpSp>
        <p:nvGrpSpPr>
          <p:cNvPr id="104" name="Группа 103"/>
          <p:cNvGrpSpPr/>
          <p:nvPr/>
        </p:nvGrpSpPr>
        <p:grpSpPr>
          <a:xfrm>
            <a:off x="360000" y="996480"/>
            <a:ext cx="9643680" cy="4583520"/>
            <a:chOff x="360000" y="996480"/>
            <a:chExt cx="9643680" cy="4583520"/>
          </a:xfrm>
        </p:grpSpPr>
        <p:pic>
          <p:nvPicPr>
            <p:cNvPr id="105" name="object 42"/>
            <p:cNvPicPr/>
            <p:nvPr/>
          </p:nvPicPr>
          <p:blipFill>
            <a:blip r:embed="rId3"/>
            <a:stretch/>
          </p:blipFill>
          <p:spPr>
            <a:xfrm>
              <a:off x="360000" y="996480"/>
              <a:ext cx="9643680" cy="4583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Полилиния 105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5742000" y="463536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5135760" y="4505760"/>
              <a:ext cx="4435920" cy="852840"/>
            </a:xfrm>
            <a:prstGeom prst="rect">
              <a:avLst/>
            </a:prstGeom>
            <a:solidFill>
              <a:srgbClr val="415C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183200" y="1421640"/>
              <a:ext cx="5279760" cy="1152000"/>
            </a:xfrm>
            <a:prstGeom prst="rect">
              <a:avLst/>
            </a:prstGeom>
            <a:solidFill>
              <a:srgbClr val="78A1A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4128840" y="3108960"/>
              <a:ext cx="5352120" cy="934200"/>
            </a:xfrm>
            <a:prstGeom prst="rect">
              <a:avLst/>
            </a:prstGeom>
            <a:solidFill>
              <a:srgbClr val="991A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5 083 153,5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3 531 519,0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1 551 634,5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4 820 243,3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1 634 694,4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3 185 548,9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4 828 838,8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1 711 670,0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3 117 168,8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4 883 950,4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412480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1 789 432,6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3 094 517,8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5 079 242,6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4 902 302,5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4 728 838,8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4 703 950,4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983760" y="460800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3 910,9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14000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0,26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68120" y="4608000"/>
            <a:ext cx="1089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82 059,2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8448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5,04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44048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95284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044120" y="349704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Lato Light"/>
                <a:ea typeface="DejaVu Sans"/>
              </a:rPr>
              <a:t>100 000,0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520480" y="349704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Lato Light"/>
                <a:ea typeface="DejaVu Sans"/>
              </a:rPr>
              <a:t>180 000,0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22"/>
          <p:cNvSpPr/>
          <p:nvPr/>
        </p:nvSpPr>
        <p:spPr>
          <a:xfrm>
            <a:off x="986760" y="592200"/>
            <a:ext cx="633240" cy="5077080"/>
          </a:xfrm>
          <a:custGeom>
            <a:avLst/>
            <a:gdLst>
              <a:gd name="textAreaLeft" fmla="*/ 0 w 633240"/>
              <a:gd name="textAreaRight" fmla="*/ 633600 w 633240"/>
              <a:gd name="textAreaTop" fmla="*/ 0 h 5077080"/>
              <a:gd name="textAreaBottom" fmla="*/ 5077440 h 5077080"/>
            </a:gdLst>
            <a:ahLst/>
            <a:cxnLst/>
            <a:rect l="textAreaLeft" t="textAreaTop" r="textAreaRight" b="textAreaBottom"/>
            <a:pathLst>
              <a:path w="508634" h="4585335">
                <a:moveTo>
                  <a:pt x="508482" y="0"/>
                </a:moveTo>
                <a:lnTo>
                  <a:pt x="0" y="0"/>
                </a:lnTo>
                <a:lnTo>
                  <a:pt x="0" y="4585208"/>
                </a:lnTo>
                <a:lnTo>
                  <a:pt x="508482" y="4585208"/>
                </a:lnTo>
                <a:lnTo>
                  <a:pt x="508482" y="0"/>
                </a:lnTo>
                <a:close/>
              </a:path>
            </a:pathLst>
          </a:custGeom>
          <a:solidFill>
            <a:srgbClr val="006764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-131580" y="292320"/>
            <a:ext cx="990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indent="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800" b="1" strike="noStrike" spc="-1" dirty="0">
                <a:solidFill>
                  <a:srgbClr val="006B68"/>
                </a:solidFill>
                <a:latin typeface="Arial"/>
              </a:rPr>
              <a:t>ПРОГНОЗ КОНСОЛИДИРОВАННОГО БЮДЖЕТА НА 2025-2027 ГОДЫ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object 25"/>
          <p:cNvSpPr/>
          <p:nvPr/>
        </p:nvSpPr>
        <p:spPr>
          <a:xfrm>
            <a:off x="7042680" y="66024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2026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object 26"/>
          <p:cNvSpPr/>
          <p:nvPr/>
        </p:nvSpPr>
        <p:spPr>
          <a:xfrm>
            <a:off x="8515080" y="664560"/>
            <a:ext cx="12168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2027</a:t>
            </a:r>
            <a:r>
              <a:rPr lang="ru-RU" sz="2400" b="1" strike="noStrike" spc="-140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52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object 27"/>
          <p:cNvSpPr/>
          <p:nvPr/>
        </p:nvSpPr>
        <p:spPr>
          <a:xfrm>
            <a:off x="893160" y="59220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object 28"/>
          <p:cNvSpPr/>
          <p:nvPr/>
        </p:nvSpPr>
        <p:spPr>
          <a:xfrm>
            <a:off x="5883840" y="951840"/>
            <a:ext cx="776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object 29"/>
          <p:cNvSpPr/>
          <p:nvPr/>
        </p:nvSpPr>
        <p:spPr>
          <a:xfrm>
            <a:off x="7336800" y="951840"/>
            <a:ext cx="7632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object 30"/>
          <p:cNvSpPr/>
          <p:nvPr/>
        </p:nvSpPr>
        <p:spPr>
          <a:xfrm>
            <a:off x="8808840" y="954720"/>
            <a:ext cx="73116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26">
                <a:solidFill>
                  <a:srgbClr val="16232E"/>
                </a:solidFill>
                <a:latin typeface="Microsoft Sans Serif"/>
              </a:rPr>
              <a:t>проект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object 31"/>
          <p:cNvSpPr/>
          <p:nvPr/>
        </p:nvSpPr>
        <p:spPr>
          <a:xfrm>
            <a:off x="4200120" y="660240"/>
            <a:ext cx="2606400" cy="37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tabLst>
                <a:tab pos="1273320" algn="l"/>
              </a:tabLst>
            </a:pP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2024</a:t>
            </a:r>
            <a:r>
              <a:rPr lang="ru-RU" sz="2400" b="1" strike="noStrike" spc="-137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26">
                <a:solidFill>
                  <a:srgbClr val="16232E"/>
                </a:solidFill>
                <a:latin typeface="Arial"/>
              </a:rPr>
              <a:t>ГОД</a:t>
            </a:r>
            <a:r>
              <a:rPr lang="ru-RU" sz="1400" b="1" strike="noStrike" spc="-1">
                <a:solidFill>
                  <a:srgbClr val="16232E"/>
                </a:solidFill>
                <a:latin typeface="Arial"/>
              </a:rPr>
              <a:t>	</a:t>
            </a:r>
            <a:r>
              <a:rPr lang="ru-RU" sz="2400" b="1" strike="noStrike" spc="-21">
                <a:solidFill>
                  <a:srgbClr val="16232E"/>
                </a:solidFill>
                <a:latin typeface="Arial"/>
              </a:rPr>
              <a:t>2025</a:t>
            </a:r>
            <a:r>
              <a:rPr lang="ru-RU" sz="2400" b="1" strike="noStrike" spc="-145">
                <a:solidFill>
                  <a:srgbClr val="16232E"/>
                </a:solidFill>
                <a:latin typeface="Arial"/>
              </a:rPr>
              <a:t> </a:t>
            </a:r>
            <a:r>
              <a:rPr lang="ru-RU" sz="1400" b="1" strike="noStrike" spc="-46">
                <a:solidFill>
                  <a:srgbClr val="16232E"/>
                </a:solidFill>
                <a:latin typeface="Arial"/>
              </a:rPr>
              <a:t>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object 37"/>
          <p:cNvSpPr/>
          <p:nvPr/>
        </p:nvSpPr>
        <p:spPr>
          <a:xfrm>
            <a:off x="4489560" y="967680"/>
            <a:ext cx="730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400" b="0" strike="noStrike" spc="-41">
                <a:solidFill>
                  <a:srgbClr val="16232E"/>
                </a:solidFill>
                <a:latin typeface="Microsoft Sans Serif"/>
              </a:rPr>
              <a:t>оценка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grpSp>
        <p:nvGrpSpPr>
          <p:cNvPr id="147" name="Группа 146"/>
          <p:cNvGrpSpPr/>
          <p:nvPr/>
        </p:nvGrpSpPr>
        <p:grpSpPr>
          <a:xfrm>
            <a:off x="383400" y="1025495"/>
            <a:ext cx="9643680" cy="4583520"/>
            <a:chOff x="360000" y="996480"/>
            <a:chExt cx="9643680" cy="4583520"/>
          </a:xfrm>
        </p:grpSpPr>
        <p:pic>
          <p:nvPicPr>
            <p:cNvPr id="148" name="object 42"/>
            <p:cNvPicPr/>
            <p:nvPr/>
          </p:nvPicPr>
          <p:blipFill>
            <a:blip r:embed="rId3"/>
            <a:stretch/>
          </p:blipFill>
          <p:spPr>
            <a:xfrm>
              <a:off x="360000" y="996480"/>
              <a:ext cx="9643680" cy="4583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9" name="Полилиния 148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4317120" y="449892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5742000" y="4635360"/>
              <a:ext cx="955800" cy="752760"/>
            </a:xfrm>
            <a:custGeom>
              <a:avLst/>
              <a:gdLst/>
              <a:ahLst/>
              <a:cxnLst/>
              <a:rect l="0" t="0" r="r" b="b"/>
              <a:pathLst>
                <a:path w="2655" h="2091">
                  <a:moveTo>
                    <a:pt x="538" y="1395"/>
                  </a:moveTo>
                  <a:cubicBezTo>
                    <a:pt x="522" y="1125"/>
                    <a:pt x="-359" y="710"/>
                    <a:pt x="168" y="456"/>
                  </a:cubicBezTo>
                  <a:cubicBezTo>
                    <a:pt x="459" y="316"/>
                    <a:pt x="667" y="91"/>
                    <a:pt x="984" y="35"/>
                  </a:cubicBezTo>
                  <a:cubicBezTo>
                    <a:pt x="1229" y="-8"/>
                    <a:pt x="1483" y="63"/>
                    <a:pt x="1725" y="10"/>
                  </a:cubicBezTo>
                  <a:cubicBezTo>
                    <a:pt x="2067" y="-65"/>
                    <a:pt x="2240" y="289"/>
                    <a:pt x="2393" y="505"/>
                  </a:cubicBezTo>
                  <a:cubicBezTo>
                    <a:pt x="2553" y="731"/>
                    <a:pt x="2785" y="1015"/>
                    <a:pt x="2566" y="1370"/>
                  </a:cubicBezTo>
                  <a:cubicBezTo>
                    <a:pt x="2362" y="1700"/>
                    <a:pt x="2127" y="2000"/>
                    <a:pt x="1775" y="2063"/>
                  </a:cubicBezTo>
                  <a:cubicBezTo>
                    <a:pt x="1513" y="2111"/>
                    <a:pt x="1247" y="2081"/>
                    <a:pt x="984" y="2088"/>
                  </a:cubicBezTo>
                  <a:lnTo>
                    <a:pt x="835" y="2063"/>
                  </a:lnTo>
                  <a:lnTo>
                    <a:pt x="538" y="1395"/>
                  </a:lnTo>
                  <a:close/>
                </a:path>
              </a:pathLst>
            </a:custGeom>
            <a:solidFill>
              <a:srgbClr val="415C63"/>
            </a:solidFill>
            <a:ln w="0">
              <a:noFill/>
            </a:ln>
          </p:spPr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5135760" y="4505760"/>
              <a:ext cx="4435920" cy="852840"/>
            </a:xfrm>
            <a:prstGeom prst="rect">
              <a:avLst/>
            </a:prstGeom>
            <a:solidFill>
              <a:srgbClr val="415C6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4183200" y="1421640"/>
              <a:ext cx="5279760" cy="1152000"/>
            </a:xfrm>
            <a:prstGeom prst="rect">
              <a:avLst/>
            </a:prstGeom>
            <a:solidFill>
              <a:srgbClr val="78A1A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128840" y="3108960"/>
              <a:ext cx="5352120" cy="934200"/>
            </a:xfrm>
            <a:prstGeom prst="rect">
              <a:avLst/>
            </a:prstGeom>
            <a:solidFill>
              <a:srgbClr val="991A6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55" name="object 23"/>
          <p:cNvSpPr/>
          <p:nvPr/>
        </p:nvSpPr>
        <p:spPr>
          <a:xfrm>
            <a:off x="991800" y="650160"/>
            <a:ext cx="628200" cy="51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ТЫС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68760" indent="-56520" algn="ctr">
              <a:lnSpc>
                <a:spcPct val="100000"/>
              </a:lnSpc>
              <a:spcBef>
                <a:spcPts val="96"/>
              </a:spcBef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415C62"/>
                </a:solidFill>
                <a:latin typeface="Arial"/>
              </a:rPr>
              <a:t>РУБ.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9960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7 007 786,7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00320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4 280 422,5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96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2 727 364,2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740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6 298 017,3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4000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2 490 834,7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38776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3 807 182,6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89976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5 959 208,1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924600" y="193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2 746 549,2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924960" y="229572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3 212 658,9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412120" y="1481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5 994 066,8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412480" y="191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2 821 314,1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412840" y="2309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3 172 752,7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398340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7 340 460,7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387400" y="317304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6 394 632,6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935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5 959 208,1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411760" y="3168000"/>
            <a:ext cx="14166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5 994 066,8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83760" y="4608000"/>
            <a:ext cx="122148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332 674,0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3612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12,2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68120" y="4608000"/>
            <a:ext cx="1089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96 615,3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784480" y="4968000"/>
            <a:ext cx="6303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 dirty="0">
                <a:solidFill>
                  <a:srgbClr val="000000"/>
                </a:solidFill>
                <a:latin typeface="Lato Light"/>
              </a:rPr>
              <a:t>3,88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44048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952840" y="4608000"/>
            <a:ext cx="3132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1" strike="noStrike" spc="-1">
                <a:solidFill>
                  <a:srgbClr val="000000"/>
                </a:solidFill>
                <a:latin typeface="Lato Light"/>
              </a:rPr>
              <a:t>0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object 38"/>
          <p:cNvGrpSpPr/>
          <p:nvPr/>
        </p:nvGrpSpPr>
        <p:grpSpPr>
          <a:xfrm>
            <a:off x="360" y="360"/>
            <a:ext cx="10079640" cy="5669640"/>
            <a:chOff x="360" y="360"/>
            <a:chExt cx="10079640" cy="5669640"/>
          </a:xfrm>
        </p:grpSpPr>
        <p:pic>
          <p:nvPicPr>
            <p:cNvPr id="179" name="object 39"/>
            <p:cNvPicPr/>
            <p:nvPr/>
          </p:nvPicPr>
          <p:blipFill>
            <a:blip r:embed="rId2"/>
            <a:stretch/>
          </p:blipFill>
          <p:spPr>
            <a:xfrm>
              <a:off x="360" y="360"/>
              <a:ext cx="10079640" cy="566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0" name="object 41"/>
            <p:cNvPicPr/>
            <p:nvPr/>
          </p:nvPicPr>
          <p:blipFill>
            <a:blip r:embed="rId3"/>
            <a:stretch/>
          </p:blipFill>
          <p:spPr>
            <a:xfrm>
              <a:off x="360" y="1644840"/>
              <a:ext cx="10079640" cy="3118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1" name="object 48"/>
            <p:cNvPicPr/>
            <p:nvPr/>
          </p:nvPicPr>
          <p:blipFill>
            <a:blip r:embed="rId4"/>
            <a:stretch/>
          </p:blipFill>
          <p:spPr>
            <a:xfrm>
              <a:off x="1846440" y="2197080"/>
              <a:ext cx="6365160" cy="2235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2" name="object 49"/>
            <p:cNvPicPr/>
            <p:nvPr/>
          </p:nvPicPr>
          <p:blipFill>
            <a:blip r:embed="rId5"/>
            <a:stretch/>
          </p:blipFill>
          <p:spPr>
            <a:xfrm>
              <a:off x="2003760" y="2353320"/>
              <a:ext cx="6052680" cy="192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3" name="object 50"/>
            <p:cNvPicPr/>
            <p:nvPr/>
          </p:nvPicPr>
          <p:blipFill>
            <a:blip r:embed="rId6"/>
            <a:stretch/>
          </p:blipFill>
          <p:spPr>
            <a:xfrm>
              <a:off x="2455560" y="2008800"/>
              <a:ext cx="5190120" cy="2611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51"/>
            <p:cNvPicPr/>
            <p:nvPr/>
          </p:nvPicPr>
          <p:blipFill>
            <a:blip r:embed="rId7"/>
            <a:stretch/>
          </p:blipFill>
          <p:spPr>
            <a:xfrm>
              <a:off x="3970440" y="93600"/>
              <a:ext cx="2058120" cy="136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5" name="object 52"/>
          <p:cNvSpPr/>
          <p:nvPr/>
        </p:nvSpPr>
        <p:spPr>
          <a:xfrm>
            <a:off x="2880000" y="2700000"/>
            <a:ext cx="4237920" cy="79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3095"/>
              </a:lnSpc>
              <a:spcBef>
                <a:spcPts val="99"/>
              </a:spcBef>
            </a:pPr>
            <a:r>
              <a:rPr lang="ru-RU" sz="3000" b="1" strike="noStrike" spc="-1">
                <a:solidFill>
                  <a:srgbClr val="006764"/>
                </a:solidFill>
                <a:latin typeface="Arial"/>
              </a:rPr>
              <a:t>Доходы районного бюджета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Рисунок 185"/>
          <p:cNvPicPr/>
          <p:nvPr/>
        </p:nvPicPr>
        <p:blipFill>
          <a:blip r:embed="rId8"/>
          <a:srcRect l="9264" t="2332" r="21251" b="17243"/>
          <a:stretch/>
        </p:blipFill>
        <p:spPr>
          <a:xfrm>
            <a:off x="4608000" y="49176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6A2B9F-EB26-C5D7-914F-FAA122A6C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D284B5D6-0BDD-2E86-EF46-C08266717465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ACE443D9-E1ED-3514-536B-8D7B60C10518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53B41E4E-8D2E-2EE6-C3EC-E853C8FFD3BD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ОБЪЕМ ДОХОДОВ РАЙОННОГО БЮДЖЕТА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DDAA3C2-8566-48DE-A5E5-A82E9CCF8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13666"/>
              </p:ext>
            </p:extLst>
          </p:nvPr>
        </p:nvGraphicFramePr>
        <p:xfrm>
          <a:off x="528071" y="1012978"/>
          <a:ext cx="9108192" cy="43418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3953">
                  <a:extLst>
                    <a:ext uri="{9D8B030D-6E8A-4147-A177-3AD203B41FA5}">
                      <a16:colId xmlns:a16="http://schemas.microsoft.com/office/drawing/2014/main" xmlns="" val="2350766079"/>
                    </a:ext>
                  </a:extLst>
                </a:gridCol>
                <a:gridCol w="1414520">
                  <a:extLst>
                    <a:ext uri="{9D8B030D-6E8A-4147-A177-3AD203B41FA5}">
                      <a16:colId xmlns:a16="http://schemas.microsoft.com/office/drawing/2014/main" xmlns="" val="2307728297"/>
                    </a:ext>
                  </a:extLst>
                </a:gridCol>
                <a:gridCol w="1153598">
                  <a:extLst>
                    <a:ext uri="{9D8B030D-6E8A-4147-A177-3AD203B41FA5}">
                      <a16:colId xmlns:a16="http://schemas.microsoft.com/office/drawing/2014/main" xmlns="" val="1486091416"/>
                    </a:ext>
                  </a:extLst>
                </a:gridCol>
                <a:gridCol w="1245491">
                  <a:extLst>
                    <a:ext uri="{9D8B030D-6E8A-4147-A177-3AD203B41FA5}">
                      <a16:colId xmlns:a16="http://schemas.microsoft.com/office/drawing/2014/main" xmlns="" val="1933409913"/>
                    </a:ext>
                  </a:extLst>
                </a:gridCol>
                <a:gridCol w="1410630">
                  <a:extLst>
                    <a:ext uri="{9D8B030D-6E8A-4147-A177-3AD203B41FA5}">
                      <a16:colId xmlns:a16="http://schemas.microsoft.com/office/drawing/2014/main" xmlns="" val="113459002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0567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219601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Всего 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5 083 153,5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4 820 243,3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4 828 838,8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4 883 950,4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02527570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Доходы налоговые и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1 551 634,5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1 634 694,4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1 711 670,0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1 789 432,6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34446735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1 332 796,3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1 441 499,4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1 515 499,3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1 594 062,4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96398151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581 715,7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633 092,8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680 199,8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730 839,8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92317291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2 834,0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2 778,1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2 927,0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3 044,1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84904412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728 461,1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789 202,5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815,914,5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843 688,5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27705664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19 805,0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16 426,0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16 458,0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16 490,0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29551915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по отмененным налогам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- 19,5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79590596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218 838,2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193 195,0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196 170,7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195 370,2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39441079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87 102,3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84 995,2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85 895,2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85 895,2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42909078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3 293,5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1 942,0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2 176,2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2 377,6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98747358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оказания платных услуг 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26 692,8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26 186,0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26 412,5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26 535,6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44318425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90 197,1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78 706,8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80 321,8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79 196,8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2752959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8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9ACBCE-AFFE-EAEA-1395-E893EA8AF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C7E09B3-8732-B4DD-0079-E27CD2EECF0E}"/>
              </a:ext>
            </a:extLst>
          </p:cNvPr>
          <p:cNvPicPr/>
          <p:nvPr/>
        </p:nvPicPr>
        <p:blipFill>
          <a:blip r:embed="rId2"/>
          <a:srcRect l="9264" t="2332" r="21251" b="17243"/>
          <a:stretch/>
        </p:blipFill>
        <p:spPr>
          <a:xfrm>
            <a:off x="0" y="0"/>
            <a:ext cx="900000" cy="840240"/>
          </a:xfrm>
          <a:prstGeom prst="rect">
            <a:avLst/>
          </a:prstGeom>
          <a:ln w="0">
            <a:noFill/>
          </a:ln>
          <a:effectLst>
            <a:softEdge rad="114480"/>
          </a:effectLst>
        </p:spPr>
      </p:pic>
      <p:sp>
        <p:nvSpPr>
          <p:cNvPr id="67" name="object 83">
            <a:extLst>
              <a:ext uri="{FF2B5EF4-FFF2-40B4-BE49-F238E27FC236}">
                <a16:creationId xmlns:a16="http://schemas.microsoft.com/office/drawing/2014/main" xmlns="" id="{E17E97A3-D4DC-DDEF-F769-2F2BC57AC20C}"/>
              </a:ext>
            </a:extLst>
          </p:cNvPr>
          <p:cNvSpPr/>
          <p:nvPr/>
        </p:nvSpPr>
        <p:spPr>
          <a:xfrm>
            <a:off x="851220" y="591840"/>
            <a:ext cx="8764920" cy="360"/>
          </a:xfrm>
          <a:custGeom>
            <a:avLst/>
            <a:gdLst>
              <a:gd name="textAreaLeft" fmla="*/ 0 w 8764920"/>
              <a:gd name="textAreaRight" fmla="*/ 8765280 w 876492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7951470">
                <a:moveTo>
                  <a:pt x="0" y="0"/>
                </a:moveTo>
                <a:lnTo>
                  <a:pt x="7950847" y="0"/>
                </a:lnTo>
              </a:path>
            </a:pathLst>
          </a:custGeom>
          <a:noFill/>
          <a:ln w="19080">
            <a:solidFill>
              <a:srgbClr val="97817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1">
            <a:extLst>
              <a:ext uri="{FF2B5EF4-FFF2-40B4-BE49-F238E27FC236}">
                <a16:creationId xmlns:a16="http://schemas.microsoft.com/office/drawing/2014/main" xmlns="" id="{CAADDB31-5061-E4CB-FB12-E1F77270E1EC}"/>
              </a:ext>
            </a:extLst>
          </p:cNvPr>
          <p:cNvSpPr txBox="1">
            <a:spLocks/>
          </p:cNvSpPr>
          <p:nvPr/>
        </p:nvSpPr>
        <p:spPr>
          <a:xfrm>
            <a:off x="-648000" y="302400"/>
            <a:ext cx="10260000" cy="56160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 anchor="t">
            <a:noAutofit/>
          </a:bodyPr>
          <a:lstStyle/>
          <a:p>
            <a:pPr marL="1930320" algn="r">
              <a:spcBef>
                <a:spcPts val="99"/>
              </a:spcBef>
            </a:pPr>
            <a:r>
              <a:rPr lang="ru-RU" b="1" spc="-1" dirty="0">
                <a:solidFill>
                  <a:srgbClr val="006B68"/>
                </a:solidFill>
                <a:latin typeface="Arial"/>
              </a:rPr>
              <a:t>ОБЪЕМ ДОХОДОВ РАЙОННОГО БЮДЖЕТА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FD6F0C76-934F-4AA7-80E7-85B1631A7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56422"/>
              </p:ext>
            </p:extLst>
          </p:nvPr>
        </p:nvGraphicFramePr>
        <p:xfrm>
          <a:off x="503238" y="1327150"/>
          <a:ext cx="9073578" cy="3197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2807">
                  <a:extLst>
                    <a:ext uri="{9D8B030D-6E8A-4147-A177-3AD203B41FA5}">
                      <a16:colId xmlns:a16="http://schemas.microsoft.com/office/drawing/2014/main" xmlns="" val="2014268057"/>
                    </a:ext>
                  </a:extLst>
                </a:gridCol>
                <a:gridCol w="1394307">
                  <a:extLst>
                    <a:ext uri="{9D8B030D-6E8A-4147-A177-3AD203B41FA5}">
                      <a16:colId xmlns:a16="http://schemas.microsoft.com/office/drawing/2014/main" xmlns="" val="35593444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19156773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17013443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306077336"/>
                    </a:ext>
                  </a:extLst>
                </a:gridCol>
              </a:tblGrid>
              <a:tr h="372604">
                <a:tc rowSpan="2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года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Прогноз поступлений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4547319"/>
                  </a:ext>
                </a:extLst>
              </a:tr>
              <a:tr h="37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E4D4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>
                    <a:solidFill>
                      <a:srgbClr val="E4D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312742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11 557,7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1 365,0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1 365,0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1 365,0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62852828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-5,2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1863131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/>
                      <a:r>
                        <a:rPr lang="ru-RU" sz="1000" b="1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3 531 519,0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3 185 548,9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3 117 168,8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 Narrow" panose="020B0606020202030204" pitchFamily="34" charset="0"/>
                        </a:rPr>
                        <a:t>3 094 517,8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6567355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597 129,9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656 842,9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578 021,8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635 823,9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129053669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509 331,6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422337751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2 421 896,8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2 527 866,6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2 538 307,6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2 457 854,5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416223809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16 372,8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839,4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839,4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839,4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18521620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Доходы от возврата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2 268,3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4201704530"/>
                  </a:ext>
                </a:extLst>
              </a:tr>
              <a:tr h="37260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Возврат остатков прошлых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-15 680,4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7951" marR="7951" marT="7951" marB="0" anchor="b"/>
                </a:tc>
                <a:extLst>
                  <a:ext uri="{0D108BD9-81ED-4DB2-BD59-A6C34878D82A}">
                    <a16:rowId xmlns:a16="http://schemas.microsoft.com/office/drawing/2014/main" xmlns="" val="346574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6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1933</Words>
  <Application>Microsoft Office PowerPoint</Application>
  <PresentationFormat>Произвольный</PresentationFormat>
  <Paragraphs>707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РАЙОННОГО БЮДЖЕТА НА 2025-2027 ГОДЫ</vt:lpstr>
      <vt:lpstr>ПРОГНОЗ КОНСОЛИДИРОВАННОГО БЮДЖЕТА НА 2025-2027 ГОДЫ</vt:lpstr>
      <vt:lpstr>Презентация PowerPoint</vt:lpstr>
      <vt:lpstr>Презентация PowerPoint</vt:lpstr>
      <vt:lpstr>Презентация PowerPoint</vt:lpstr>
      <vt:lpstr>СТРУКТУРА ПОСТУПЛЕНИЯ НАЛОГОВЫХ И НЕНАЛОГОВЫХ ДОХОДОВ В 2024 ГОДУ</vt:lpstr>
      <vt:lpstr>СТРУКТУРА ПОСТУПЛЕНИЯ НАЛОГОВЫХ И НЕНАЛОГОВЫХ ДОХОДОВ В 2025 ГОДУ</vt:lpstr>
      <vt:lpstr>БЕЗВОЗМЕЗДНЫЕ ПОСТУПЛЕНИЯ В 2024 ГОДУ</vt:lpstr>
      <vt:lpstr>БЕЗВОЗМЕЗДНЫЕ ПОСТУПЛЕНИЯ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РАМКАХ МУНИЦИПАЛЬНЫХ ПРОГРАММ</vt:lpstr>
      <vt:lpstr>Презентация PowerPoint</vt:lpstr>
      <vt:lpstr>ФИНАНСОВОЕ ОБЕСПЕЧЕНИЕ СФЕРЫ ОБРАЗОВАНИЯ В 2025 ГОДУ</vt:lpstr>
      <vt:lpstr>Презентация PowerPoint</vt:lpstr>
      <vt:lpstr>Презентация PowerPoint</vt:lpstr>
      <vt:lpstr>25</vt:lpstr>
      <vt:lpstr>КАПИТАЛЬНЫЙ И ТЕКУЩИЙ РЕМОНТ ОБЪЕКТОВ В 2025 ГОДУ</vt:lpstr>
      <vt:lpstr>ФИНАНСОВАЯ ПОДДЕРЖКА МЕСТНЫХ БЮДЖЕТОВ В 2025 ГОДУ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cp:lastPrinted>2024-11-19T12:36:39Z</cp:lastPrinted>
  <dcterms:modified xsi:type="dcterms:W3CDTF">2024-11-19T13:03:06Z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2024-11-04T11:52:05Z</dcterms:created>
  <dc:creator/>
  <dc:description/>
  <dc:language>en-US</dc:language>
  <cp:lastModifiedBy/>
  <dcterms:modified xsi:type="dcterms:W3CDTF">2024-11-14T23:33:29Z</dcterms:modified>
  <cp:revision>18</cp:revision>
  <dc:subject/>
  <dc:title/>
</cp:coreProperties>
</file>