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sldIdLst>
    <p:sldId id="257" r:id="rId2"/>
    <p:sldId id="283" r:id="rId3"/>
    <p:sldId id="315" r:id="rId4"/>
    <p:sldId id="307" r:id="rId5"/>
    <p:sldId id="314" r:id="rId6"/>
    <p:sldId id="297" r:id="rId7"/>
    <p:sldId id="298" r:id="rId8"/>
    <p:sldId id="299" r:id="rId9"/>
    <p:sldId id="332" r:id="rId10"/>
    <p:sldId id="333" r:id="rId11"/>
    <p:sldId id="334" r:id="rId12"/>
    <p:sldId id="338" r:id="rId13"/>
    <p:sldId id="341" r:id="rId14"/>
    <p:sldId id="342" r:id="rId15"/>
    <p:sldId id="337" r:id="rId16"/>
    <p:sldId id="340" r:id="rId17"/>
    <p:sldId id="309" r:id="rId18"/>
    <p:sldId id="325" r:id="rId19"/>
    <p:sldId id="329" r:id="rId20"/>
    <p:sldId id="327" r:id="rId21"/>
    <p:sldId id="344" r:id="rId22"/>
    <p:sldId id="345" r:id="rId23"/>
    <p:sldId id="330" r:id="rId24"/>
    <p:sldId id="288" r:id="rId25"/>
    <p:sldId id="290" r:id="rId26"/>
    <p:sldId id="296" r:id="rId27"/>
    <p:sldId id="291" r:id="rId28"/>
    <p:sldId id="292" r:id="rId29"/>
    <p:sldId id="294" r:id="rId30"/>
    <p:sldId id="303" r:id="rId31"/>
    <p:sldId id="304" r:id="rId32"/>
    <p:sldId id="317" r:id="rId33"/>
    <p:sldId id="319" r:id="rId34"/>
    <p:sldId id="322" r:id="rId35"/>
    <p:sldId id="331" r:id="rId36"/>
    <p:sldId id="320" r:id="rId37"/>
    <p:sldId id="323" r:id="rId38"/>
    <p:sldId id="321" r:id="rId39"/>
    <p:sldId id="271" r:id="rId40"/>
  </p:sldIdLst>
  <p:sldSz cx="9144000" cy="6858000" type="screen4x3"/>
  <p:notesSz cx="6781800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4C4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5890" autoAdjust="0"/>
  </p:normalViewPr>
  <p:slideViewPr>
    <p:cSldViewPr>
      <p:cViewPr varScale="1">
        <p:scale>
          <a:sx n="114" d="100"/>
          <a:sy n="114" d="100"/>
        </p:scale>
        <p:origin x="14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5DC75-5334-42AE-B567-F8807E3B022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B0AD5-F080-4462-8DD3-F87EF3B2297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>
              <a:solidFill>
                <a:schemeClr val="tx1"/>
              </a:solidFill>
            </a:rPr>
            <a:t>Выкладка продуктов с применением разделителей</a:t>
          </a:r>
        </a:p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gm:t>
    </dgm:pt>
    <dgm:pt modelId="{7CC0D54E-47C5-4A93-8F46-EC76292D43AD}" type="parTrans" cxnId="{85E5804A-A375-40CF-A551-03705E915E0E}">
      <dgm:prSet/>
      <dgm:spPr/>
      <dgm:t>
        <a:bodyPr/>
        <a:lstStyle/>
        <a:p>
          <a:endParaRPr lang="ru-RU"/>
        </a:p>
      </dgm:t>
    </dgm:pt>
    <dgm:pt modelId="{B76ED345-49EA-40B3-9A8F-EDF2603F688A}" type="sibTrans" cxnId="{85E5804A-A375-40CF-A551-03705E915E0E}">
      <dgm:prSet/>
      <dgm:spPr/>
      <dgm:t>
        <a:bodyPr/>
        <a:lstStyle/>
        <a:p>
          <a:endParaRPr lang="ru-RU"/>
        </a:p>
      </dgm:t>
    </dgm:pt>
    <dgm:pt modelId="{223C0FBA-3126-447E-AFB6-500F0D7A254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Выкладка продуктов с дополнительным оформлением ценников</a:t>
          </a:r>
        </a:p>
      </dgm:t>
    </dgm:pt>
    <dgm:pt modelId="{7AB79A04-EE23-45D3-8803-11FDB08AAD5D}" type="parTrans" cxnId="{103829AC-E46F-49C5-BEB1-71B393303ECD}">
      <dgm:prSet/>
      <dgm:spPr/>
      <dgm:t>
        <a:bodyPr/>
        <a:lstStyle/>
        <a:p>
          <a:endParaRPr lang="ru-RU"/>
        </a:p>
      </dgm:t>
    </dgm:pt>
    <dgm:pt modelId="{8FFC034B-8022-4BAE-82EF-CEC0B97BFD21}" type="sibTrans" cxnId="{103829AC-E46F-49C5-BEB1-71B393303ECD}">
      <dgm:prSet/>
      <dgm:spPr/>
      <dgm:t>
        <a:bodyPr/>
        <a:lstStyle/>
        <a:p>
          <a:endParaRPr lang="ru-RU"/>
        </a:p>
      </dgm:t>
    </dgm:pt>
    <dgm:pt modelId="{921BC34F-8E70-4F2A-8BC5-E216170846F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Выкладка продуктов с дополнительным оформлением товарных полок и ценников</a:t>
          </a:r>
          <a:r>
            <a:rPr lang="ru-RU" dirty="0"/>
            <a:t>.</a:t>
          </a:r>
        </a:p>
      </dgm:t>
    </dgm:pt>
    <dgm:pt modelId="{2B043E58-57E3-48CE-B77D-CBD7BF8FB37B}" type="parTrans" cxnId="{B8F9CB4A-D8BB-426C-B911-BB40C995AA13}">
      <dgm:prSet/>
      <dgm:spPr/>
      <dgm:t>
        <a:bodyPr/>
        <a:lstStyle/>
        <a:p>
          <a:endParaRPr lang="ru-RU"/>
        </a:p>
      </dgm:t>
    </dgm:pt>
    <dgm:pt modelId="{B3BEC1AC-AA06-472D-9986-323118EC6454}" type="sibTrans" cxnId="{B8F9CB4A-D8BB-426C-B911-BB40C995AA13}">
      <dgm:prSet/>
      <dgm:spPr/>
      <dgm:t>
        <a:bodyPr/>
        <a:lstStyle/>
        <a:p>
          <a:endParaRPr lang="ru-RU"/>
        </a:p>
      </dgm:t>
    </dgm:pt>
    <dgm:pt modelId="{448DDF37-1CCB-474D-A586-55DC6407CB0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Выкладка в одном низкотемпературном холодильнике.</a:t>
          </a:r>
        </a:p>
      </dgm:t>
    </dgm:pt>
    <dgm:pt modelId="{7746A542-A756-4D4B-8C73-2BCF79BE9F35}" type="parTrans" cxnId="{C49DDE16-B14A-40B4-8D85-83D45D8BD294}">
      <dgm:prSet/>
      <dgm:spPr/>
      <dgm:t>
        <a:bodyPr/>
        <a:lstStyle/>
        <a:p>
          <a:endParaRPr lang="ru-RU"/>
        </a:p>
      </dgm:t>
    </dgm:pt>
    <dgm:pt modelId="{9CF82BA6-85D1-4AFD-B986-DAACEC32905C}" type="sibTrans" cxnId="{C49DDE16-B14A-40B4-8D85-83D45D8BD294}">
      <dgm:prSet/>
      <dgm:spPr/>
      <dgm:t>
        <a:bodyPr/>
        <a:lstStyle/>
        <a:p>
          <a:endParaRPr lang="ru-RU"/>
        </a:p>
      </dgm:t>
    </dgm:pt>
    <dgm:pt modelId="{0686FDFD-D896-43D4-90BB-71E841A17877}" type="pres">
      <dgm:prSet presAssocID="{0E05DC75-5334-42AE-B567-F8807E3B022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CE5E039-25A9-4709-B83E-CBAB4F0D83F0}" type="pres">
      <dgm:prSet presAssocID="{14EB0AD5-F080-4462-8DD3-F87EF3B2297B}" presName="horFlow" presStyleCnt="0"/>
      <dgm:spPr/>
    </dgm:pt>
    <dgm:pt modelId="{535439C5-12FA-4EDB-8488-B66ADF73332A}" type="pres">
      <dgm:prSet presAssocID="{14EB0AD5-F080-4462-8DD3-F87EF3B2297B}" presName="bigChev" presStyleLbl="node1" presStyleIdx="0" presStyleCnt="4" custScaleX="291472" custLinFactNeighborX="0" custLinFactNeighborY="-21"/>
      <dgm:spPr/>
    </dgm:pt>
    <dgm:pt modelId="{CFABF94A-85AE-4753-8228-B2A1F39F2589}" type="pres">
      <dgm:prSet presAssocID="{14EB0AD5-F080-4462-8DD3-F87EF3B2297B}" presName="vSp" presStyleCnt="0"/>
      <dgm:spPr/>
    </dgm:pt>
    <dgm:pt modelId="{5568D6F7-EEB1-4F50-815B-D453DF220421}" type="pres">
      <dgm:prSet presAssocID="{223C0FBA-3126-447E-AFB6-500F0D7A2543}" presName="horFlow" presStyleCnt="0"/>
      <dgm:spPr/>
    </dgm:pt>
    <dgm:pt modelId="{4296CEF3-5FB5-4E91-A36A-9E69F37FDF77}" type="pres">
      <dgm:prSet presAssocID="{223C0FBA-3126-447E-AFB6-500F0D7A2543}" presName="bigChev" presStyleLbl="node1" presStyleIdx="1" presStyleCnt="4" custScaleX="302511" custScaleY="81942"/>
      <dgm:spPr/>
    </dgm:pt>
    <dgm:pt modelId="{5152083B-3878-41A4-B028-BF8D7FF18FC2}" type="pres">
      <dgm:prSet presAssocID="{223C0FBA-3126-447E-AFB6-500F0D7A2543}" presName="vSp" presStyleCnt="0"/>
      <dgm:spPr/>
    </dgm:pt>
    <dgm:pt modelId="{17CF2E48-86EF-4A8F-9D8F-0F8C11CE6460}" type="pres">
      <dgm:prSet presAssocID="{921BC34F-8E70-4F2A-8BC5-E216170846F5}" presName="horFlow" presStyleCnt="0"/>
      <dgm:spPr/>
    </dgm:pt>
    <dgm:pt modelId="{6324EDB7-EA39-4E3E-B37D-B1A8DD369FD0}" type="pres">
      <dgm:prSet presAssocID="{921BC34F-8E70-4F2A-8BC5-E216170846F5}" presName="bigChev" presStyleLbl="node1" presStyleIdx="2" presStyleCnt="4" custScaleX="302511" custLinFactNeighborX="-1345" custLinFactNeighborY="-1493"/>
      <dgm:spPr/>
    </dgm:pt>
    <dgm:pt modelId="{C7076F15-D2CE-404C-AB01-F06D953CAD2E}" type="pres">
      <dgm:prSet presAssocID="{921BC34F-8E70-4F2A-8BC5-E216170846F5}" presName="vSp" presStyleCnt="0"/>
      <dgm:spPr/>
    </dgm:pt>
    <dgm:pt modelId="{1344132F-E561-4722-A94F-234B4A26B69E}" type="pres">
      <dgm:prSet presAssocID="{448DDF37-1CCB-474D-A586-55DC6407CB0E}" presName="horFlow" presStyleCnt="0"/>
      <dgm:spPr/>
    </dgm:pt>
    <dgm:pt modelId="{4FDEDE4D-5D8F-466F-BDD5-BCBD690618EE}" type="pres">
      <dgm:prSet presAssocID="{448DDF37-1CCB-474D-A586-55DC6407CB0E}" presName="bigChev" presStyleLbl="node1" presStyleIdx="3" presStyleCnt="4" custScaleX="302511"/>
      <dgm:spPr/>
    </dgm:pt>
  </dgm:ptLst>
  <dgm:cxnLst>
    <dgm:cxn modelId="{C49DDE16-B14A-40B4-8D85-83D45D8BD294}" srcId="{0E05DC75-5334-42AE-B567-F8807E3B022D}" destId="{448DDF37-1CCB-474D-A586-55DC6407CB0E}" srcOrd="3" destOrd="0" parTransId="{7746A542-A756-4D4B-8C73-2BCF79BE9F35}" sibTransId="{9CF82BA6-85D1-4AFD-B986-DAACEC32905C}"/>
    <dgm:cxn modelId="{8348B265-5032-43B7-BF6B-E623B371FF83}" type="presOf" srcId="{223C0FBA-3126-447E-AFB6-500F0D7A2543}" destId="{4296CEF3-5FB5-4E91-A36A-9E69F37FDF77}" srcOrd="0" destOrd="0" presId="urn:microsoft.com/office/officeart/2005/8/layout/lProcess3"/>
    <dgm:cxn modelId="{85E5804A-A375-40CF-A551-03705E915E0E}" srcId="{0E05DC75-5334-42AE-B567-F8807E3B022D}" destId="{14EB0AD5-F080-4462-8DD3-F87EF3B2297B}" srcOrd="0" destOrd="0" parTransId="{7CC0D54E-47C5-4A93-8F46-EC76292D43AD}" sibTransId="{B76ED345-49EA-40B3-9A8F-EDF2603F688A}"/>
    <dgm:cxn modelId="{B8F9CB4A-D8BB-426C-B911-BB40C995AA13}" srcId="{0E05DC75-5334-42AE-B567-F8807E3B022D}" destId="{921BC34F-8E70-4F2A-8BC5-E216170846F5}" srcOrd="2" destOrd="0" parTransId="{2B043E58-57E3-48CE-B77D-CBD7BF8FB37B}" sibTransId="{B3BEC1AC-AA06-472D-9986-323118EC6454}"/>
    <dgm:cxn modelId="{103829AC-E46F-49C5-BEB1-71B393303ECD}" srcId="{0E05DC75-5334-42AE-B567-F8807E3B022D}" destId="{223C0FBA-3126-447E-AFB6-500F0D7A2543}" srcOrd="1" destOrd="0" parTransId="{7AB79A04-EE23-45D3-8803-11FDB08AAD5D}" sibTransId="{8FFC034B-8022-4BAE-82EF-CEC0B97BFD21}"/>
    <dgm:cxn modelId="{AFCA38B6-A8AC-40DC-A538-8BC3F927F641}" type="presOf" srcId="{921BC34F-8E70-4F2A-8BC5-E216170846F5}" destId="{6324EDB7-EA39-4E3E-B37D-B1A8DD369FD0}" srcOrd="0" destOrd="0" presId="urn:microsoft.com/office/officeart/2005/8/layout/lProcess3"/>
    <dgm:cxn modelId="{8666FEDB-5282-4709-A353-B32213F09272}" type="presOf" srcId="{0E05DC75-5334-42AE-B567-F8807E3B022D}" destId="{0686FDFD-D896-43D4-90BB-71E841A17877}" srcOrd="0" destOrd="0" presId="urn:microsoft.com/office/officeart/2005/8/layout/lProcess3"/>
    <dgm:cxn modelId="{67A0A3EB-7F0D-4B48-8678-D1DEF9C4FF44}" type="presOf" srcId="{14EB0AD5-F080-4462-8DD3-F87EF3B2297B}" destId="{535439C5-12FA-4EDB-8488-B66ADF73332A}" srcOrd="0" destOrd="0" presId="urn:microsoft.com/office/officeart/2005/8/layout/lProcess3"/>
    <dgm:cxn modelId="{299FC8F2-00DA-47BB-B28F-97E8C24AC8E4}" type="presOf" srcId="{448DDF37-1CCB-474D-A586-55DC6407CB0E}" destId="{4FDEDE4D-5D8F-466F-BDD5-BCBD690618EE}" srcOrd="0" destOrd="0" presId="urn:microsoft.com/office/officeart/2005/8/layout/lProcess3"/>
    <dgm:cxn modelId="{15D12EB3-32FB-41F0-82F3-30A5E615FB9F}" type="presParOf" srcId="{0686FDFD-D896-43D4-90BB-71E841A17877}" destId="{3CE5E039-25A9-4709-B83E-CBAB4F0D83F0}" srcOrd="0" destOrd="0" presId="urn:microsoft.com/office/officeart/2005/8/layout/lProcess3"/>
    <dgm:cxn modelId="{92293E20-337A-4904-BBDD-A19FC765ADEF}" type="presParOf" srcId="{3CE5E039-25A9-4709-B83E-CBAB4F0D83F0}" destId="{535439C5-12FA-4EDB-8488-B66ADF73332A}" srcOrd="0" destOrd="0" presId="urn:microsoft.com/office/officeart/2005/8/layout/lProcess3"/>
    <dgm:cxn modelId="{A6D20B32-BE20-4206-8B33-A2655F7A1395}" type="presParOf" srcId="{0686FDFD-D896-43D4-90BB-71E841A17877}" destId="{CFABF94A-85AE-4753-8228-B2A1F39F2589}" srcOrd="1" destOrd="0" presId="urn:microsoft.com/office/officeart/2005/8/layout/lProcess3"/>
    <dgm:cxn modelId="{CEFFA6F1-A724-40B8-960E-42ABFCED3443}" type="presParOf" srcId="{0686FDFD-D896-43D4-90BB-71E841A17877}" destId="{5568D6F7-EEB1-4F50-815B-D453DF220421}" srcOrd="2" destOrd="0" presId="urn:microsoft.com/office/officeart/2005/8/layout/lProcess3"/>
    <dgm:cxn modelId="{6004AE98-9317-4F98-84F2-2C962D45EBCB}" type="presParOf" srcId="{5568D6F7-EEB1-4F50-815B-D453DF220421}" destId="{4296CEF3-5FB5-4E91-A36A-9E69F37FDF77}" srcOrd="0" destOrd="0" presId="urn:microsoft.com/office/officeart/2005/8/layout/lProcess3"/>
    <dgm:cxn modelId="{6796DB10-52AE-42A5-9AA9-7BB6146CCFFC}" type="presParOf" srcId="{0686FDFD-D896-43D4-90BB-71E841A17877}" destId="{5152083B-3878-41A4-B028-BF8D7FF18FC2}" srcOrd="3" destOrd="0" presId="urn:microsoft.com/office/officeart/2005/8/layout/lProcess3"/>
    <dgm:cxn modelId="{84ED00F7-CDB1-4302-B3E1-F8EFA6472504}" type="presParOf" srcId="{0686FDFD-D896-43D4-90BB-71E841A17877}" destId="{17CF2E48-86EF-4A8F-9D8F-0F8C11CE6460}" srcOrd="4" destOrd="0" presId="urn:microsoft.com/office/officeart/2005/8/layout/lProcess3"/>
    <dgm:cxn modelId="{04658949-C33E-4CBD-AB7B-89FEB5E8B29D}" type="presParOf" srcId="{17CF2E48-86EF-4A8F-9D8F-0F8C11CE6460}" destId="{6324EDB7-EA39-4E3E-B37D-B1A8DD369FD0}" srcOrd="0" destOrd="0" presId="urn:microsoft.com/office/officeart/2005/8/layout/lProcess3"/>
    <dgm:cxn modelId="{03B596CF-2315-4EAF-8834-5222ACF96C42}" type="presParOf" srcId="{0686FDFD-D896-43D4-90BB-71E841A17877}" destId="{C7076F15-D2CE-404C-AB01-F06D953CAD2E}" srcOrd="5" destOrd="0" presId="urn:microsoft.com/office/officeart/2005/8/layout/lProcess3"/>
    <dgm:cxn modelId="{2B7C05FD-3BB0-46BF-ABD2-AE1C74D47C32}" type="presParOf" srcId="{0686FDFD-D896-43D4-90BB-71E841A17877}" destId="{1344132F-E561-4722-A94F-234B4A26B69E}" srcOrd="6" destOrd="0" presId="urn:microsoft.com/office/officeart/2005/8/layout/lProcess3"/>
    <dgm:cxn modelId="{A803E5CA-7B41-4694-905A-9D727AAAB382}" type="presParOf" srcId="{1344132F-E561-4722-A94F-234B4A26B69E}" destId="{4FDEDE4D-5D8F-466F-BDD5-BCBD690618E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39C5-12FA-4EDB-8488-B66ADF73332A}">
      <dsp:nvSpPr>
        <dsp:cNvPr id="0" name=""/>
        <dsp:cNvSpPr/>
      </dsp:nvSpPr>
      <dsp:spPr>
        <a:xfrm>
          <a:off x="1" y="101490"/>
          <a:ext cx="8190903" cy="112407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>
              <a:solidFill>
                <a:schemeClr val="tx1"/>
              </a:solidFill>
            </a:rPr>
            <a:t>Выкладка продуктов с применением разделителей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562038" y="101490"/>
        <a:ext cx="7066829" cy="1124074"/>
      </dsp:txXfrm>
    </dsp:sp>
    <dsp:sp modelId="{4296CEF3-5FB5-4E91-A36A-9E69F37FDF77}">
      <dsp:nvSpPr>
        <dsp:cNvPr id="0" name=""/>
        <dsp:cNvSpPr/>
      </dsp:nvSpPr>
      <dsp:spPr>
        <a:xfrm>
          <a:off x="1" y="1383170"/>
          <a:ext cx="8501119" cy="92108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Выкладка продуктов с дополнительным оформлением ценников</a:t>
          </a:r>
        </a:p>
      </dsp:txBody>
      <dsp:txXfrm>
        <a:off x="460545" y="1383170"/>
        <a:ext cx="7580031" cy="921088"/>
      </dsp:txXfrm>
    </dsp:sp>
    <dsp:sp modelId="{6324EDB7-EA39-4E3E-B37D-B1A8DD369FD0}">
      <dsp:nvSpPr>
        <dsp:cNvPr id="0" name=""/>
        <dsp:cNvSpPr/>
      </dsp:nvSpPr>
      <dsp:spPr>
        <a:xfrm>
          <a:off x="0" y="2444847"/>
          <a:ext cx="8501119" cy="112407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Выкладка продуктов с дополнительным оформлением товарных полок и ценников</a:t>
          </a:r>
          <a:r>
            <a:rPr lang="ru-RU" sz="3100" kern="1200" dirty="0"/>
            <a:t>.</a:t>
          </a:r>
        </a:p>
      </dsp:txBody>
      <dsp:txXfrm>
        <a:off x="562037" y="2444847"/>
        <a:ext cx="7377045" cy="1124074"/>
      </dsp:txXfrm>
    </dsp:sp>
    <dsp:sp modelId="{4FDEDE4D-5D8F-466F-BDD5-BCBD690618EE}">
      <dsp:nvSpPr>
        <dsp:cNvPr id="0" name=""/>
        <dsp:cNvSpPr/>
      </dsp:nvSpPr>
      <dsp:spPr>
        <a:xfrm>
          <a:off x="1" y="3743074"/>
          <a:ext cx="8501119" cy="112407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Выкладка в одном низкотемпературном холодильнике.</a:t>
          </a:r>
        </a:p>
      </dsp:txBody>
      <dsp:txXfrm>
        <a:off x="562038" y="3743074"/>
        <a:ext cx="7377045" cy="1124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A9DD85BC-71CA-4A71-8817-B47FBA349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3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41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71550" y="1052513"/>
            <a:ext cx="7272338" cy="2016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68F08-8714-41A2-8892-B6C3DACF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D3F1-9D07-46AE-B34C-2AAF08C1C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7812-BE9D-4F11-98B6-9F6F51ABF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BBE5-FC1B-454A-BDEC-7F549B231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12EC8-19C6-483A-9281-4F4E14E23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412875"/>
            <a:ext cx="4038600" cy="49688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12875"/>
            <a:ext cx="4038600" cy="4968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D5A6-8631-4D10-92ED-ECAB1B821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968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4082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3513"/>
            <a:ext cx="4038600" cy="24082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DBFEF-0165-414D-AE08-F879C121B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A102-C9ED-4C99-B7D4-5E3829399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B3CC-C5D5-4767-9463-C406306CE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A728-8DE9-43BF-B938-9146EB8AF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59BC-6378-40AF-979A-D715F2F8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2824-65F7-4230-A597-C0A7FFA59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4D65-C435-413C-855F-59D4AD028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B08B-010C-4972-BA41-933E84DC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B0B2-6FA7-486A-B424-C9D90BA60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53188"/>
            <a:ext cx="54721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19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5766CF8-A400-48BE-B6E2-60B7BFFFF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318" name="Picture 6" descr="Рисунок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15888"/>
            <a:ext cx="7302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ransition spd="med"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ov.garant.ru/document?id=12008380&amp;byPara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AD1286FFCEB4E7698822847897237405E270F9CF15B3C9061986B8E646439BC0DB66F054BB353C3FF342CFFECCEBB8D4565B138689FF615sEzF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2976" y="1428736"/>
            <a:ext cx="7605736" cy="27352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Реализация Постановления Правительства РФ от 28 января 2019 года № 50 по раздельному размещению молочной продукции</a:t>
            </a:r>
            <a:endParaRPr lang="ru-RU" sz="4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58" y="4929198"/>
            <a:ext cx="8569325" cy="1063640"/>
          </a:xfrm>
        </p:spPr>
        <p:txBody>
          <a:bodyPr/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Начальник отдела защиты прав потребителей  Управления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Роспотребнадзора по Ленинградской области 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С.Ю. Разуваева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95B31-B001-4634-B7F6-AA73B13E632B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352928" cy="815975"/>
          </a:xfrm>
        </p:spPr>
        <p:txBody>
          <a:bodyPr/>
          <a:lstStyle/>
          <a:p>
            <a:br>
              <a:rPr lang="ru-RU" sz="2000" b="1" dirty="0"/>
            </a:br>
            <a:r>
              <a:rPr lang="ru-RU" sz="2400" b="1" dirty="0">
                <a:effectLst/>
              </a:rPr>
              <a:t>Пример выкладки продуктов с дополнительным оформлением товарных ценников</a:t>
            </a:r>
            <a:br>
              <a:rPr lang="ru-RU" sz="2000" b="1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71297"/>
            <a:ext cx="8064896" cy="55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352928" cy="815975"/>
          </a:xfrm>
        </p:spPr>
        <p:txBody>
          <a:bodyPr/>
          <a:lstStyle/>
          <a:p>
            <a:r>
              <a:rPr lang="ru-RU" sz="2400" b="1" dirty="0">
                <a:effectLst/>
              </a:rPr>
              <a:t>Пример выкладки продуктов с дополнительным оформлением товарных полок и ценников в зале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52630" cy="525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352928" cy="815975"/>
          </a:xfrm>
        </p:spPr>
        <p:txBody>
          <a:bodyPr/>
          <a:lstStyle/>
          <a:p>
            <a:br>
              <a:rPr lang="ru-RU" sz="2400" b="1" dirty="0">
                <a:effectLst/>
              </a:rPr>
            </a:br>
            <a:r>
              <a:rPr lang="ru-RU" sz="2400" b="1" dirty="0">
                <a:effectLst/>
              </a:rPr>
              <a:t>Пример выкладки продуктов в одном низкотемпературном холодильнике</a:t>
            </a:r>
            <a:br>
              <a:rPr lang="ru-RU" sz="2400" b="1" dirty="0">
                <a:effectLst/>
              </a:rPr>
            </a:b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b="1" dirty="0">
                <a:effectLst/>
              </a:rPr>
              <a:t>е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8195"/>
            <a:ext cx="7416824" cy="51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effectLst/>
              </a:rPr>
              <a:t>Пример выкладки продуктов в низкотемпературном холодильнике и на товарных полках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66016"/>
            <a:ext cx="7200799" cy="48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352928" cy="815975"/>
          </a:xfrm>
        </p:spPr>
        <p:txBody>
          <a:bodyPr/>
          <a:lstStyle/>
          <a:p>
            <a:r>
              <a:rPr lang="ru-RU" sz="2000" b="1" dirty="0">
                <a:effectLst/>
              </a:rPr>
              <a:t>Пример размещения товаров, не являющегося выкладкой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20880" cy="51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352928" cy="815975"/>
          </a:xfrm>
        </p:spPr>
        <p:txBody>
          <a:bodyPr/>
          <a:lstStyle/>
          <a:p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Пример сопровождения выкладки товаров информационной надписью на </a:t>
            </a:r>
            <a:r>
              <a:rPr lang="ru-RU" sz="2000" b="1" dirty="0" err="1">
                <a:effectLst/>
              </a:rPr>
              <a:t>ценникодержателях</a:t>
            </a:r>
            <a:r>
              <a:rPr lang="ru-RU" sz="2000" b="1" dirty="0">
                <a:effectLst/>
              </a:rPr>
              <a:t> и "стопперах"</a:t>
            </a:r>
            <a:br>
              <a:rPr lang="ru-RU" sz="2000" b="1" dirty="0">
                <a:effectLst/>
              </a:rPr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52502"/>
            <a:ext cx="8172980" cy="52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352928" cy="815975"/>
          </a:xfrm>
        </p:spPr>
        <p:txBody>
          <a:bodyPr/>
          <a:lstStyle/>
          <a:p>
            <a:r>
              <a:rPr lang="ru-RU" sz="2000" b="1" dirty="0">
                <a:effectLst/>
              </a:rPr>
              <a:t>Пример выкладки продуктов с информационным сопровождением продуктовой полки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20" y="1255241"/>
            <a:ext cx="8262136" cy="507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rcRect t="5779" b="6080"/>
          <a:stretch>
            <a:fillRect/>
          </a:stretch>
        </p:blipFill>
        <p:spPr>
          <a:xfrm>
            <a:off x="357158" y="1214422"/>
            <a:ext cx="4547240" cy="5447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1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Приказ Роспотребнадзора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№ 458 от 08.07.2019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412875"/>
            <a:ext cx="3786214" cy="4968875"/>
          </a:xfrm>
        </p:spPr>
        <p:txBody>
          <a:bodyPr/>
          <a:lstStyle/>
          <a:p>
            <a:pPr indent="0">
              <a:buNone/>
            </a:pPr>
            <a:r>
              <a:rPr lang="ru-RU" sz="2400" dirty="0"/>
              <a:t>В целях реализации поручения Правительства РФ от 05.07.2019 </a:t>
            </a:r>
            <a:r>
              <a:rPr lang="ru-RU" sz="2400" dirty="0" err="1"/>
              <a:t>Роспотребнадзором</a:t>
            </a:r>
            <a:r>
              <a:rPr lang="ru-RU" sz="2400" dirty="0"/>
              <a:t> издан Приказ от 08.07.2019 № 458 </a:t>
            </a:r>
          </a:p>
          <a:p>
            <a:pPr indent="0">
              <a:buNone/>
            </a:pPr>
            <a:r>
              <a:rPr lang="ru-RU" sz="2400" dirty="0"/>
              <a:t>о проведении внеплановых выездных проверок.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43956" cy="171451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контрольно-надзорных мероприятий по исполнению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Приказа Роспотребнадзора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№ 458 от 08.07.2019</a:t>
            </a:r>
          </a:p>
        </p:txBody>
      </p:sp>
      <p:sp>
        <p:nvSpPr>
          <p:cNvPr id="10" name="Хорда 9"/>
          <p:cNvSpPr/>
          <p:nvPr/>
        </p:nvSpPr>
        <p:spPr>
          <a:xfrm>
            <a:off x="1214414" y="3643314"/>
            <a:ext cx="3000396" cy="2143140"/>
          </a:xfrm>
          <a:prstGeom prst="chord">
            <a:avLst>
              <a:gd name="adj1" fmla="val 2700000"/>
              <a:gd name="adj2" fmla="val 1759401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Проверено объектов </a:t>
            </a:r>
            <a:r>
              <a:rPr lang="ru-RU" dirty="0"/>
              <a:t>- </a:t>
            </a:r>
            <a:r>
              <a:rPr lang="ru-RU" sz="4000" b="1" dirty="0"/>
              <a:t>785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942" y="2786058"/>
            <a:ext cx="3357586" cy="17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27,8 %  торговые сети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483768" y="2060848"/>
            <a:ext cx="3357586" cy="1571636"/>
          </a:xfrm>
          <a:prstGeom prst="curvedDownArrow">
            <a:avLst>
              <a:gd name="adj1" fmla="val 25000"/>
              <a:gd name="adj2" fmla="val 50000"/>
              <a:gd name="adj3" fmla="val 5842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  <a:t>Результаты контрольно-надзорных мероприятий по исполнению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  <a:t>Приказа Роспотребнадзора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  <a:t> № 458 от 08.07.2019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 descr="C:\Users\Админ\Desktop\Новая папка\9c52b83e8d060ec04c5a03ae4069346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805264"/>
            <a:ext cx="2520280" cy="546901"/>
          </a:xfrm>
          <a:prstGeom prst="rect">
            <a:avLst/>
          </a:prstGeom>
          <a:noFill/>
        </p:spPr>
      </p:pic>
      <p:pic>
        <p:nvPicPr>
          <p:cNvPr id="2051" name="Picture 3" descr="C:\Users\Админ\Desktop\Новая папка\9qzNIMhFe8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808312" cy="576064"/>
          </a:xfrm>
          <a:prstGeom prst="rect">
            <a:avLst/>
          </a:prstGeom>
          <a:noFill/>
        </p:spPr>
      </p:pic>
      <p:pic>
        <p:nvPicPr>
          <p:cNvPr id="2052" name="Picture 4" descr="C:\Users\Админ\Desktop\Новая папка\88f43eeea63841b61d28d0e20a5aa8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373216"/>
            <a:ext cx="2186867" cy="749296"/>
          </a:xfrm>
          <a:prstGeom prst="rect">
            <a:avLst/>
          </a:prstGeom>
          <a:noFill/>
        </p:spPr>
      </p:pic>
      <p:pic>
        <p:nvPicPr>
          <p:cNvPr id="2053" name="Picture 5" descr="C:\Users\Админ\Desktop\Новая папка\4557f3109857fb1702d54c167462e5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996952"/>
            <a:ext cx="2592288" cy="648073"/>
          </a:xfrm>
          <a:prstGeom prst="rect">
            <a:avLst/>
          </a:prstGeom>
          <a:noFill/>
        </p:spPr>
      </p:pic>
      <p:pic>
        <p:nvPicPr>
          <p:cNvPr id="2054" name="Picture 6" descr="C:\Users\Админ\Desktop\Новая папка\eb6c7c01c4e98e1f2578f9959463b973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85184"/>
            <a:ext cx="2772816" cy="576063"/>
          </a:xfrm>
          <a:prstGeom prst="rect">
            <a:avLst/>
          </a:prstGeom>
          <a:noFill/>
        </p:spPr>
      </p:pic>
      <p:pic>
        <p:nvPicPr>
          <p:cNvPr id="2056" name="Picture 8" descr="C:\Users\Админ\Desktop\Новая папка\h2zZsyzX9dLc5RoQ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861048"/>
            <a:ext cx="2768880" cy="810518"/>
          </a:xfrm>
          <a:prstGeom prst="rect">
            <a:avLst/>
          </a:prstGeom>
          <a:noFill/>
        </p:spPr>
      </p:pic>
      <p:pic>
        <p:nvPicPr>
          <p:cNvPr id="2058" name="Picture 10" descr="D:\Загрузки\WR-4FgcNy9cFWb80_kMool1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700808"/>
            <a:ext cx="3422951" cy="702271"/>
          </a:xfrm>
          <a:prstGeom prst="rect">
            <a:avLst/>
          </a:prstGeom>
          <a:noFill/>
        </p:spPr>
      </p:pic>
      <p:pic>
        <p:nvPicPr>
          <p:cNvPr id="3073" name="Picture 1" descr="C:\Documents and Settings\Mozolevskaya\Рабочий стол\КРУГЛЫЙ СТОЛ\логотипы\КБ лог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077072"/>
            <a:ext cx="3528392" cy="648072"/>
          </a:xfrm>
          <a:prstGeom prst="rect">
            <a:avLst/>
          </a:prstGeom>
          <a:noFill/>
        </p:spPr>
      </p:pic>
      <p:pic>
        <p:nvPicPr>
          <p:cNvPr id="3074" name="Picture 2" descr="C:\Documents and Settings\Mozolevskaya\Рабочий стол\КРУГЛЫЙ СТОЛ\логотипы\лого карусел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636912"/>
            <a:ext cx="2056790" cy="1157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требования к раздельному размещению молочной продукции 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Постановлением Правительства РФ от 28 января 2019 года № 50 установлены требования к раздельному размещению молочной продукции в торговом зале в зависимости от её компонентного состава. </a:t>
            </a:r>
          </a:p>
          <a:p>
            <a:endParaRPr lang="ru-RU" sz="2800" dirty="0"/>
          </a:p>
          <a:p>
            <a:r>
              <a:rPr lang="ru-RU" sz="2800" dirty="0"/>
              <a:t>Соответствующие изменения внесены в Правила продажи отдельных видов товаров (утверждены </a:t>
            </a:r>
            <a:r>
              <a:rPr lang="ru-RU" sz="2800" dirty="0">
                <a:hlinkClick r:id="rId2"/>
              </a:rPr>
              <a:t>Постановлением Правительства от 19 января 1998 года №55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55576" y="3356992"/>
            <a:ext cx="3929090" cy="18573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92,1 % объектов с нарушениями (723 объекта)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 rot="16200000">
            <a:off x="3509061" y="891541"/>
            <a:ext cx="1844288" cy="3030775"/>
          </a:xfrm>
          <a:prstGeom prst="curvedLeftArrow">
            <a:avLst>
              <a:gd name="adj1" fmla="val 25000"/>
              <a:gd name="adj2" fmla="val 50000"/>
              <a:gd name="adj3" fmla="val 63136"/>
            </a:avLst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60032" y="3068960"/>
            <a:ext cx="3214710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33,6 %</a:t>
            </a:r>
          </a:p>
          <a:p>
            <a:pPr algn="ctr"/>
            <a:r>
              <a:rPr lang="ru-RU" sz="2400" b="1" dirty="0"/>
              <a:t> торговые сети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Результаты контрольно-надзорных мероприятий по исполнению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Приказа Роспотребнадзора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№ 458 от 08.07.2019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5877272"/>
            <a:ext cx="6354432" cy="6463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/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Ответственность за нарушение правил продажи отдельных</a:t>
            </a:r>
          </a:p>
          <a:p>
            <a:pPr lvl="0" indent="342900" algn="just"/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видов товаров  предусмотрена  статьей </a:t>
            </a:r>
            <a:r>
              <a:rPr lang="ru-RU" altLang="zh-CN" b="0" dirty="0">
                <a:latin typeface="+mn-lt"/>
                <a:ea typeface="Times New Roman" pitchFamily="18" charset="0"/>
              </a:rPr>
              <a:t>14.15 </a:t>
            </a:r>
            <a:r>
              <a:rPr lang="ru-RU" altLang="zh-CN" b="0" dirty="0" err="1">
                <a:latin typeface="+mn-lt"/>
                <a:ea typeface="Times New Roman" pitchFamily="18" charset="0"/>
              </a:rPr>
              <a:t>КоАП</a:t>
            </a:r>
            <a:r>
              <a:rPr lang="ru-RU" altLang="zh-CN" b="0" dirty="0">
                <a:latin typeface="+mn-lt"/>
                <a:ea typeface="Times New Roman" pitchFamily="18" charset="0"/>
              </a:rPr>
              <a:t> РФ </a:t>
            </a:r>
            <a:endParaRPr kumimoji="0" lang="ru-R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99592" y="3140968"/>
            <a:ext cx="3929090" cy="18573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Составлено протоколов - 666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5148064" y="2348880"/>
            <a:ext cx="3214710" cy="150019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 том числе</a:t>
            </a:r>
          </a:p>
          <a:p>
            <a:pPr algn="ctr"/>
            <a:r>
              <a:rPr lang="ru-RU" b="1" dirty="0"/>
              <a:t> 55 предупреждений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Результаты контрольно-надзорных мероприятий по исполнению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Приказа Роспотребнадзора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№ 458 от 08.07.2019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5949280"/>
            <a:ext cx="7632848" cy="6463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/>
            <a:r>
              <a:rPr kumimoji="0" lang="ru-RU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Ответственность за нарушение правил продажи отдельных</a:t>
            </a:r>
          </a:p>
          <a:p>
            <a:pPr lvl="0" indent="342900" algn="just"/>
            <a:r>
              <a:rPr kumimoji="0" lang="ru-RU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видов товаров  предусмотрена  статьей </a:t>
            </a:r>
            <a:r>
              <a:rPr lang="ru-RU" altLang="zh-CN" b="0" i="1" dirty="0">
                <a:latin typeface="+mn-lt"/>
                <a:ea typeface="Times New Roman" pitchFamily="18" charset="0"/>
              </a:rPr>
              <a:t>14.15 </a:t>
            </a:r>
            <a:r>
              <a:rPr lang="ru-RU" altLang="zh-CN" b="0" i="1" dirty="0" err="1">
                <a:latin typeface="+mn-lt"/>
                <a:ea typeface="Times New Roman" pitchFamily="18" charset="0"/>
              </a:rPr>
              <a:t>КоАП</a:t>
            </a:r>
            <a:r>
              <a:rPr lang="ru-RU" altLang="zh-CN" b="0" i="1" dirty="0">
                <a:latin typeface="+mn-lt"/>
                <a:ea typeface="Times New Roman" pitchFamily="18" charset="0"/>
              </a:rPr>
              <a:t> РФ </a:t>
            </a:r>
            <a:endParaRPr kumimoji="0" lang="ru-RU" altLang="zh-CN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4788024" y="4077072"/>
            <a:ext cx="2808312" cy="136815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 bwMode="auto">
          <a:xfrm>
            <a:off x="7020272" y="4077072"/>
            <a:ext cx="731520" cy="1216152"/>
          </a:xfrm>
          <a:prstGeom prst="curv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5220072" y="3933056"/>
            <a:ext cx="3816424" cy="18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4048" y="4293096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b="0" dirty="0">
                <a:ea typeface="Times New Roman" pitchFamily="18" charset="0"/>
              </a:rPr>
              <a:t>В том числе в отношении :</a:t>
            </a:r>
          </a:p>
          <a:p>
            <a:r>
              <a:rPr lang="ru-RU" dirty="0"/>
              <a:t>юридических лиц-</a:t>
            </a:r>
            <a:r>
              <a:rPr lang="ru-RU" dirty="0">
                <a:latin typeface="+mn-lt"/>
                <a:ea typeface="Cambria Math" pitchFamily="18" charset="0"/>
              </a:rPr>
              <a:t>15</a:t>
            </a:r>
          </a:p>
          <a:p>
            <a:r>
              <a:rPr lang="ru-RU" b="0" dirty="0"/>
              <a:t>д.лиц и индивидуальных </a:t>
            </a:r>
            <a:r>
              <a:rPr lang="ru-RU" dirty="0"/>
              <a:t>предпринимателей - 40</a:t>
            </a: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6516216" y="3717032"/>
            <a:ext cx="720080" cy="546360"/>
          </a:xfrm>
          <a:prstGeom prst="downArrow">
            <a:avLst>
              <a:gd name="adj1" fmla="val 20650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16200000">
            <a:off x="3509061" y="891541"/>
            <a:ext cx="1844288" cy="3030775"/>
          </a:xfrm>
          <a:prstGeom prst="curvedLeftArrow">
            <a:avLst>
              <a:gd name="adj1" fmla="val 25000"/>
              <a:gd name="adj2" fmla="val 50000"/>
              <a:gd name="adj3" fmla="val 6313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47664" y="1340768"/>
            <a:ext cx="5904656" cy="185738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Общая сумма наложенных штрафов   3  491, 00 тыс. 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3356992"/>
            <a:ext cx="3744416" cy="186023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В  отношении юридических лиц- 2674, 00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Результаты контрольно-надзорных мероприятий по исполнению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Приказа Роспотребнадзора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№ 458 от 08.07.2019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6087779"/>
            <a:ext cx="7632848" cy="36933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/>
            <a:endParaRPr kumimoji="0" lang="ru-RU" altLang="zh-CN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4788024" y="4077072"/>
            <a:ext cx="2808312" cy="136815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 bwMode="auto">
          <a:xfrm>
            <a:off x="7020272" y="4077072"/>
            <a:ext cx="731520" cy="1216152"/>
          </a:xfrm>
          <a:prstGeom prst="curv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4823520" y="3212976"/>
            <a:ext cx="3996952" cy="20882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 bwMode="auto">
          <a:xfrm>
            <a:off x="3419872" y="4653136"/>
            <a:ext cx="1235576" cy="1504184"/>
          </a:xfrm>
          <a:prstGeom prst="curv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6228184" y="4005064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3573016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i="1" dirty="0">
                <a:solidFill>
                  <a:srgbClr val="FF0000"/>
                </a:solidFill>
                <a:ea typeface="Times New Roman" pitchFamily="18" charset="0"/>
              </a:rPr>
              <a:t>В отношении :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д. лиц и индивидуальных предпринимателей – 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817 тыс. руб.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14488"/>
            <a:ext cx="7772400" cy="3571900"/>
          </a:xfrm>
        </p:spPr>
        <p:txBody>
          <a:bodyPr/>
          <a:lstStyle/>
          <a:p>
            <a:r>
              <a:rPr lang="ru-RU" dirty="0"/>
              <a:t>Примеры </a:t>
            </a:r>
            <a:br>
              <a:rPr lang="ru-RU" dirty="0"/>
            </a:br>
            <a:r>
              <a:rPr lang="ru-RU" dirty="0"/>
              <a:t>выявленных нарушений в ходе проведенных проверок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2B3CC-C5D5-4767-9463-C406306CED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Picture 3" descr="C:\Documents and Settings\Mozolevskaya\Рабочий стол\КРУГЛЫЙ СТОЛ\размещение надпис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72808" cy="4968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429264"/>
            <a:ext cx="727280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Удаленное, недоступное размещение от места выкладки  информационной надписи  с расшифровкой аббревиатуры   «БЗМЖ»</a:t>
            </a:r>
          </a:p>
        </p:txBody>
      </p:sp>
      <p:sp>
        <p:nvSpPr>
          <p:cNvPr id="8" name="Стрелка вверх 7"/>
          <p:cNvSpPr/>
          <p:nvPr/>
        </p:nvSpPr>
        <p:spPr bwMode="auto">
          <a:xfrm>
            <a:off x="6444208" y="1340768"/>
            <a:ext cx="484632" cy="978408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92088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544522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Отсутсвует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локальное размещение продукция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без заменителя молочного жира, исключающее  смешивание  с другими пищевыми продуктами</a:t>
            </a:r>
          </a:p>
        </p:txBody>
      </p:sp>
      <p:sp>
        <p:nvSpPr>
          <p:cNvPr id="7" name="Стрелка вверх 6"/>
          <p:cNvSpPr/>
          <p:nvPr/>
        </p:nvSpPr>
        <p:spPr bwMode="auto">
          <a:xfrm>
            <a:off x="3707904" y="3429000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815975"/>
          </a:xfrm>
        </p:spPr>
        <p:txBody>
          <a:bodyPr/>
          <a:lstStyle/>
          <a:p>
            <a:r>
              <a:rPr lang="ru-RU" sz="2400" dirty="0"/>
              <a:t>Сырок кокосовый глазированный «Чудо» ( информация на упаковке - с заменителем молочного жира 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355976" y="2636912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211960" y="980728"/>
            <a:ext cx="628648" cy="205852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79912" y="2636912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 bwMode="auto">
          <a:xfrm>
            <a:off x="4067944" y="4149080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 bwMode="auto">
          <a:xfrm>
            <a:off x="3779912" y="4365104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19" name="Picture 3" descr="C:\Documents and Settings\Mozolevskaya\Рабочий стол\КРУГЛЫЙ СТОЛ\IMG_8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19391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91680" y="350100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Заменитель молочного жира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27302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7584" y="494116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 ценнике данная продукция позиционирована как продукция «БЗМЖ»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704856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11560" y="530120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Информация об отсутсвии заменителя молочного жира не предоставлена ни одним из возможных способов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5652120" y="2852936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9512" y="55172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выкладке данной продукции допущено оформление ценников без наглядной информации об отсутствии заменителя молочного жира. Иные  способы  размещения необходимой информации отсутствуют.</a:t>
            </a:r>
          </a:p>
        </p:txBody>
      </p:sp>
      <p:sp>
        <p:nvSpPr>
          <p:cNvPr id="10" name="Стрелка вверх 9"/>
          <p:cNvSpPr/>
          <p:nvPr/>
        </p:nvSpPr>
        <p:spPr bwMode="auto">
          <a:xfrm>
            <a:off x="899592" y="4293096"/>
            <a:ext cx="484632" cy="978408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3491880" y="3068960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к раздельному размещению молочной продукции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Подписанным постановлением установлено, что в торговом зале или другом месте продажи молочные, молочные составные и </a:t>
            </a:r>
            <a:r>
              <a:rPr lang="ru-RU" sz="2400" dirty="0" err="1"/>
              <a:t>молокосодержащие</a:t>
            </a:r>
            <a:r>
              <a:rPr lang="ru-RU" sz="2400" dirty="0"/>
              <a:t> продукты должны размещаться так, чтобы их можно было </a:t>
            </a:r>
            <a:r>
              <a:rPr lang="ru-RU" sz="2400" b="1" dirty="0"/>
              <a:t>визуально отделить от других пищевых продуктов, и сопровождаться информационной надписью «Продукты без заменителя молочного жира»</a:t>
            </a:r>
          </a:p>
          <a:p>
            <a:r>
              <a:rPr lang="ru-RU" sz="2400" b="1" i="1" dirty="0"/>
              <a:t>п. 33(1) введен </a:t>
            </a:r>
            <a:r>
              <a:rPr lang="ru-RU" sz="2400" b="1" i="1" dirty="0">
                <a:hlinkClick r:id="rId2"/>
              </a:rPr>
              <a:t>Постановлением</a:t>
            </a:r>
            <a:r>
              <a:rPr lang="ru-RU" sz="2400" b="1" i="1" dirty="0"/>
              <a:t> Правительства РФ от 28.01.2019 N 50</a:t>
            </a:r>
            <a:endParaRPr lang="ru-RU" sz="2400" dirty="0"/>
          </a:p>
          <a:p>
            <a:r>
              <a:rPr lang="ru-RU" sz="2800" dirty="0"/>
              <a:t>Требования вступили в силу с 1 июля 2019 года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15975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349"/>
            <a:ext cx="756084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83568" y="55892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Информационная надписью "Продукты без заменителя молочного жира" не представлена ни одним из рекомендованных или иных способов.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6950"/>
            <a:ext cx="7776864" cy="483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верх 6"/>
          <p:cNvSpPr/>
          <p:nvPr/>
        </p:nvSpPr>
        <p:spPr bwMode="auto">
          <a:xfrm>
            <a:off x="2987824" y="3212976"/>
            <a:ext cx="484632" cy="978408"/>
          </a:xfrm>
          <a:prstGeom prst="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0120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Некорректное оформление ценников «Продукт без заменителя……..» .   Дополнительная информация об отсутствии заменителя молочного жира отсутствует.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3074" name="Picture 2" descr="F:\ЛЕНТА\ЛЕНТА\Волхов\ФОто\20190717_163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613532" cy="42826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22920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Отсутсвует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локальное размещение продукция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без заменителя молочного жира, исключающее  смешивание  с другими пищевыми продуктами</a:t>
            </a:r>
            <a:endParaRPr lang="ru-RU" sz="2000" dirty="0"/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5122" name="Picture 2" descr="F:\ЛЕНТА\ЛЕНТА\Волхов\ФОто\20190717_163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29600" cy="4629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30120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</a:rPr>
              <a:t>Отсутсвует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локальное размещение продукция </a:t>
            </a:r>
            <a:r>
              <a:rPr lang="ru-RU" b="0" dirty="0">
                <a:solidFill>
                  <a:schemeClr val="tx2">
                    <a:lumMod val="75000"/>
                  </a:schemeClr>
                </a:solidFill>
              </a:rPr>
              <a:t>без заменителя молочного жира, исключающее  смешивание  с другими пищевыми продуктами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Полное отсутствие информации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2483768" y="5301208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 descr="F:\ЛЕНТА\ЛЕНТА\тосно\DSCN3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76864" cy="4968875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 bwMode="auto">
          <a:xfrm>
            <a:off x="2339752" y="5301208"/>
            <a:ext cx="978408" cy="484632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772400" cy="1571636"/>
          </a:xfrm>
        </p:spPr>
        <p:txBody>
          <a:bodyPr/>
          <a:lstStyle/>
          <a:p>
            <a:r>
              <a:rPr lang="ru-RU" sz="5400" dirty="0"/>
              <a:t>Примеры надлежащей выкладки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2B3CC-C5D5-4767-9463-C406306CEDF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571480"/>
            <a:ext cx="27860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0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" name="Содержимое 5" descr="C:\Users\Admin\Desktop\ФОТО Лента\DSC_048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736" y="-1035496"/>
            <a:ext cx="4896544" cy="79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501317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Наглядное, доступное для ознакомления  размещение информационного плаката в месте выкладки продуктов. Выкладка продуктов с дополнительным оформлением товарных полок и ценников.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2050" name="Picture 2" descr="\\192.168.47.2\share\ОЗПП\эл.почта\МОЛОКОСОДЕРЖАЩИЕ\ФОТО\Кировск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00800" cy="4968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37321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Пример выкладки продуктов в одном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низкотемпературном холодильнике (</a:t>
            </a:r>
            <a:r>
              <a:rPr lang="ru-RU" sz="3200" dirty="0">
                <a:solidFill>
                  <a:srgbClr val="FF0000"/>
                </a:solidFill>
              </a:rPr>
              <a:t>БЗМЖ</a:t>
            </a:r>
            <a:r>
              <a:rPr lang="ru-RU" sz="3200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1026" name="Picture 2" descr="\\192.168.47.2\share\ОЗПП\эл.почта\МОЛОКОСОДЕРЖАЩИЕ\ФОТО\Кировс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704856" cy="4968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530120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Пример выкладки продуктов в одном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низкотемпературном холодильнике (</a:t>
            </a:r>
            <a:r>
              <a:rPr lang="ru-RU" sz="2800" dirty="0">
                <a:solidFill>
                  <a:srgbClr val="C00000"/>
                </a:solidFill>
              </a:rPr>
              <a:t>СЗМЖ</a:t>
            </a:r>
            <a:r>
              <a:rPr lang="ru-RU" sz="2800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20713"/>
            <a:ext cx="8070850" cy="5475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720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/>
              <a:t>Благодарю за внимание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0374BC-B596-4B98-8C86-A99A8F32438A}" type="slidenum">
              <a:rPr lang="ru-RU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к раздельному размещению молочной продукции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Раздельное размещение видов молочной продукции в зависимости от их компонентного состава позволит упростить выбор такой продукции покупателями.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5760640" cy="29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к раздельному размещению молочной продукции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Те виды молочной продукции, которые соответствуют определениям </a:t>
            </a:r>
          </a:p>
          <a:p>
            <a:pPr marL="0" indent="0">
              <a:buNone/>
            </a:pPr>
            <a:r>
              <a:rPr lang="ru-RU" sz="2000" dirty="0"/>
              <a:t>приведенным в Техническом регламенте Таможенного союза «О безопасности молока и молочной продукции» (ТР ТС 033/2013)-</a:t>
            </a:r>
          </a:p>
          <a:p>
            <a:pPr>
              <a:buNone/>
            </a:pPr>
            <a:r>
              <a:rPr lang="ru-RU" sz="2000" b="1" dirty="0"/>
              <a:t>    </a:t>
            </a:r>
          </a:p>
          <a:p>
            <a:pPr>
              <a:buNone/>
            </a:pPr>
            <a:r>
              <a:rPr lang="ru-RU" sz="2000" b="1" dirty="0"/>
              <a:t>  «молочный продукт», </a:t>
            </a:r>
          </a:p>
          <a:p>
            <a:pPr>
              <a:buNone/>
            </a:pPr>
            <a:r>
              <a:rPr lang="ru-RU" sz="2000" b="1" dirty="0"/>
              <a:t>                        «молочный составной продукт»</a:t>
            </a:r>
          </a:p>
          <a:p>
            <a:pPr>
              <a:buNone/>
            </a:pPr>
            <a:r>
              <a:rPr lang="ru-RU" sz="2000" b="1" dirty="0"/>
              <a:t>                                              и «молокосодержащий продукт», </a:t>
            </a: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должны быть сгруппированы таким образом, </a:t>
            </a:r>
            <a:r>
              <a:rPr lang="ru-RU" sz="2000" b="1" dirty="0"/>
              <a:t>чтобы их локальное </a:t>
            </a:r>
          </a:p>
          <a:p>
            <a:pPr>
              <a:buNone/>
            </a:pPr>
            <a:r>
              <a:rPr lang="ru-RU" sz="2000" b="1" dirty="0"/>
              <a:t>размещение исключало смешивание, прежде всего, с теми видами </a:t>
            </a:r>
          </a:p>
          <a:p>
            <a:pPr>
              <a:buNone/>
            </a:pPr>
            <a:r>
              <a:rPr lang="ru-RU" sz="2000" b="1" dirty="0"/>
              <a:t>молочной продукции, которые относятся к </a:t>
            </a:r>
            <a:r>
              <a:rPr lang="ru-RU" sz="2000" b="1" dirty="0">
                <a:solidFill>
                  <a:srgbClr val="FF0000"/>
                </a:solidFill>
              </a:rPr>
              <a:t>«молокосодержащему 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продукту с заменителем молочного жира»</a:t>
            </a:r>
            <a:r>
              <a:rPr lang="ru-RU" sz="2000" b="1" dirty="0"/>
              <a:t>,</a:t>
            </a:r>
            <a:r>
              <a:rPr lang="ru-RU" sz="2000" dirty="0"/>
              <a:t> определение и виды </a:t>
            </a:r>
          </a:p>
          <a:p>
            <a:pPr>
              <a:buNone/>
            </a:pPr>
            <a:r>
              <a:rPr lang="ru-RU" sz="2000" dirty="0"/>
              <a:t>которого также указаны в ТР ТС 033/2013.</a:t>
            </a:r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062480" y="101600"/>
          <a:ext cx="5049520" cy="636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663844" imgH="6035563" progId="">
                  <p:embed/>
                </p:oleObj>
              </mc:Choice>
              <mc:Fallback>
                <p:oleObj name="Acrobat Document" r:id="rId3" imgW="4663844" imgH="603556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480" y="101600"/>
                        <a:ext cx="5049520" cy="6362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к раздельному размещению молочной продукции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/>
          </a:p>
          <a:p>
            <a:r>
              <a:rPr lang="ru-RU" sz="2800" dirty="0"/>
              <a:t>Рекомендации не содержат обязательных требований, и носят рекомендательный характер, но позволяют выбрать тот или иной приемлемый способ размещения продукции (с применением разделителей «Продукты без заменителей молочного жира»</a:t>
            </a:r>
            <a:endParaRPr lang="ru-RU" sz="2800" b="1" dirty="0"/>
          </a:p>
          <a:p>
            <a:r>
              <a:rPr lang="ru-RU" sz="2800" dirty="0"/>
              <a:t>Организации торговли вправе самостоятельно определять способы выкладки продукции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77586" cy="981892"/>
          </a:xfrm>
        </p:spPr>
        <p:txBody>
          <a:bodyPr/>
          <a:lstStyle/>
          <a:p>
            <a:r>
              <a:rPr lang="ru-RU" sz="2400" dirty="0"/>
              <a:t>Рекомендуемые способы размещения (выкладки) молочных, молочных составных и </a:t>
            </a:r>
            <a:r>
              <a:rPr lang="ru-RU" sz="2400" dirty="0" err="1"/>
              <a:t>молокосодержащих</a:t>
            </a:r>
            <a:r>
              <a:rPr lang="ru-RU" sz="2400" dirty="0"/>
              <a:t> продуктов в торговом зале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50112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460432" cy="815975"/>
          </a:xfrm>
        </p:spPr>
        <p:txBody>
          <a:bodyPr/>
          <a:lstStyle/>
          <a:p>
            <a:br>
              <a:rPr lang="ru-RU" sz="2400" b="1" dirty="0">
                <a:effectLst/>
              </a:rPr>
            </a:br>
            <a:r>
              <a:rPr lang="ru-RU" sz="2400" b="1" dirty="0">
                <a:effectLst/>
              </a:rPr>
              <a:t>Пример выкладки продуктов с применением полочных разделителей</a:t>
            </a:r>
            <a:br>
              <a:rPr lang="ru-RU" sz="2000" b="1" dirty="0"/>
            </a:br>
            <a:br>
              <a:rPr lang="ru-RU" sz="2000" dirty="0"/>
            </a:br>
            <a:endParaRPr lang="ru-RU" sz="2000" b="1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Роспотребнадзора по Ленинградской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BA102-C9ED-4C99-B7D4-5E38293999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6626" name="Picture 2" descr="C:\Documents and Settings\Mozolevskaya\Рабочий стол\23.08.2019Круглый стол молочные полки\круглый стол в Приозерске молочные полки\Новая папка\pict6-7217167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90973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Шаблон для итогового совещания">
  <a:themeElements>
    <a:clrScheme name="Шаблон для итогового совещания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Шаблон для итогового совещан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для итогового совещания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итогового совещания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итогового совещания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итогового совещания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итогового совещания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итогового совещания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итогового совещания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итогового совещания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5915</TotalTime>
  <Words>963</Words>
  <Application>Microsoft Office PowerPoint</Application>
  <PresentationFormat>Экран (4:3)</PresentationFormat>
  <Paragraphs>165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Cambria Math</vt:lpstr>
      <vt:lpstr>Times New Roman</vt:lpstr>
      <vt:lpstr>Wingdings</vt:lpstr>
      <vt:lpstr>Шаблон для итогового совещания</vt:lpstr>
      <vt:lpstr>Acrobat Document</vt:lpstr>
      <vt:lpstr>Реализация Постановления Правительства РФ от 28 января 2019 года № 50 по раздельному размещению молочной продукции</vt:lpstr>
      <vt:lpstr>Новые требования к раздельному размещению молочной продукции </vt:lpstr>
      <vt:lpstr>Новые требования к раздельному размещению молочной продукции </vt:lpstr>
      <vt:lpstr>Новые требования к раздельному размещению молочной продукции </vt:lpstr>
      <vt:lpstr>Новые требования к раздельному размещению молочной продукции</vt:lpstr>
      <vt:lpstr>Презентация PowerPoint</vt:lpstr>
      <vt:lpstr>Новые требования к раздельному размещению молочной продукции </vt:lpstr>
      <vt:lpstr>Рекомендуемые способы размещения (выкладки) молочных, молочных составных и молокосодержащих продуктов в торговом зале</vt:lpstr>
      <vt:lpstr> Пример выкладки продуктов с применением полочных разделителей  </vt:lpstr>
      <vt:lpstr> Пример выкладки продуктов с дополнительным оформлением товарных ценников  </vt:lpstr>
      <vt:lpstr>Пример выкладки продуктов с дополнительным оформлением товарных полок и ценников в зале</vt:lpstr>
      <vt:lpstr> Пример выкладки продуктов в одном низкотемпературном холодильнике   е</vt:lpstr>
      <vt:lpstr>Пример выкладки продуктов в низкотемпературном холодильнике и на товарных полках</vt:lpstr>
      <vt:lpstr>Пример размещения товаров, не являющегося выкладкой</vt:lpstr>
      <vt:lpstr> Пример сопровождения выкладки товаров информационной надписью на ценникодержателях и "стопперах"  </vt:lpstr>
      <vt:lpstr>Пример выкладки продуктов с информационным сопровождением продуктовой полки</vt:lpstr>
      <vt:lpstr>Приказ Роспотребнадзора  № 458 от 08.07.2019</vt:lpstr>
      <vt:lpstr>      Результаты контрольно-надзорных мероприятий по исполнению  Приказа Роспотребнадзора  № 458 от 08.07.2019</vt:lpstr>
      <vt:lpstr>  Результаты контрольно-надзорных мероприятий по исполнению  Приказа Роспотребнадзора  № 458 от 08.07.2019 </vt:lpstr>
      <vt:lpstr>Презентация PowerPoint</vt:lpstr>
      <vt:lpstr>Презентация PowerPoint</vt:lpstr>
      <vt:lpstr>Презентация PowerPoint</vt:lpstr>
      <vt:lpstr>Примеры  выявленных нарушений в ходе проведенных проверок </vt:lpstr>
      <vt:lpstr>Презентация PowerPoint</vt:lpstr>
      <vt:lpstr>Презентация PowerPoint</vt:lpstr>
      <vt:lpstr>Сырок кокосовый глазированный «Чудо» ( информация на упаковке - с заменителем молочного жира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Полное отсутствие информации</vt:lpstr>
      <vt:lpstr>Примеры надлежащей выкладки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социально-гигиенического мониторинга   (Соцгигмониторинг) в Ленинградской области  на 2008-2010 гг.</dc:title>
  <dc:creator>Юля</dc:creator>
  <cp:lastModifiedBy>Каменщикова Татьяна Николаевна</cp:lastModifiedBy>
  <cp:revision>420</cp:revision>
  <dcterms:created xsi:type="dcterms:W3CDTF">2008-08-15T04:08:03Z</dcterms:created>
  <dcterms:modified xsi:type="dcterms:W3CDTF">2019-09-18T08:49:38Z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