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714" r:id="rId3"/>
    <p:sldMasterId id="2147483725" r:id="rId4"/>
  </p:sldMasterIdLst>
  <p:notesMasterIdLst>
    <p:notesMasterId r:id="rId13"/>
  </p:notesMasterIdLst>
  <p:handoutMasterIdLst>
    <p:handoutMasterId r:id="rId14"/>
  </p:handoutMasterIdLst>
  <p:sldIdLst>
    <p:sldId id="285" r:id="rId5"/>
    <p:sldId id="261" r:id="rId6"/>
    <p:sldId id="317" r:id="rId7"/>
    <p:sldId id="338" r:id="rId8"/>
    <p:sldId id="347" r:id="rId9"/>
    <p:sldId id="346" r:id="rId10"/>
    <p:sldId id="320" r:id="rId11"/>
    <p:sldId id="311" r:id="rId12"/>
  </p:sldIdLst>
  <p:sldSz cx="13681075" cy="7705725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2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51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646" algn="l" defTabSz="9142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776" algn="l" defTabSz="9142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905" algn="l" defTabSz="9142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035" algn="l" defTabSz="9142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27">
          <p15:clr>
            <a:srgbClr val="A4A3A4"/>
          </p15:clr>
        </p15:guide>
        <p15:guide id="2" pos="4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E39"/>
    <a:srgbClr val="E428D7"/>
    <a:srgbClr val="F5F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9" autoAdjust="0"/>
  </p:normalViewPr>
  <p:slideViewPr>
    <p:cSldViewPr>
      <p:cViewPr>
        <p:scale>
          <a:sx n="80" d="100"/>
          <a:sy n="80" d="100"/>
        </p:scale>
        <p:origin x="-1254" y="-408"/>
      </p:cViewPr>
      <p:guideLst>
        <p:guide orient="horz" pos="2427"/>
        <p:guide pos="4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C50D2-EA55-4977-9C38-00CD2499435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38C31-BC2C-49ED-AC6C-A7FB1FD85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2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164C1-F11D-4271-999A-C00DB3324A94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4538"/>
            <a:ext cx="66071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C7D6A-3C1D-48E8-9990-EACFE27C2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1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9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8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8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7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6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76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5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5" algn="l" defTabSz="9142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4538"/>
            <a:ext cx="66071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7D6A-3C1D-48E8-9990-EACFE27C22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6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2" y="1678655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2" y="465997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5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1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0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90" y="2823431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87" y="2877199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06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2" y="465997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5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1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0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61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64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2" y="465997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5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1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0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43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79" y="1678654"/>
            <a:ext cx="9554415" cy="82136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79" y="465997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5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1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3" y="2823428"/>
            <a:ext cx="9554437" cy="397681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22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742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79" y="465997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5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1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3" y="1661577"/>
            <a:ext cx="9554437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322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79" y="1678654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79" y="465997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5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1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3" y="2823431"/>
            <a:ext cx="4435508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2823431"/>
            <a:ext cx="4422397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7843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79" y="465997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5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1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3" y="1602401"/>
            <a:ext cx="4435508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1602401"/>
            <a:ext cx="4422397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4780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79" y="465997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5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1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1602401"/>
            <a:ext cx="4422397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876" y="1602393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498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79" y="465997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5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1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83" y="1602401"/>
            <a:ext cx="4422397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89970" y="1602393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614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69" y="1661581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205" tIns="67105" rIns="134205" bIns="67105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79" y="465997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5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1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3" y="1597977"/>
            <a:ext cx="4435508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7" y="2568579"/>
            <a:ext cx="4871097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936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574" y="410261"/>
            <a:ext cx="11799927" cy="1489417"/>
          </a:xfrm>
          <a:prstGeom prst="rect">
            <a:avLst/>
          </a:prstGeom>
        </p:spPr>
        <p:txBody>
          <a:bodyPr lIns="102635" tIns="51317" rIns="102635" bIns="51317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0574" y="2051292"/>
            <a:ext cx="11799927" cy="4889212"/>
          </a:xfrm>
          <a:prstGeom prst="rect">
            <a:avLst/>
          </a:prstGeom>
        </p:spPr>
        <p:txBody>
          <a:bodyPr lIns="102635" tIns="51317" rIns="102635" bIns="51317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39800" y="7142165"/>
            <a:ext cx="3079749" cy="409575"/>
          </a:xfrm>
          <a:prstGeom prst="rect">
            <a:avLst/>
          </a:prstGeom>
        </p:spPr>
        <p:txBody>
          <a:bodyPr lIns="102635" tIns="51317" rIns="102635" bIns="513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FF7438-DCE0-4AF7-B3BD-107ACA530C80}" type="datetimeFigureOut">
              <a:rPr lang="ru-RU"/>
              <a:pPr>
                <a:defRPr/>
              </a:pPr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32315" y="7142165"/>
            <a:ext cx="4616450" cy="409575"/>
          </a:xfrm>
          <a:prstGeom prst="rect">
            <a:avLst/>
          </a:prstGeom>
        </p:spPr>
        <p:txBody>
          <a:bodyPr lIns="102635" tIns="51317" rIns="102635" bIns="513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661527" y="7142165"/>
            <a:ext cx="3079749" cy="409575"/>
          </a:xfrm>
          <a:prstGeom prst="rect">
            <a:avLst/>
          </a:prstGeom>
        </p:spPr>
        <p:txBody>
          <a:bodyPr lIns="102635" tIns="51317" rIns="102635" bIns="513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B0ADED-770D-4005-9FF6-4ADA30DB4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79" y="1678654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79" y="465997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5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1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87" y="2823430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87" y="2877199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811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79" y="465997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5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1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61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335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79" y="465997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5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1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23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77" y="1678654"/>
            <a:ext cx="9554415" cy="821359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77" y="465998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8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7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48" y="2823428"/>
            <a:ext cx="9554437" cy="397681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23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39671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77" y="465998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8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7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48" y="1661576"/>
            <a:ext cx="9554437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24096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77" y="1678654"/>
            <a:ext cx="9554415" cy="82135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77" y="465998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8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7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49" y="2823429"/>
            <a:ext cx="4435506" cy="3976814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2823429"/>
            <a:ext cx="4422397" cy="3976814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7270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77" y="465998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8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7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49" y="1602397"/>
            <a:ext cx="4435506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1602397"/>
            <a:ext cx="4422397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11214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77" y="465998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8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7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1602397"/>
            <a:ext cx="4422397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876" y="160239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140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77" y="465998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8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7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78" y="1602397"/>
            <a:ext cx="4422397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89968" y="160239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43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65" y="1661578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265" tIns="67133" rIns="134265" bIns="67133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77" y="465998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8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7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49" y="1597972"/>
            <a:ext cx="4435506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4" y="2568577"/>
            <a:ext cx="4871095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6941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2" y="1678655"/>
            <a:ext cx="9554415" cy="82136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2" y="465997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5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1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0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6" y="2823428"/>
            <a:ext cx="9554437" cy="397681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22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7378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77" y="1678654"/>
            <a:ext cx="9554415" cy="82135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77" y="465998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8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7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82" y="2823424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87" y="2877200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250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77" y="465998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8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7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59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764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77" y="465998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8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7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56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2" y="465997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5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1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0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6" y="1661577"/>
            <a:ext cx="9554437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045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2" y="1678655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2" y="465997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5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1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0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3" y="2823431"/>
            <a:ext cx="4435508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2823431"/>
            <a:ext cx="4422397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658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2" y="465997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5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1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0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3" y="1602403"/>
            <a:ext cx="4435508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1602403"/>
            <a:ext cx="4422397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213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2" y="465997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5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1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0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1602403"/>
            <a:ext cx="4422397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876" y="1602394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77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2" y="465997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5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1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0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84" y="1602403"/>
            <a:ext cx="4422397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89974" y="1602394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45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73" y="1661582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187" tIns="67094" rIns="134187" bIns="67094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2" y="465997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5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1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0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3" y="1597977"/>
            <a:ext cx="4435508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7" y="2568580"/>
            <a:ext cx="4871097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83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2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5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1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47" indent="-342847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Arial" charset="0"/>
        </a:defRPr>
      </a:lvl1pPr>
      <a:lvl2pPr marL="742836" indent="-28570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2823" indent="-22856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9953" indent="-228564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4pPr>
      <a:lvl5pPr marL="2057082" indent="-228564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5pPr>
      <a:lvl6pPr marL="2514210" indent="-228564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71340" indent="-228564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28469" indent="-228564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85599" indent="-228564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5" y="1677516"/>
            <a:ext cx="9577632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44" y="2818297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11" y="6902998"/>
            <a:ext cx="2121358" cy="410259"/>
          </a:xfrm>
          <a:prstGeom prst="rect">
            <a:avLst/>
          </a:prstGeom>
        </p:spPr>
        <p:txBody>
          <a:bodyPr vert="horz" lIns="120768" tIns="60384" rIns="120768" bIns="60384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2" y="560695"/>
            <a:ext cx="643368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8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" y="475392"/>
            <a:ext cx="321730" cy="64168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187" tIns="67094" rIns="134187" bIns="67094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67" y="391782"/>
            <a:ext cx="1592566" cy="7967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5" y="475392"/>
            <a:ext cx="228732" cy="641685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187" tIns="67094" rIns="134187" bIns="67094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1" y="1054576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187" tIns="67094" rIns="134187" bIns="67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7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hdr="0" dt="0"/>
  <p:txStyles>
    <p:titleStyle>
      <a:lvl1pPr algn="l" defTabSz="603840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3840" rtl="0" eaLnBrk="1" latinLnBrk="0" hangingPunct="1">
        <a:spcBef>
          <a:spcPts val="0"/>
        </a:spcBef>
        <a:buFontTx/>
        <a:buNone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3840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1600" indent="-251600" algn="l" defTabSz="603840" rtl="0" eaLnBrk="1" latinLnBrk="0" hangingPunct="1">
        <a:spcBef>
          <a:spcPts val="0"/>
        </a:spcBef>
        <a:buSzPct val="80000"/>
        <a:buFont typeface="Lucida Grande"/>
        <a:buChar char="＞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3840" rtl="0" eaLnBrk="1" latinLnBrk="0" hangingPunct="1">
        <a:spcBef>
          <a:spcPts val="0"/>
        </a:spcBef>
        <a:buFontTx/>
        <a:buNone/>
        <a:defRPr sz="22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3840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21112" indent="-301919" algn="l" defTabSz="60384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24949" indent="-301919" algn="l" defTabSz="60384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28789" indent="-301919" algn="l" defTabSz="60384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32629" indent="-301919" algn="l" defTabSz="60384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38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03840" algn="l" defTabSz="6038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678" algn="l" defTabSz="6038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811517" algn="l" defTabSz="6038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15355" algn="l" defTabSz="6038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9191" algn="l" defTabSz="6038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23031" algn="l" defTabSz="6038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26871" algn="l" defTabSz="6038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30707" algn="l" defTabSz="6038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5" y="1677515"/>
            <a:ext cx="9577632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44" y="2818296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11" y="6902995"/>
            <a:ext cx="2121358" cy="410259"/>
          </a:xfrm>
          <a:prstGeom prst="rect">
            <a:avLst/>
          </a:prstGeom>
        </p:spPr>
        <p:txBody>
          <a:bodyPr vert="horz" lIns="120786" tIns="60394" rIns="120786" bIns="60394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2" y="560693"/>
            <a:ext cx="643368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8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" y="475392"/>
            <a:ext cx="321730" cy="64168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205" tIns="67105" rIns="134205" bIns="67105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67" y="391782"/>
            <a:ext cx="1592566" cy="7967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5" y="475392"/>
            <a:ext cx="228732" cy="641685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205" tIns="67105" rIns="134205" bIns="67105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1" y="1054576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205" tIns="67105" rIns="134205" bIns="6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hf hdr="0" dt="0"/>
  <p:txStyles>
    <p:titleStyle>
      <a:lvl1pPr algn="l" defTabSz="603932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3932" rtl="0" eaLnBrk="1" latinLnBrk="0" hangingPunct="1">
        <a:spcBef>
          <a:spcPts val="0"/>
        </a:spcBef>
        <a:buFontTx/>
        <a:buNone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3932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1637" indent="-251637" algn="l" defTabSz="603932" rtl="0" eaLnBrk="1" latinLnBrk="0" hangingPunct="1">
        <a:spcBef>
          <a:spcPts val="0"/>
        </a:spcBef>
        <a:buSzPct val="80000"/>
        <a:buFont typeface="Lucida Grande"/>
        <a:buChar char="＞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3932" rtl="0" eaLnBrk="1" latinLnBrk="0" hangingPunct="1">
        <a:spcBef>
          <a:spcPts val="0"/>
        </a:spcBef>
        <a:buFontTx/>
        <a:buNone/>
        <a:defRPr sz="22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3932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21624" indent="-301964" algn="l" defTabSz="60393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25557" indent="-301964" algn="l" defTabSz="60393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29488" indent="-301964" algn="l" defTabSz="60393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33422" indent="-301964" algn="l" defTabSz="60393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393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03932" algn="l" defTabSz="60393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865" algn="l" defTabSz="60393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811795" algn="l" defTabSz="60393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15728" algn="l" defTabSz="60393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9659" algn="l" defTabSz="60393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23591" algn="l" defTabSz="60393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27523" algn="l" defTabSz="60393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31454" algn="l" defTabSz="60393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3" y="1677512"/>
            <a:ext cx="9577633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43" y="2818293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10" y="6902993"/>
            <a:ext cx="2121358" cy="410259"/>
          </a:xfrm>
          <a:prstGeom prst="rect">
            <a:avLst/>
          </a:prstGeom>
        </p:spPr>
        <p:txBody>
          <a:bodyPr vert="horz" lIns="120838" tIns="60419" rIns="120838" bIns="60419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0" y="560690"/>
            <a:ext cx="643368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9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" y="475389"/>
            <a:ext cx="321729" cy="641686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265" tIns="67133" rIns="134265" bIns="67133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67" y="391778"/>
            <a:ext cx="1592566" cy="7967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3" y="475389"/>
            <a:ext cx="228732" cy="641686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265" tIns="67133" rIns="134265" bIns="67133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1" y="1054572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265" tIns="67133" rIns="134265" bIns="671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55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hf hdr="0" dt="0"/>
  <p:txStyles>
    <p:titleStyle>
      <a:lvl1pPr algn="l" defTabSz="604192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4192" rtl="0" eaLnBrk="1" latinLnBrk="0" hangingPunct="1">
        <a:spcBef>
          <a:spcPts val="0"/>
        </a:spcBef>
        <a:buFontTx/>
        <a:buNone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4192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1746" indent="-251746" algn="l" defTabSz="604192" rtl="0" eaLnBrk="1" latinLnBrk="0" hangingPunct="1">
        <a:spcBef>
          <a:spcPts val="0"/>
        </a:spcBef>
        <a:buSzPct val="80000"/>
        <a:buFont typeface="Lucida Grande"/>
        <a:buChar char="＞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4192" rtl="0" eaLnBrk="1" latinLnBrk="0" hangingPunct="1">
        <a:spcBef>
          <a:spcPts val="0"/>
        </a:spcBef>
        <a:buFontTx/>
        <a:buNone/>
        <a:defRPr sz="23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4192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23053" indent="-302096" algn="l" defTabSz="60419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27245" indent="-302096" algn="l" defTabSz="60419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31436" indent="-302096" algn="l" defTabSz="60419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628" indent="-302096" algn="l" defTabSz="60419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41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04192" algn="l" defTabSz="6041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383" algn="l" defTabSz="6041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12575" algn="l" defTabSz="6041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6766" algn="l" defTabSz="6041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020958" algn="l" defTabSz="6041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25149" algn="l" defTabSz="6041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29341" algn="l" defTabSz="6041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833532" algn="l" defTabSz="6041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0"/>
            <a:ext cx="6010275" cy="1895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1908176"/>
            <a:ext cx="12766675" cy="5257055"/>
          </a:xfrm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  <a:t>О достижимости основного показателя национального проекта </a:t>
            </a:r>
            <a:b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  <a:t>«Малое и среднее предпринимательство и поддержка индивидуальной предпринимательской инициативы»</a:t>
            </a:r>
            <a:r>
              <a:rPr lang="ru-RU" sz="3200" dirty="0">
                <a:solidFill>
                  <a:srgbClr val="000000"/>
                </a:solidFill>
              </a:rPr>
              <a:t/>
            </a:r>
            <a:br>
              <a:rPr lang="ru-RU" sz="3200" dirty="0">
                <a:solidFill>
                  <a:srgbClr val="000000"/>
                </a:solidFill>
              </a:rPr>
            </a:br>
            <a:r>
              <a:rPr lang="ru-RU" sz="3100" dirty="0" smtClean="0">
                <a:solidFill>
                  <a:srgbClr val="000000"/>
                </a:solidFill>
              </a:rPr>
              <a:t/>
            </a:r>
            <a:br>
              <a:rPr lang="ru-RU" sz="3100" dirty="0" smtClean="0">
                <a:solidFill>
                  <a:srgbClr val="000000"/>
                </a:solidFill>
              </a:rPr>
            </a:br>
            <a:r>
              <a:rPr lang="ru-RU" sz="3000" b="1" dirty="0" smtClean="0">
                <a:solidFill>
                  <a:srgbClr val="000000"/>
                </a:solidFill>
                <a:latin typeface="Calibri" pitchFamily="34" charset="0"/>
              </a:rPr>
              <a:t>Орлова Галина Михайловна                                                                                                    начальник отдела развития малого, среднего бизнеса </a:t>
            </a:r>
            <a:br>
              <a:rPr lang="ru-RU" sz="30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30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3000" b="1" dirty="0">
                <a:solidFill>
                  <a:srgbClr val="000000"/>
                </a:solidFill>
                <a:latin typeface="Calibri" pitchFamily="34" charset="0"/>
              </a:rPr>
              <a:t>комитета по развитию малого, среднего бизнеса                                                               и потребительского рынка Ленинградской области</a:t>
            </a:r>
            <a:endParaRPr lang="ru-RU" sz="30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0614"/>
            <a:ext cx="13681075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439163" y="1476600"/>
            <a:ext cx="13249276" cy="6053137"/>
          </a:xfrm>
          <a:prstGeom prst="rect">
            <a:avLst/>
          </a:prstGeom>
          <a:solidFill>
            <a:srgbClr val="F5F1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1898" algn="ctr"/>
            <a:endParaRPr lang="ru-RU" sz="4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146" name="Прямоугольник 5"/>
          <p:cNvSpPr>
            <a:spLocks noChangeArrowheads="1"/>
          </p:cNvSpPr>
          <p:nvPr/>
        </p:nvSpPr>
        <p:spPr bwMode="auto">
          <a:xfrm>
            <a:off x="4595019" y="1770328"/>
            <a:ext cx="4909813" cy="11914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1898"/>
            <a:r>
              <a:rPr lang="ru-RU" sz="3600" b="1" dirty="0">
                <a:solidFill>
                  <a:srgbClr val="0070C0"/>
                </a:solidFill>
                <a:latin typeface="Calibri" pitchFamily="34" charset="0"/>
              </a:rPr>
              <a:t>5 федеральных проектов</a:t>
            </a:r>
            <a:endParaRPr lang="ru-RU" sz="36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 </a:t>
            </a:r>
          </a:p>
          <a:p>
            <a:pPr algn="just">
              <a:lnSpc>
                <a:spcPts val="2974"/>
              </a:lnSpc>
            </a:pPr>
            <a:endParaRPr lang="ru-RU" sz="2800" b="1" dirty="0">
              <a:solidFill>
                <a:srgbClr val="522015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553" y="180456"/>
            <a:ext cx="13033375" cy="1080119"/>
          </a:xfrm>
          <a:prstGeom prst="rect">
            <a:avLst/>
          </a:prstGeom>
          <a:solidFill>
            <a:srgbClr val="F5F1EA"/>
          </a:solidFill>
        </p:spPr>
        <p:txBody>
          <a:bodyPr lIns="0" tIns="0" rIns="0" bIns="0"/>
          <a:lstStyle/>
          <a:p>
            <a:pPr algn="ctr">
              <a:spcBef>
                <a:spcPts val="5250"/>
              </a:spcBef>
              <a:spcAft>
                <a:spcPts val="838"/>
              </a:spcAft>
            </a:pPr>
            <a:r>
              <a:rPr lang="ru-RU" sz="3000" b="1" dirty="0">
                <a:solidFill>
                  <a:srgbClr val="FF0000"/>
                </a:solidFill>
                <a:latin typeface="Calibri" pitchFamily="34" charset="0"/>
              </a:rPr>
              <a:t>НАЦПРОЕКТ</a:t>
            </a:r>
            <a:r>
              <a:rPr lang="ru-RU" sz="3000" b="1" dirty="0">
                <a:solidFill>
                  <a:srgbClr val="522015"/>
                </a:solidFill>
                <a:latin typeface="Calibri" pitchFamily="34" charset="0"/>
              </a:rPr>
              <a:t> </a:t>
            </a:r>
            <a:r>
              <a:rPr lang="ru-RU" sz="3000" b="1" spc="-50" dirty="0">
                <a:solidFill>
                  <a:srgbClr val="FF0000"/>
                </a:solidFill>
                <a:latin typeface="Calibri"/>
                <a:cs typeface="+mn-cs"/>
              </a:rPr>
              <a:t>«МСП И ПОДДЕРЖКА                                                                                            ИНДИВИДУАЛЬНОЙ ПРЕДПРИНИМАТЕЛЬСКОЙ ИНИЦИАТИВЫ»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174452" y="1771356"/>
            <a:ext cx="576063" cy="587450"/>
          </a:xfrm>
          <a:prstGeom prst="downArrow">
            <a:avLst/>
          </a:prstGeom>
          <a:solidFill>
            <a:srgbClr val="E04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0868661" y="1800029"/>
            <a:ext cx="576063" cy="587450"/>
          </a:xfrm>
          <a:prstGeom prst="downArrow">
            <a:avLst/>
          </a:prstGeom>
          <a:solidFill>
            <a:srgbClr val="E04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26036" y="3180323"/>
            <a:ext cx="1112178" cy="2687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361353" y="2358805"/>
            <a:ext cx="13168917" cy="5276956"/>
            <a:chOff x="98641" y="2927291"/>
            <a:chExt cx="13962489" cy="5292398"/>
          </a:xfrm>
        </p:grpSpPr>
        <p:pic>
          <p:nvPicPr>
            <p:cNvPr id="6147" name="Рисунок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27253" y="3751211"/>
              <a:ext cx="7449468" cy="446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8" name="Прямоугольник 6"/>
            <p:cNvSpPr>
              <a:spLocks noChangeArrowheads="1"/>
            </p:cNvSpPr>
            <p:nvPr/>
          </p:nvSpPr>
          <p:spPr bwMode="auto">
            <a:xfrm>
              <a:off x="130002" y="2927292"/>
              <a:ext cx="4591274" cy="12095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ts val="1437"/>
                </a:lnSpc>
              </a:pPr>
              <a:r>
                <a:rPr lang="ru-RU" sz="2400" dirty="0">
                  <a:latin typeface="Calibri" pitchFamily="34" charset="0"/>
                </a:rPr>
                <a:t/>
              </a:r>
              <a:br>
                <a:rPr lang="ru-RU" sz="2400" dirty="0">
                  <a:latin typeface="Calibri" pitchFamily="34" charset="0"/>
                </a:rPr>
              </a:br>
              <a:r>
                <a:rPr lang="ru-RU" sz="2400" dirty="0">
                  <a:latin typeface="Calibri" pitchFamily="34" charset="0"/>
                </a:rPr>
                <a:t>Улучшение условий ведения</a:t>
              </a:r>
              <a:br>
                <a:rPr lang="ru-RU" sz="2400" dirty="0">
                  <a:latin typeface="Calibri" pitchFamily="34" charset="0"/>
                </a:rPr>
              </a:br>
              <a:r>
                <a:rPr lang="ru-RU" sz="2400" dirty="0">
                  <a:latin typeface="Calibri" pitchFamily="34" charset="0"/>
                </a:rPr>
                <a:t/>
              </a:r>
              <a:br>
                <a:rPr lang="ru-RU" sz="2400" dirty="0">
                  <a:latin typeface="Calibri" pitchFamily="34" charset="0"/>
                </a:rPr>
              </a:br>
              <a:r>
                <a:rPr lang="ru-RU" sz="2400" dirty="0">
                  <a:latin typeface="Calibri" pitchFamily="34" charset="0"/>
                </a:rPr>
                <a:t> предпринимательской </a:t>
              </a:r>
              <a:br>
                <a:rPr lang="ru-RU" sz="2400" dirty="0">
                  <a:latin typeface="Calibri" pitchFamily="34" charset="0"/>
                </a:rPr>
              </a:br>
              <a:r>
                <a:rPr lang="ru-RU" sz="2400" dirty="0">
                  <a:latin typeface="Calibri" pitchFamily="34" charset="0"/>
                </a:rPr>
                <a:t/>
              </a:r>
              <a:br>
                <a:rPr lang="ru-RU" sz="2400" dirty="0">
                  <a:latin typeface="Calibri" pitchFamily="34" charset="0"/>
                </a:rPr>
              </a:br>
              <a:r>
                <a:rPr lang="ru-RU" sz="2400" dirty="0">
                  <a:latin typeface="Calibri" pitchFamily="34" charset="0"/>
                </a:rPr>
                <a:t>деятельности</a:t>
              </a:r>
              <a:endParaRPr lang="ru-RU" sz="2400" dirty="0">
                <a:solidFill>
                  <a:srgbClr val="231F20"/>
                </a:solidFill>
                <a:latin typeface="Calibri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8641" y="4519259"/>
              <a:ext cx="4591273" cy="1061961"/>
            </a:xfrm>
            <a:prstGeom prst="rect">
              <a:avLst/>
            </a:prstGeom>
            <a:solidFill>
              <a:schemeClr val="bg1"/>
            </a:solidFill>
            <a:effectLst>
              <a:softEdge rad="38100"/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atin typeface="Calibri" pitchFamily="34" charset="0"/>
                </a:rPr>
                <a:t>Акселерация субъектов МСП</a:t>
              </a:r>
              <a:endParaRPr lang="ru" sz="2400" dirty="0">
                <a:solidFill>
                  <a:srgbClr val="231F20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497522" y="5218362"/>
              <a:ext cx="4563608" cy="1227717"/>
            </a:xfrm>
            <a:prstGeom prst="rect">
              <a:avLst/>
            </a:prstGeom>
            <a:solidFill>
              <a:schemeClr val="bg1"/>
            </a:solidFill>
            <a:effectLst>
              <a:softEdge rad="25400"/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atin typeface="Calibri" pitchFamily="34" charset="0"/>
                </a:rPr>
                <a:t>Создание системы поддержки фермеров и развитие сельской кооперации</a:t>
              </a:r>
              <a:endParaRPr lang="ru" sz="2400" dirty="0">
                <a:solidFill>
                  <a:srgbClr val="231F20"/>
                </a:solidFill>
                <a:latin typeface="Calibri"/>
                <a:cs typeface="+mn-cs"/>
              </a:endParaRPr>
            </a:p>
          </p:txBody>
        </p:sp>
        <p:sp>
          <p:nvSpPr>
            <p:cNvPr id="6149" name="Прямоугольник 7"/>
            <p:cNvSpPr>
              <a:spLocks noChangeArrowheads="1"/>
            </p:cNvSpPr>
            <p:nvPr/>
          </p:nvSpPr>
          <p:spPr bwMode="auto">
            <a:xfrm>
              <a:off x="9497522" y="2927291"/>
              <a:ext cx="4563608" cy="16478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ru-RU" sz="2400" dirty="0">
                  <a:latin typeface="Calibri" pitchFamily="34" charset="0"/>
                </a:rPr>
                <a:t>Расширение доступа субъектов МСП к финансовым ресурсам, в том числе к льготному финансированию</a:t>
              </a:r>
              <a:endParaRPr lang="ru-RU" sz="2400" dirty="0">
                <a:solidFill>
                  <a:srgbClr val="231F20"/>
                </a:solidFill>
                <a:latin typeface="Calibri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59817" y="5255259"/>
            <a:ext cx="4333394" cy="935178"/>
          </a:xfrm>
          <a:prstGeom prst="rect">
            <a:avLst/>
          </a:prstGeom>
          <a:solidFill>
            <a:schemeClr val="bg1"/>
          </a:solidFill>
          <a:effectLst>
            <a:softEdge rad="25400"/>
          </a:effectLst>
        </p:spPr>
        <p:txBody>
          <a:bodyPr lIns="0" tIns="0" rIns="0" bIns="0" anchor="ctr"/>
          <a:lstStyle/>
          <a:p>
            <a:pPr algn="ctr" fontAlgn="auto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alibri" pitchFamily="34" charset="0"/>
              </a:rPr>
              <a:t>Популяризация </a:t>
            </a:r>
            <a:br>
              <a:rPr lang="ru-RU" sz="2400" dirty="0">
                <a:latin typeface="Calibri" pitchFamily="34" charset="0"/>
              </a:rPr>
            </a:br>
            <a:r>
              <a:rPr lang="ru-RU" sz="2400" dirty="0">
                <a:latin typeface="Calibri" pitchFamily="34" charset="0"/>
              </a:rPr>
              <a:t/>
            </a:r>
            <a:br>
              <a:rPr lang="ru-RU" sz="2400" dirty="0">
                <a:latin typeface="Calibri" pitchFamily="34" charset="0"/>
              </a:rPr>
            </a:br>
            <a:r>
              <a:rPr lang="ru-RU" sz="2400" dirty="0">
                <a:latin typeface="Calibri" pitchFamily="34" charset="0"/>
              </a:rPr>
              <a:t>предпринимательства</a:t>
            </a:r>
            <a:endParaRPr lang="ru" sz="2400" dirty="0">
              <a:solidFill>
                <a:srgbClr val="231F20"/>
              </a:solidFill>
              <a:latin typeface="Calibri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8666" y="746128"/>
            <a:ext cx="1895475" cy="250825"/>
          </a:xfrm>
          <a:prstGeom prst="rect">
            <a:avLst/>
          </a:prstGeom>
        </p:spPr>
        <p:txBody>
          <a:bodyPr lIns="0" tIns="0" rIns="0" bIns="0"/>
          <a:lstStyle/>
          <a:p>
            <a:pPr algn="just" fontAlgn="auto">
              <a:lnSpc>
                <a:spcPts val="94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" sz="800" cap="small" dirty="0">
              <a:solidFill>
                <a:srgbClr val="522015"/>
              </a:solidFill>
              <a:latin typeface="Calibri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677" y="436564"/>
            <a:ext cx="1604963" cy="78105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1000" b="1" dirty="0">
              <a:solidFill>
                <a:srgbClr val="522015"/>
              </a:solidFill>
              <a:latin typeface="Verdana"/>
              <a:cs typeface="+mn-cs"/>
            </a:endParaRPr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8542340" y="3090863"/>
            <a:ext cx="4424361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04753">
              <a:lnSpc>
                <a:spcPts val="2038"/>
              </a:lnSpc>
              <a:spcAft>
                <a:spcPts val="10498"/>
              </a:spcAft>
            </a:pPr>
            <a:endParaRPr lang="ru-RU" sz="1700">
              <a:solidFill>
                <a:srgbClr val="231F2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5565" y="7011988"/>
            <a:ext cx="206375" cy="201612"/>
          </a:xfrm>
          <a:prstGeom prst="rect">
            <a:avLst/>
          </a:prstGeom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1200" b="1" spc="-101" dirty="0">
              <a:solidFill>
                <a:srgbClr val="EA4F3A"/>
              </a:solidFill>
              <a:latin typeface="Segoe UI"/>
              <a:cs typeface="+mn-cs"/>
            </a:endParaRPr>
          </a:p>
        </p:txBody>
      </p:sp>
      <p:sp>
        <p:nvSpPr>
          <p:cNvPr id="8198" name="Прямоугольник 7"/>
          <p:cNvSpPr>
            <a:spLocks noChangeArrowheads="1"/>
          </p:cNvSpPr>
          <p:nvPr/>
        </p:nvSpPr>
        <p:spPr bwMode="auto">
          <a:xfrm>
            <a:off x="8783638" y="6818312"/>
            <a:ext cx="374332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224"/>
              </a:lnSpc>
              <a:spcBef>
                <a:spcPts val="10498"/>
              </a:spcBef>
            </a:pPr>
            <a:endParaRPr lang="ru-RU" sz="1000">
              <a:solidFill>
                <a:srgbClr val="CE9A6C"/>
              </a:solidFill>
              <a:latin typeface="Calibri" pitchFamily="34" charset="0"/>
            </a:endParaRPr>
          </a:p>
        </p:txBody>
      </p:sp>
      <p:sp>
        <p:nvSpPr>
          <p:cNvPr id="5128" name="Прямоугольник 11"/>
          <p:cNvSpPr>
            <a:spLocks noChangeArrowheads="1"/>
          </p:cNvSpPr>
          <p:nvPr/>
        </p:nvSpPr>
        <p:spPr bwMode="auto">
          <a:xfrm>
            <a:off x="463552" y="1765300"/>
            <a:ext cx="12888913" cy="5759450"/>
          </a:xfrm>
          <a:prstGeom prst="rect">
            <a:avLst/>
          </a:prstGeom>
          <a:solidFill>
            <a:srgbClr val="F5F1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 sz="1000" b="1" dirty="0">
              <a:solidFill>
                <a:srgbClr val="E04E39"/>
              </a:solidFill>
              <a:latin typeface="+mn-lt"/>
            </a:endParaRPr>
          </a:p>
          <a:p>
            <a:pPr>
              <a:defRPr/>
            </a:pPr>
            <a:r>
              <a:rPr lang="ru-RU" sz="2800" b="1" dirty="0"/>
              <a:t> 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endParaRPr lang="ru-RU" sz="2800" dirty="0">
              <a:solidFill>
                <a:srgbClr val="E04E39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9090" y="252461"/>
            <a:ext cx="13033375" cy="1219152"/>
          </a:xfrm>
          <a:prstGeom prst="rect">
            <a:avLst/>
          </a:prstGeom>
          <a:solidFill>
            <a:srgbClr val="F5F1EA"/>
          </a:solidFill>
        </p:spPr>
        <p:txBody>
          <a:bodyPr lIns="0" tIns="0" rIns="0" bIns="0" anchor="ctr" anchorCtr="0"/>
          <a:lstStyle/>
          <a:p>
            <a:pPr>
              <a:spcBef>
                <a:spcPts val="5250"/>
              </a:spcBef>
              <a:spcAft>
                <a:spcPts val="838"/>
              </a:spcAft>
              <a:defRPr/>
            </a:pPr>
            <a:endParaRPr lang="ru-RU" sz="4000" b="1" spc="-50" dirty="0">
              <a:solidFill>
                <a:srgbClr val="FF0000"/>
              </a:solidFill>
              <a:latin typeface="Calibri"/>
              <a:cs typeface="+mn-cs"/>
            </a:endParaRPr>
          </a:p>
          <a:p>
            <a:pPr>
              <a:spcBef>
                <a:spcPts val="5250"/>
              </a:spcBef>
              <a:spcAft>
                <a:spcPts val="838"/>
              </a:spcAft>
              <a:defRPr/>
            </a:pPr>
            <a:r>
              <a:rPr lang="ru-RU" sz="4000" b="1" spc="-50" dirty="0">
                <a:solidFill>
                  <a:srgbClr val="FF0000"/>
                </a:solidFill>
                <a:latin typeface="Calibri"/>
                <a:cs typeface="+mn-cs"/>
              </a:rPr>
              <a:t>ПОКАЗАТЕЛИ НАЦПРОЕКТА до 2024 года</a:t>
            </a:r>
          </a:p>
          <a:p>
            <a:pPr lvl="0">
              <a:defRPr/>
            </a:pPr>
            <a:r>
              <a:rPr lang="ru-RU" sz="2800" b="1" dirty="0">
                <a:solidFill>
                  <a:prstClr val="black"/>
                </a:solidFill>
              </a:rPr>
              <a:t>Численность занятых в МСП, включая ИП</a:t>
            </a:r>
          </a:p>
          <a:p>
            <a:pPr>
              <a:spcBef>
                <a:spcPts val="5250"/>
              </a:spcBef>
              <a:spcAft>
                <a:spcPts val="838"/>
              </a:spcAft>
              <a:defRPr/>
            </a:pPr>
            <a:endParaRPr lang="ru-RU" sz="4000" b="1" spc="-5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8201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5452" y="252461"/>
            <a:ext cx="2597150" cy="121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"/>
          <p:cNvSpPr>
            <a:spLocks noChangeArrowheads="1"/>
          </p:cNvSpPr>
          <p:nvPr/>
        </p:nvSpPr>
        <p:spPr bwMode="auto">
          <a:xfrm>
            <a:off x="3762377" y="3463416"/>
            <a:ext cx="184702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610587"/>
              </p:ext>
            </p:extLst>
          </p:nvPr>
        </p:nvGraphicFramePr>
        <p:xfrm>
          <a:off x="463550" y="1620613"/>
          <a:ext cx="12888914" cy="5951901"/>
        </p:xfrm>
        <a:graphic>
          <a:graphicData uri="http://schemas.openxmlformats.org/drawingml/2006/table">
            <a:tbl>
              <a:tblPr/>
              <a:tblGrid>
                <a:gridCol w="688355"/>
                <a:gridCol w="4536504"/>
                <a:gridCol w="1080120"/>
                <a:gridCol w="1224136"/>
                <a:gridCol w="1152128"/>
                <a:gridCol w="1008112"/>
                <a:gridCol w="1080120"/>
                <a:gridCol w="1080120"/>
                <a:gridCol w="1039319"/>
              </a:tblGrid>
              <a:tr h="2818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  <a:latin typeface="Calibri"/>
                        </a:rPr>
                        <a:t>Цель, целевой показатель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РФ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200" dirty="0">
                          <a:effectLst/>
                          <a:latin typeface="Calibri"/>
                          <a:ea typeface="Arial Unicode MS"/>
                        </a:rPr>
                        <a:t>Численность занятых в сфере малого и среднего предпринимательства, включая индивидуальных предпринимателей, </a:t>
                      </a:r>
                      <a:r>
                        <a:rPr lang="ru-RU" sz="2200" dirty="0" smtClean="0">
                          <a:effectLst/>
                          <a:latin typeface="Calibri"/>
                          <a:ea typeface="Arial Unicode MS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Arial Unicode MS"/>
                        </a:rPr>
                        <a:t>млн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Arial Unicode MS"/>
                        </a:rPr>
                        <a:t>. человек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19,2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19,6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20,5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21,6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22,9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24,0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25,0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РФ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За  6 лет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+ 5, 8 млн. занятых</a:t>
                      </a: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+ 30 %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ЛО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200" dirty="0">
                          <a:effectLst/>
                          <a:latin typeface="Calibri"/>
                          <a:ea typeface="Arial Unicode MS"/>
                        </a:rPr>
                        <a:t>Численность занятых в сфере малого и среднего предпринимательства, включая индивидуальных предпринимателей, </a:t>
                      </a:r>
                      <a:r>
                        <a:rPr lang="ru-RU" sz="2200" dirty="0" smtClean="0">
                          <a:effectLst/>
                          <a:latin typeface="Calibri"/>
                          <a:ea typeface="Arial Unicode MS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Arial Unicode MS"/>
                        </a:rPr>
                        <a:t>тыс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Arial Unicode MS"/>
                        </a:rPr>
                        <a:t>. человек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4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4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400" b="1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196,4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203,0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211,0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220,0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227,0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234,0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ЛО</a:t>
                      </a: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200" dirty="0">
                          <a:effectLst/>
                          <a:latin typeface="Calibri"/>
                          <a:ea typeface="Arial Unicode MS"/>
                        </a:rPr>
                        <a:t>Ежегодный прирост, </a:t>
                      </a: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Arial Unicode MS"/>
                        </a:rPr>
                        <a:t>тыс. человек</a:t>
                      </a:r>
                      <a:endParaRPr lang="ru-RU" sz="22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ЛО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За  6 лет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+ 37 6</a:t>
                      </a: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занятых </a:t>
                      </a: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+ 19,1%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8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8666" y="746128"/>
            <a:ext cx="1895475" cy="250825"/>
          </a:xfrm>
          <a:prstGeom prst="rect">
            <a:avLst/>
          </a:prstGeom>
        </p:spPr>
        <p:txBody>
          <a:bodyPr lIns="0" tIns="0" rIns="0" bIns="0"/>
          <a:lstStyle/>
          <a:p>
            <a:pPr algn="just" fontAlgn="auto">
              <a:lnSpc>
                <a:spcPts val="94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" sz="800" cap="small" dirty="0">
              <a:solidFill>
                <a:srgbClr val="522015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677" y="436564"/>
            <a:ext cx="1604963" cy="78105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1000" b="1" dirty="0">
              <a:solidFill>
                <a:srgbClr val="522015"/>
              </a:solidFill>
              <a:latin typeface="Verdana"/>
            </a:endParaRPr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8526980" y="3079197"/>
            <a:ext cx="4424361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04753">
              <a:lnSpc>
                <a:spcPts val="2038"/>
              </a:lnSpc>
              <a:spcAft>
                <a:spcPts val="10498"/>
              </a:spcAft>
            </a:pPr>
            <a:endParaRPr lang="ru-RU" sz="1700">
              <a:solidFill>
                <a:srgbClr val="231F2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5565" y="7011988"/>
            <a:ext cx="206375" cy="201612"/>
          </a:xfrm>
          <a:prstGeom prst="rect">
            <a:avLst/>
          </a:prstGeom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1200" b="1" spc="-101" dirty="0">
              <a:solidFill>
                <a:srgbClr val="EA4F3A"/>
              </a:solidFill>
              <a:latin typeface="Segoe UI"/>
            </a:endParaRPr>
          </a:p>
        </p:txBody>
      </p:sp>
      <p:sp>
        <p:nvSpPr>
          <p:cNvPr id="8198" name="Прямоугольник 7"/>
          <p:cNvSpPr>
            <a:spLocks noChangeArrowheads="1"/>
          </p:cNvSpPr>
          <p:nvPr/>
        </p:nvSpPr>
        <p:spPr bwMode="auto">
          <a:xfrm>
            <a:off x="8783638" y="6803232"/>
            <a:ext cx="374332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224"/>
              </a:lnSpc>
              <a:spcBef>
                <a:spcPts val="10498"/>
              </a:spcBef>
            </a:pPr>
            <a:endParaRPr lang="ru-RU" sz="1000">
              <a:solidFill>
                <a:srgbClr val="CE9A6C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9090" y="252461"/>
            <a:ext cx="13033375" cy="1656186"/>
          </a:xfrm>
          <a:prstGeom prst="rect">
            <a:avLst/>
          </a:prstGeom>
          <a:solidFill>
            <a:srgbClr val="F5F1EA"/>
          </a:solidFill>
        </p:spPr>
        <p:txBody>
          <a:bodyPr lIns="0" tIns="0" rIns="0" bIns="0" anchor="ctr" anchorCtr="0"/>
          <a:lstStyle/>
          <a:p>
            <a:pPr>
              <a:spcBef>
                <a:spcPts val="5250"/>
              </a:spcBef>
              <a:spcAft>
                <a:spcPts val="838"/>
              </a:spcAft>
              <a:defRPr/>
            </a:pPr>
            <a:r>
              <a:rPr lang="ru-RU" sz="4000" b="1" spc="-50" dirty="0">
                <a:solidFill>
                  <a:srgbClr val="FF0000"/>
                </a:solidFill>
                <a:latin typeface="Calibri"/>
              </a:rPr>
              <a:t> ПОКАЗАТЕЛЬ НАЦИОНАЛЬНОГО ПРОЕКТА              «ЧИСЛЕННОСТЬ ЗАНЯТЫХ В СФЕРЕ МСП, ВКЛЮЧАЯ ИП»</a:t>
            </a:r>
            <a:endParaRPr lang="ru-RU" sz="4000" b="1" spc="-50" dirty="0">
              <a:solidFill>
                <a:srgbClr val="E04E39"/>
              </a:solidFill>
              <a:latin typeface="Calibri"/>
            </a:endParaRPr>
          </a:p>
        </p:txBody>
      </p:sp>
      <p:pic>
        <p:nvPicPr>
          <p:cNvPr id="8201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4520" y="252461"/>
            <a:ext cx="2428080" cy="96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"/>
          <p:cNvSpPr>
            <a:spLocks noChangeArrowheads="1"/>
          </p:cNvSpPr>
          <p:nvPr/>
        </p:nvSpPr>
        <p:spPr bwMode="auto">
          <a:xfrm>
            <a:off x="3814764" y="3463416"/>
            <a:ext cx="184702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35" y="1901803"/>
            <a:ext cx="7921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6"/>
          <p:cNvSpPr>
            <a:spLocks noChangeArrowheads="1"/>
          </p:cNvSpPr>
          <p:nvPr/>
        </p:nvSpPr>
        <p:spPr bwMode="auto">
          <a:xfrm>
            <a:off x="1504156" y="2560614"/>
            <a:ext cx="10443562" cy="648072"/>
          </a:xfrm>
          <a:prstGeom prst="rect">
            <a:avLst/>
          </a:prstGeom>
          <a:solidFill>
            <a:schemeClr val="bg1"/>
          </a:solidFill>
          <a:ln w="22225" cmpd="sng">
            <a:solidFill>
              <a:srgbClr val="0070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1437"/>
              </a:lnSpc>
            </a:pPr>
            <a:endParaRPr lang="ru-RU" sz="500" dirty="0">
              <a:latin typeface="Calibri" pitchFamily="34" charset="0"/>
            </a:endParaRPr>
          </a:p>
          <a:p>
            <a:pPr algn="ctr">
              <a:lnSpc>
                <a:spcPts val="1437"/>
              </a:lnSpc>
            </a:pPr>
            <a:r>
              <a:rPr lang="ru-RU" sz="3600" dirty="0">
                <a:latin typeface="Calibri" pitchFamily="34" charset="0"/>
              </a:rPr>
              <a:t/>
            </a:r>
            <a:br>
              <a:rPr lang="ru-RU" sz="3600" dirty="0">
                <a:latin typeface="Calibri" pitchFamily="34" charset="0"/>
              </a:rPr>
            </a:br>
            <a:r>
              <a:rPr lang="ru-RU" sz="3600" dirty="0">
                <a:latin typeface="Calibri" pitchFamily="34" charset="0"/>
              </a:rPr>
              <a:t>Стратегия развития МСП в Ленинградской области</a:t>
            </a:r>
            <a:endParaRPr lang="ru-RU" sz="3600" dirty="0">
              <a:solidFill>
                <a:srgbClr val="231F20"/>
              </a:solidFill>
              <a:latin typeface="Calibri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34" y="3196194"/>
            <a:ext cx="7921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6"/>
          <p:cNvSpPr>
            <a:spLocks noChangeArrowheads="1"/>
          </p:cNvSpPr>
          <p:nvPr/>
        </p:nvSpPr>
        <p:spPr bwMode="auto">
          <a:xfrm>
            <a:off x="2732427" y="3855005"/>
            <a:ext cx="7272808" cy="648072"/>
          </a:xfrm>
          <a:prstGeom prst="rect">
            <a:avLst/>
          </a:prstGeom>
          <a:solidFill>
            <a:schemeClr val="bg1"/>
          </a:solidFill>
          <a:ln w="22225" cmpd="sng">
            <a:solidFill>
              <a:srgbClr val="0070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1437"/>
              </a:lnSpc>
            </a:pPr>
            <a:endParaRPr lang="ru-RU" sz="500" dirty="0">
              <a:latin typeface="Calibri" pitchFamily="34" charset="0"/>
            </a:endParaRPr>
          </a:p>
          <a:p>
            <a:pPr algn="ctr">
              <a:lnSpc>
                <a:spcPts val="1437"/>
              </a:lnSpc>
            </a:pPr>
            <a:endParaRPr lang="ru-RU" sz="800" dirty="0">
              <a:latin typeface="Calibri" pitchFamily="34" charset="0"/>
            </a:endParaRPr>
          </a:p>
          <a:p>
            <a:pPr algn="ctr">
              <a:lnSpc>
                <a:spcPts val="1437"/>
              </a:lnSpc>
            </a:pPr>
            <a:r>
              <a:rPr lang="ru-RU" sz="3600" dirty="0">
                <a:latin typeface="Calibri" pitchFamily="34" charset="0"/>
              </a:rPr>
              <a:t>РЕЙТИНГ 47</a:t>
            </a:r>
            <a:endParaRPr lang="ru-RU" sz="3600" dirty="0">
              <a:solidFill>
                <a:srgbClr val="231F20"/>
              </a:solidFill>
              <a:latin typeface="Calibri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776" y="4503080"/>
            <a:ext cx="7921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6"/>
          <p:cNvSpPr>
            <a:spLocks noChangeArrowheads="1"/>
          </p:cNvSpPr>
          <p:nvPr/>
        </p:nvSpPr>
        <p:spPr bwMode="auto">
          <a:xfrm>
            <a:off x="1184250" y="5161890"/>
            <a:ext cx="11303050" cy="997610"/>
          </a:xfrm>
          <a:prstGeom prst="rect">
            <a:avLst/>
          </a:prstGeom>
          <a:solidFill>
            <a:schemeClr val="bg1"/>
          </a:solidFill>
          <a:ln w="22225" cmpd="sng">
            <a:solidFill>
              <a:srgbClr val="0070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1437"/>
              </a:lnSpc>
            </a:pPr>
            <a:endParaRPr lang="ru-RU" sz="500" dirty="0">
              <a:solidFill>
                <a:srgbClr val="231F20"/>
              </a:solidFill>
              <a:latin typeface="Calibri" pitchFamily="34" charset="0"/>
            </a:endParaRPr>
          </a:p>
          <a:p>
            <a:pPr algn="ctr">
              <a:lnSpc>
                <a:spcPts val="1437"/>
              </a:lnSpc>
            </a:pPr>
            <a:endParaRPr lang="ru-RU" sz="500" dirty="0">
              <a:solidFill>
                <a:srgbClr val="231F20"/>
              </a:solidFill>
              <a:latin typeface="Calibri" pitchFamily="34" charset="0"/>
            </a:endParaRPr>
          </a:p>
          <a:p>
            <a:pPr algn="ctr">
              <a:lnSpc>
                <a:spcPts val="1437"/>
              </a:lnSpc>
            </a:pPr>
            <a:r>
              <a:rPr lang="ru-RU" sz="2800" dirty="0">
                <a:solidFill>
                  <a:srgbClr val="231F20"/>
                </a:solidFill>
                <a:latin typeface="Calibri" pitchFamily="34" charset="0"/>
              </a:rPr>
              <a:t>МУНИЦИПАЛЬНЫЕ ПРОГРАММЫ (ПОДПРОГРАММЫ </a:t>
            </a:r>
            <a:r>
              <a:rPr lang="ru-RU" sz="2800" dirty="0" smtClean="0">
                <a:solidFill>
                  <a:srgbClr val="231F20"/>
                </a:solidFill>
                <a:latin typeface="Calibri" pitchFamily="34" charset="0"/>
              </a:rPr>
              <a:t>)В </a:t>
            </a:r>
            <a:r>
              <a:rPr lang="ru-RU" sz="2800" dirty="0">
                <a:solidFill>
                  <a:srgbClr val="231F20"/>
                </a:solidFill>
                <a:latin typeface="Calibri" pitchFamily="34" charset="0"/>
              </a:rPr>
              <a:t>СФЕРЕ </a:t>
            </a:r>
            <a:r>
              <a:rPr lang="ru-RU" sz="2800" dirty="0" smtClean="0">
                <a:solidFill>
                  <a:srgbClr val="231F20"/>
                </a:solidFill>
                <a:latin typeface="Calibri" pitchFamily="34" charset="0"/>
              </a:rPr>
              <a:t>МСП </a:t>
            </a:r>
            <a:r>
              <a:rPr lang="ru-RU" sz="2800" dirty="0">
                <a:solidFill>
                  <a:srgbClr val="231F20"/>
                </a:solidFill>
                <a:latin typeface="Calibri" pitchFamily="34" charset="0"/>
              </a:rPr>
              <a:t>+</a:t>
            </a:r>
            <a:endParaRPr lang="ru-RU" sz="500" dirty="0">
              <a:solidFill>
                <a:srgbClr val="231F20"/>
              </a:solidFill>
              <a:latin typeface="Calibri" pitchFamily="34" charset="0"/>
            </a:endParaRPr>
          </a:p>
          <a:p>
            <a:pPr algn="ctr">
              <a:lnSpc>
                <a:spcPts val="1437"/>
              </a:lnSpc>
            </a:pPr>
            <a:endParaRPr lang="ru-RU" sz="500" dirty="0">
              <a:solidFill>
                <a:srgbClr val="231F20"/>
              </a:solidFill>
              <a:latin typeface="Calibri" pitchFamily="34" charset="0"/>
            </a:endParaRPr>
          </a:p>
          <a:p>
            <a:pPr algn="ctr">
              <a:lnSpc>
                <a:spcPts val="1437"/>
              </a:lnSpc>
            </a:pPr>
            <a:r>
              <a:rPr lang="ru-RU" sz="2800" dirty="0">
                <a:solidFill>
                  <a:srgbClr val="231F20"/>
                </a:solidFill>
                <a:latin typeface="Calibri" pitchFamily="34" charset="0"/>
              </a:rPr>
              <a:t> ЗАКРЕПЛЕНИЕ ОТВЕТСТВЕННОСТИ </a:t>
            </a:r>
            <a:r>
              <a:rPr lang="ru-RU" sz="2800" dirty="0" smtClean="0">
                <a:solidFill>
                  <a:srgbClr val="231F20"/>
                </a:solidFill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СРОК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: ДО 01 МАРТА 2019 ГОДА</a:t>
            </a:r>
          </a:p>
          <a:p>
            <a:pPr algn="ctr">
              <a:lnSpc>
                <a:spcPts val="1437"/>
              </a:lnSpc>
            </a:pPr>
            <a:endParaRPr lang="ru-RU" sz="2800" dirty="0">
              <a:latin typeface="Calibri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4" y="6159503"/>
            <a:ext cx="7921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рямоугольник 6"/>
          <p:cNvSpPr>
            <a:spLocks noChangeArrowheads="1"/>
          </p:cNvSpPr>
          <p:nvPr/>
        </p:nvSpPr>
        <p:spPr bwMode="auto">
          <a:xfrm>
            <a:off x="3089535" y="6788758"/>
            <a:ext cx="9437428" cy="648072"/>
          </a:xfrm>
          <a:prstGeom prst="rect">
            <a:avLst/>
          </a:prstGeom>
          <a:solidFill>
            <a:schemeClr val="bg1"/>
          </a:solidFill>
          <a:ln w="22225" cmpd="sng">
            <a:solidFill>
              <a:srgbClr val="0070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1437"/>
              </a:lnSpc>
            </a:pPr>
            <a:endParaRPr lang="ru-RU" sz="10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pPr algn="ctr">
              <a:lnSpc>
                <a:spcPts val="1437"/>
              </a:lnSpc>
            </a:pPr>
            <a:endParaRPr lang="ru-RU" sz="500" b="1" dirty="0">
              <a:solidFill>
                <a:srgbClr val="00B050"/>
              </a:solidFill>
              <a:latin typeface="Calibri" pitchFamily="34" charset="0"/>
            </a:endParaRPr>
          </a:p>
          <a:p>
            <a:pPr algn="ctr">
              <a:lnSpc>
                <a:spcPts val="1437"/>
              </a:lnSpc>
            </a:pPr>
            <a:r>
              <a:rPr lang="ru-RU" sz="3200" b="1" dirty="0" smtClean="0">
                <a:solidFill>
                  <a:srgbClr val="00B050"/>
                </a:solidFill>
                <a:latin typeface="Calibri" pitchFamily="34" charset="0"/>
              </a:rPr>
              <a:t>ВЫБОРГСКИЙ, ВОЛОСОВСКИЙ, ПРИОЗЕРСКИЙ</a:t>
            </a:r>
            <a:endParaRPr lang="ru-RU" sz="32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2052" name="Picture 4" descr="https://www.lushome.com/wp-content/uploads/2012/09/unique-modern-wall-clocks-home-accessories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04" y="6044011"/>
            <a:ext cx="1554826" cy="154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8666" y="746128"/>
            <a:ext cx="1895475" cy="250825"/>
          </a:xfrm>
          <a:prstGeom prst="rect">
            <a:avLst/>
          </a:prstGeom>
        </p:spPr>
        <p:txBody>
          <a:bodyPr lIns="0" tIns="0" rIns="0" bIns="0"/>
          <a:lstStyle/>
          <a:p>
            <a:pPr algn="just" fontAlgn="auto">
              <a:lnSpc>
                <a:spcPts val="94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" sz="800" cap="small" dirty="0">
              <a:solidFill>
                <a:srgbClr val="522015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677" y="436564"/>
            <a:ext cx="1604963" cy="78105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1000" b="1" dirty="0">
              <a:solidFill>
                <a:srgbClr val="522015"/>
              </a:solidFill>
              <a:latin typeface="Verdana"/>
            </a:endParaRPr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8542340" y="3090863"/>
            <a:ext cx="4424361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04753">
              <a:lnSpc>
                <a:spcPts val="2038"/>
              </a:lnSpc>
              <a:spcAft>
                <a:spcPts val="10498"/>
              </a:spcAft>
            </a:pPr>
            <a:endParaRPr lang="ru-RU" sz="1700">
              <a:solidFill>
                <a:srgbClr val="231F2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5565" y="7011988"/>
            <a:ext cx="206375" cy="201612"/>
          </a:xfrm>
          <a:prstGeom prst="rect">
            <a:avLst/>
          </a:prstGeom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1200" b="1" spc="-101" dirty="0">
              <a:solidFill>
                <a:srgbClr val="EA4F3A"/>
              </a:solidFill>
              <a:latin typeface="Segoe UI"/>
            </a:endParaRPr>
          </a:p>
        </p:txBody>
      </p:sp>
      <p:sp>
        <p:nvSpPr>
          <p:cNvPr id="8198" name="Прямоугольник 7"/>
          <p:cNvSpPr>
            <a:spLocks noChangeArrowheads="1"/>
          </p:cNvSpPr>
          <p:nvPr/>
        </p:nvSpPr>
        <p:spPr bwMode="auto">
          <a:xfrm>
            <a:off x="8783638" y="6818312"/>
            <a:ext cx="374332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224"/>
              </a:lnSpc>
              <a:spcBef>
                <a:spcPts val="10498"/>
              </a:spcBef>
            </a:pPr>
            <a:endParaRPr lang="ru-RU" sz="1000">
              <a:solidFill>
                <a:srgbClr val="CE9A6C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8137" y="110176"/>
            <a:ext cx="13033375" cy="1433824"/>
          </a:xfrm>
          <a:prstGeom prst="rect">
            <a:avLst/>
          </a:prstGeom>
          <a:solidFill>
            <a:srgbClr val="F5F1EA"/>
          </a:solidFill>
        </p:spPr>
        <p:txBody>
          <a:bodyPr lIns="0" tIns="0" rIns="0" bIns="0" anchor="ctr" anchorCtr="0"/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</a:rPr>
              <a:t>ЧИСЛЕННОСТЬ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</a:rPr>
              <a:t>ЗАНЯТЫХ В СЕКТОРЕ МСП, </a:t>
            </a:r>
          </a:p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</a:rPr>
              <a:t>ВКЛЮЧАЯ ИП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</a:rPr>
              <a:t>, </a:t>
            </a:r>
            <a:r>
              <a:rPr lang="ru-RU" sz="2100" b="1" dirty="0">
                <a:solidFill>
                  <a:srgbClr val="FF0000"/>
                </a:solidFill>
                <a:latin typeface="Times New Roman"/>
                <a:ea typeface="Calibri"/>
              </a:rPr>
              <a:t>ТЫС. ЧЕЛОВЕК</a:t>
            </a:r>
            <a:endParaRPr lang="ru-RU" sz="2100" b="1" spc="-5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202" name="Rectangle 1"/>
          <p:cNvSpPr>
            <a:spLocks noChangeArrowheads="1"/>
          </p:cNvSpPr>
          <p:nvPr/>
        </p:nvSpPr>
        <p:spPr bwMode="auto">
          <a:xfrm>
            <a:off x="3762377" y="3463416"/>
            <a:ext cx="184702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18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4020" y="239761"/>
            <a:ext cx="2021583" cy="121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8389" y="1544000"/>
            <a:ext cx="9793088" cy="504954"/>
          </a:xfrm>
        </p:spPr>
        <p:txBody>
          <a:bodyPr>
            <a:noAutofit/>
          </a:bodyPr>
          <a:lstStyle/>
          <a:p>
            <a:pPr lvl="0" algn="ctr" defTabSz="603932"/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ФОРМУЛА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293053" y="2268836"/>
            <a:ext cx="13033374" cy="775525"/>
          </a:xfrm>
          <a:ln>
            <a:solidFill>
              <a:srgbClr val="0070C0"/>
            </a:solidFill>
          </a:ln>
        </p:spPr>
        <p:txBody>
          <a:bodyPr/>
          <a:lstStyle/>
          <a:p>
            <a:pPr lvl="0" algn="ctr" defTabSz="603932"/>
            <a:r>
              <a:rPr lang="ru-RU" sz="36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Численность= </a:t>
            </a:r>
            <a:r>
              <a:rPr lang="ru-RU" sz="3800" b="1" cap="all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</a:t>
            </a:r>
            <a:r>
              <a:rPr lang="ru-RU" sz="3600" b="1" cap="al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+СРЕДНИЕ + МАЛЫЕ + МИКРО +ФЛ</a:t>
            </a:r>
          </a:p>
          <a:p>
            <a:pPr lvl="0" defTabSz="603932"/>
            <a:r>
              <a:rPr lang="ru-RU" sz="3600" b="1" cap="all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cap="al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endParaRPr lang="ru-RU" sz="3600" b="1" cap="all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603932">
              <a:spcBef>
                <a:spcPct val="0"/>
              </a:spcBef>
            </a:pPr>
            <a:r>
              <a:rPr lang="ru-RU" sz="40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40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/>
          </a:p>
        </p:txBody>
      </p:sp>
      <p:sp>
        <p:nvSpPr>
          <p:cNvPr id="16" name="Текст 5"/>
          <p:cNvSpPr txBox="1">
            <a:spLocks/>
          </p:cNvSpPr>
          <p:nvPr/>
        </p:nvSpPr>
        <p:spPr>
          <a:xfrm>
            <a:off x="378087" y="4226159"/>
            <a:ext cx="6066987" cy="23761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603840" rtl="0" eaLnBrk="1" latinLnBrk="0" hangingPunct="1">
              <a:spcBef>
                <a:spcPts val="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603840" rtl="0" eaLnBrk="1" latinLnBrk="0" hangingPunct="1">
              <a:spcBef>
                <a:spcPts val="0"/>
              </a:spcBef>
              <a:buFontTx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51600" indent="-251600" algn="l" defTabSz="603840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603840" rtl="0" eaLnBrk="1" latinLnBrk="0" hangingPunct="1">
              <a:spcBef>
                <a:spcPts val="0"/>
              </a:spcBef>
              <a:buFontTx/>
              <a:buNone/>
              <a:defRPr sz="2200" b="0" i="0" kern="1200" cap="all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603840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21112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2494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878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3262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3932" fontAlgn="auto">
              <a:spcAft>
                <a:spcPts val="0"/>
              </a:spcAft>
            </a:pPr>
            <a:r>
              <a:rPr lang="ru-RU" sz="3200" b="1" cap="al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реестр </a:t>
            </a:r>
          </a:p>
          <a:p>
            <a:pPr algn="ctr" defTabSz="603932" fontAlgn="auto">
              <a:spcAft>
                <a:spcPts val="0"/>
              </a:spcAft>
            </a:pPr>
            <a:r>
              <a:rPr lang="ru-RU" sz="3200" b="1" cap="al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</a:t>
            </a:r>
            <a:r>
              <a:rPr lang="ru-RU" sz="3200" b="1" cap="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 </a:t>
            </a:r>
            <a:endParaRPr lang="ru-RU" sz="3200" b="1" cap="all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3932" fontAlgn="auto">
              <a:spcAft>
                <a:spcPts val="0"/>
              </a:spcAft>
            </a:pPr>
            <a:r>
              <a:rPr lang="ru-RU" sz="3600" b="1" cap="al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 fontAlgn="auto">
              <a:spcAft>
                <a:spcPts val="0"/>
              </a:spcAft>
            </a:pPr>
            <a:endParaRPr lang="ru-RU" sz="3600" dirty="0"/>
          </a:p>
        </p:txBody>
      </p:sp>
      <p:sp>
        <p:nvSpPr>
          <p:cNvPr id="19" name="Текст 5"/>
          <p:cNvSpPr txBox="1">
            <a:spLocks/>
          </p:cNvSpPr>
          <p:nvPr/>
        </p:nvSpPr>
        <p:spPr>
          <a:xfrm>
            <a:off x="7509848" y="4287799"/>
            <a:ext cx="5954910" cy="233878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603840" rtl="0" eaLnBrk="1" latinLnBrk="0" hangingPunct="1">
              <a:spcBef>
                <a:spcPts val="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603840" rtl="0" eaLnBrk="1" latinLnBrk="0" hangingPunct="1">
              <a:spcBef>
                <a:spcPts val="0"/>
              </a:spcBef>
              <a:buFontTx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51600" indent="-251600" algn="l" defTabSz="603840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603840" rtl="0" eaLnBrk="1" latinLnBrk="0" hangingPunct="1">
              <a:spcBef>
                <a:spcPts val="0"/>
              </a:spcBef>
              <a:buFontTx/>
              <a:buNone/>
              <a:defRPr sz="2200" b="0" i="0" kern="1200" cap="all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603840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21112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2494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878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3262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3932" fontAlgn="auto">
              <a:spcAft>
                <a:spcPts val="0"/>
              </a:spcAft>
            </a:pPr>
            <a:r>
              <a:rPr lang="ru-RU" sz="3000" b="1" cap="al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государственный реестр индивидуальных предпринимателей</a:t>
            </a:r>
          </a:p>
          <a:p>
            <a:pPr algn="ctr" defTabSz="603932" fontAlgn="auto">
              <a:spcAft>
                <a:spcPts val="0"/>
              </a:spcAft>
            </a:pPr>
            <a:r>
              <a:rPr lang="ru-RU" sz="3000" b="1" cap="al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cap="al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 fontAlgn="auto">
              <a:spcAft>
                <a:spcPts val="0"/>
              </a:spcAft>
            </a:pPr>
            <a:endParaRPr lang="ru-RU" sz="3600" dirty="0"/>
          </a:p>
        </p:txBody>
      </p:sp>
      <p:sp>
        <p:nvSpPr>
          <p:cNvPr id="20" name="Текст 5"/>
          <p:cNvSpPr txBox="1">
            <a:spLocks/>
          </p:cNvSpPr>
          <p:nvPr/>
        </p:nvSpPr>
        <p:spPr>
          <a:xfrm>
            <a:off x="1534115" y="5457175"/>
            <a:ext cx="3164987" cy="387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3840" rtl="0" eaLnBrk="1" latinLnBrk="0" hangingPunct="1">
              <a:spcBef>
                <a:spcPts val="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603840" rtl="0" eaLnBrk="1" latinLnBrk="0" hangingPunct="1">
              <a:spcBef>
                <a:spcPts val="0"/>
              </a:spcBef>
              <a:buFontTx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51600" indent="-251600" algn="l" defTabSz="603840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603840" rtl="0" eaLnBrk="1" latinLnBrk="0" hangingPunct="1">
              <a:spcBef>
                <a:spcPts val="0"/>
              </a:spcBef>
              <a:buFontTx/>
              <a:buNone/>
              <a:defRPr sz="2200" b="0" i="0" kern="1200" cap="all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603840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21112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2494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878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3262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3932" fontAlgn="auto"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28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01.03.2019</a:t>
            </a:r>
            <a:endParaRPr lang="ru-RU" sz="2800" b="1" cap="all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3932" fontAlgn="auto">
              <a:spcAft>
                <a:spcPts val="0"/>
              </a:spcAft>
            </a:pPr>
            <a:r>
              <a:rPr lang="ru-RU" sz="3600" b="1" cap="al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fontAlgn="auto">
              <a:spcAft>
                <a:spcPts val="0"/>
              </a:spcAft>
            </a:pPr>
            <a:endParaRPr lang="ru-RU" sz="3600" dirty="0"/>
          </a:p>
        </p:txBody>
      </p:sp>
      <p:sp>
        <p:nvSpPr>
          <p:cNvPr id="21" name="Текст 5"/>
          <p:cNvSpPr txBox="1">
            <a:spLocks/>
          </p:cNvSpPr>
          <p:nvPr/>
        </p:nvSpPr>
        <p:spPr>
          <a:xfrm>
            <a:off x="8861090" y="5651056"/>
            <a:ext cx="3164987" cy="387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3840" rtl="0" eaLnBrk="1" latinLnBrk="0" hangingPunct="1">
              <a:spcBef>
                <a:spcPts val="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603840" rtl="0" eaLnBrk="1" latinLnBrk="0" hangingPunct="1">
              <a:spcBef>
                <a:spcPts val="0"/>
              </a:spcBef>
              <a:buFontTx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51600" indent="-251600" algn="l" defTabSz="603840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603840" rtl="0" eaLnBrk="1" latinLnBrk="0" hangingPunct="1">
              <a:spcBef>
                <a:spcPts val="0"/>
              </a:spcBef>
              <a:buFontTx/>
              <a:buNone/>
              <a:defRPr sz="2200" b="0" i="0" kern="1200" cap="all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603840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21112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2494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878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3262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3932" fontAlgn="auto"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28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01.03.2019</a:t>
            </a:r>
            <a:endParaRPr lang="ru-RU" sz="2800" b="1" cap="all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3932" fontAlgn="auto">
              <a:spcAft>
                <a:spcPts val="0"/>
              </a:spcAft>
            </a:pPr>
            <a:r>
              <a:rPr lang="ru-RU" sz="3600" b="1" cap="al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fontAlgn="auto">
              <a:spcAft>
                <a:spcPts val="0"/>
              </a:spcAft>
            </a:pPr>
            <a:endParaRPr lang="ru-RU" sz="3600" b="1" dirty="0"/>
          </a:p>
        </p:txBody>
      </p:sp>
      <p:sp>
        <p:nvSpPr>
          <p:cNvPr id="22" name="Текст 5"/>
          <p:cNvSpPr txBox="1">
            <a:spLocks/>
          </p:cNvSpPr>
          <p:nvPr/>
        </p:nvSpPr>
        <p:spPr>
          <a:xfrm>
            <a:off x="2128326" y="5941094"/>
            <a:ext cx="2280679" cy="6611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3840" rtl="0" eaLnBrk="1" latinLnBrk="0" hangingPunct="1">
              <a:spcBef>
                <a:spcPts val="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603840" rtl="0" eaLnBrk="1" latinLnBrk="0" hangingPunct="1">
              <a:spcBef>
                <a:spcPts val="0"/>
              </a:spcBef>
              <a:buFontTx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51600" indent="-251600" algn="l" defTabSz="603840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603840" rtl="0" eaLnBrk="1" latinLnBrk="0" hangingPunct="1">
              <a:spcBef>
                <a:spcPts val="0"/>
              </a:spcBef>
              <a:buFontTx/>
              <a:buNone/>
              <a:defRPr sz="2200" b="0" i="0" kern="1200" cap="all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603840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21112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2494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878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3262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3932" fontAlgn="auto"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42 332</a:t>
            </a:r>
            <a:endParaRPr lang="ru-RU" sz="3600" b="1" cap="all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3932" fontAlgn="auto">
              <a:spcAft>
                <a:spcPts val="0"/>
              </a:spcAft>
            </a:pPr>
            <a:r>
              <a:rPr lang="ru-RU" sz="3600" b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fontAlgn="auto">
              <a:spcAft>
                <a:spcPts val="0"/>
              </a:spcAft>
            </a:pP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3" name="Текст 5"/>
          <p:cNvSpPr txBox="1">
            <a:spLocks/>
          </p:cNvSpPr>
          <p:nvPr/>
        </p:nvSpPr>
        <p:spPr>
          <a:xfrm>
            <a:off x="9346964" y="5976875"/>
            <a:ext cx="2280679" cy="6611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03840" rtl="0" eaLnBrk="1" latinLnBrk="0" hangingPunct="1">
              <a:spcBef>
                <a:spcPts val="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603840" rtl="0" eaLnBrk="1" latinLnBrk="0" hangingPunct="1">
              <a:spcBef>
                <a:spcPts val="0"/>
              </a:spcBef>
              <a:buFontTx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51600" indent="-251600" algn="l" defTabSz="603840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603840" rtl="0" eaLnBrk="1" latinLnBrk="0" hangingPunct="1">
              <a:spcBef>
                <a:spcPts val="0"/>
              </a:spcBef>
              <a:buFontTx/>
              <a:buNone/>
              <a:defRPr sz="2200" b="0" i="0" kern="1200" cap="all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603840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21112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2494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878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3262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3932" fontAlgn="auto"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50 001</a:t>
            </a:r>
            <a:endParaRPr lang="ru-RU" sz="3600" b="1" cap="all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3932" fontAlgn="auto">
              <a:spcAft>
                <a:spcPts val="0"/>
              </a:spcAft>
            </a:pPr>
            <a:r>
              <a:rPr lang="ru-RU" sz="3600" b="1" cap="al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fontAlgn="auto">
              <a:spcAft>
                <a:spcPts val="0"/>
              </a:spcAft>
            </a:pPr>
            <a:endParaRPr lang="ru-RU" sz="3600" dirty="0"/>
          </a:p>
        </p:txBody>
      </p:sp>
      <p:sp>
        <p:nvSpPr>
          <p:cNvPr id="13" name="Штриховая стрелка вправо 12"/>
          <p:cNvSpPr/>
          <p:nvPr/>
        </p:nvSpPr>
        <p:spPr>
          <a:xfrm rot="2064846">
            <a:off x="4872266" y="3331464"/>
            <a:ext cx="2589881" cy="557212"/>
          </a:xfrm>
          <a:prstGeom prst="striped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7160945">
            <a:off x="3333987" y="3266192"/>
            <a:ext cx="1506391" cy="557004"/>
          </a:xfrm>
          <a:prstGeom prst="striped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br.toluna.com/dpolls_images/2018/05/04/c27a9ed9-d9b4-4c47-b6d2-a9c805e3d6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09" y="4635924"/>
            <a:ext cx="1994507" cy="218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256361" y="6602288"/>
            <a:ext cx="3024336" cy="994990"/>
          </a:xfrm>
          <a:prstGeom prst="round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7669</a:t>
            </a:r>
            <a:endParaRPr lang="ru-RU" sz="54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9325" y="3159836"/>
            <a:ext cx="1424088" cy="106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02" y="3130307"/>
            <a:ext cx="1460367" cy="109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0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8666" y="746128"/>
            <a:ext cx="1895475" cy="250825"/>
          </a:xfrm>
          <a:prstGeom prst="rect">
            <a:avLst/>
          </a:prstGeom>
        </p:spPr>
        <p:txBody>
          <a:bodyPr lIns="0" tIns="0" rIns="0" bIns="0"/>
          <a:lstStyle/>
          <a:p>
            <a:pPr algn="just" fontAlgn="auto">
              <a:lnSpc>
                <a:spcPts val="94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" sz="800" cap="small" dirty="0">
              <a:solidFill>
                <a:srgbClr val="522015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677" y="436564"/>
            <a:ext cx="1604963" cy="78105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1000" b="1" dirty="0">
              <a:solidFill>
                <a:srgbClr val="522015"/>
              </a:solidFill>
              <a:latin typeface="Verdana"/>
            </a:endParaRPr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8542340" y="3090863"/>
            <a:ext cx="4424361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04753">
              <a:lnSpc>
                <a:spcPts val="2038"/>
              </a:lnSpc>
              <a:spcAft>
                <a:spcPts val="10498"/>
              </a:spcAft>
            </a:pPr>
            <a:endParaRPr lang="ru-RU" sz="1700">
              <a:solidFill>
                <a:srgbClr val="231F2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5565" y="7011988"/>
            <a:ext cx="206375" cy="201612"/>
          </a:xfrm>
          <a:prstGeom prst="rect">
            <a:avLst/>
          </a:prstGeom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1200" b="1" spc="-101" dirty="0">
              <a:solidFill>
                <a:srgbClr val="EA4F3A"/>
              </a:solidFill>
              <a:latin typeface="Segoe UI"/>
            </a:endParaRPr>
          </a:p>
        </p:txBody>
      </p:sp>
      <p:sp>
        <p:nvSpPr>
          <p:cNvPr id="8198" name="Прямоугольник 7"/>
          <p:cNvSpPr>
            <a:spLocks noChangeArrowheads="1"/>
          </p:cNvSpPr>
          <p:nvPr/>
        </p:nvSpPr>
        <p:spPr bwMode="auto">
          <a:xfrm>
            <a:off x="8783638" y="6818312"/>
            <a:ext cx="374332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224"/>
              </a:lnSpc>
              <a:spcBef>
                <a:spcPts val="10498"/>
              </a:spcBef>
            </a:pPr>
            <a:endParaRPr lang="ru-RU" sz="1000">
              <a:solidFill>
                <a:srgbClr val="CE9A6C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8137" y="134925"/>
            <a:ext cx="13033375" cy="1222406"/>
          </a:xfrm>
          <a:prstGeom prst="rect">
            <a:avLst/>
          </a:prstGeom>
          <a:solidFill>
            <a:srgbClr val="F5F1EA"/>
          </a:solidFill>
        </p:spPr>
        <p:txBody>
          <a:bodyPr lIns="0" tIns="0" rIns="0" bIns="0" anchor="ctr" anchorCtr="0"/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</a:rPr>
              <a:t>НАШИ ЗАДАЧИ:</a:t>
            </a:r>
            <a:endParaRPr lang="ru-RU" sz="2100" b="1" spc="-5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202" name="Rectangle 1"/>
          <p:cNvSpPr>
            <a:spLocks noChangeArrowheads="1"/>
          </p:cNvSpPr>
          <p:nvPr/>
        </p:nvSpPr>
        <p:spPr bwMode="auto">
          <a:xfrm>
            <a:off x="3762377" y="3463416"/>
            <a:ext cx="184702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3" rIns="91426" bIns="45713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18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4020" y="239761"/>
            <a:ext cx="2021583" cy="121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erzincanodm.meb.gov.tr/meb_iys_dosyalar/2019_02/26212450_k_10192209_ku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920" y="1544000"/>
            <a:ext cx="10002155" cy="606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5"/>
          <p:cNvSpPr txBox="1">
            <a:spLocks/>
          </p:cNvSpPr>
          <p:nvPr/>
        </p:nvSpPr>
        <p:spPr>
          <a:xfrm>
            <a:off x="215801" y="1560153"/>
            <a:ext cx="13465273" cy="604629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03840" rtl="0" eaLnBrk="1" latinLnBrk="0" hangingPunct="1">
              <a:spcBef>
                <a:spcPts val="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603840" rtl="0" eaLnBrk="1" latinLnBrk="0" hangingPunct="1">
              <a:spcBef>
                <a:spcPts val="0"/>
              </a:spcBef>
              <a:buFontTx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51600" indent="-251600" algn="l" defTabSz="603840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603840" rtl="0" eaLnBrk="1" latinLnBrk="0" hangingPunct="1">
              <a:spcBef>
                <a:spcPts val="0"/>
              </a:spcBef>
              <a:buFontTx/>
              <a:buNone/>
              <a:defRPr sz="2200" b="0" i="0" kern="1200" cap="all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603840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21112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2494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878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3262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0" indent="-742950" defTabSz="6039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330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Из списка выбрать субъектов МСП своего района</a:t>
            </a:r>
          </a:p>
          <a:p>
            <a:pPr marL="514350" marR="0" lvl="0" indent="-514350" defTabSz="6039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3300" dirty="0" smtClean="0">
                <a:latin typeface="+mj-lt"/>
                <a:cs typeface="Arial" panose="020B0604020202020204" pitchFamily="34" charset="0"/>
              </a:rPr>
              <a:t>  Уведомить об исключении, выяснить причину</a:t>
            </a:r>
          </a:p>
          <a:p>
            <a:pPr marL="514350" marR="0" lvl="0" indent="-514350" defTabSz="6039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3300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  Организовать  консультации и разъяснительную работу</a:t>
            </a:r>
          </a:p>
          <a:p>
            <a:pPr marL="514350" marR="0" lvl="0" indent="-514350" defTabSz="6039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3300" dirty="0" smtClean="0">
                <a:latin typeface="+mj-lt"/>
                <a:cs typeface="Arial" panose="020B0604020202020204" pitchFamily="34" charset="0"/>
              </a:rPr>
              <a:t> Направить на семинары в  УФНС</a:t>
            </a:r>
          </a:p>
          <a:p>
            <a:pPr marR="0" lvl="0" defTabSz="6039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300" i="0" u="none" strike="noStrike" kern="1200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kumimoji="0" lang="ru-RU" sz="3300" b="1" i="0" u="none" strike="noStrike" kern="1200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Срок: постоянно</a:t>
            </a:r>
          </a:p>
          <a:p>
            <a:pPr marR="0" lvl="0" defTabSz="6039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i="0" u="none" strike="noStrike" kern="1200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514350" marR="0" lvl="0" indent="-514350" defTabSz="6039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3200" i="0" u="none" strike="noStrike" kern="1200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6039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</a:t>
            </a:r>
          </a:p>
          <a:p>
            <a:pPr marL="0" marR="0" lvl="0" indent="0" algn="ctr" defTabSz="6039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L="0" marR="0" lvl="0" indent="0" algn="l" defTabSz="6038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5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5"/>
          <p:cNvSpPr txBox="1">
            <a:spLocks/>
          </p:cNvSpPr>
          <p:nvPr/>
        </p:nvSpPr>
        <p:spPr>
          <a:xfrm>
            <a:off x="360363" y="1549507"/>
            <a:ext cx="13066065" cy="63928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603840" rtl="0" eaLnBrk="1" latinLnBrk="0" hangingPunct="1">
              <a:spcBef>
                <a:spcPts val="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603840" rtl="0" eaLnBrk="1" latinLnBrk="0" hangingPunct="1">
              <a:spcBef>
                <a:spcPts val="0"/>
              </a:spcBef>
              <a:buFontTx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51600" indent="-251600" algn="l" defTabSz="603840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603840" rtl="0" eaLnBrk="1" latinLnBrk="0" hangingPunct="1">
              <a:spcBef>
                <a:spcPts val="0"/>
              </a:spcBef>
              <a:buFontTx/>
              <a:buNone/>
              <a:defRPr sz="2200" b="0" i="0" kern="1200" cap="all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603840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21112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2494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878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3262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03932" fontAlgn="auto">
              <a:spcAft>
                <a:spcPts val="0"/>
              </a:spcAft>
            </a:pPr>
            <a:r>
              <a:rPr lang="ru-RU" sz="20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</a:t>
            </a:r>
            <a:r>
              <a:rPr lang="ru-RU" sz="20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         О </a:t>
            </a:r>
            <a:r>
              <a:rPr lang="ru-RU" sz="20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ФНС </a:t>
            </a:r>
            <a:r>
              <a:rPr lang="ru-RU" sz="20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              Графики </a:t>
            </a:r>
            <a:r>
              <a:rPr lang="ru-RU" sz="20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публичного информирования налогоплательщиков</a:t>
            </a:r>
          </a:p>
          <a:p>
            <a:pPr marL="0" marR="0" lvl="0" indent="0" algn="l" defTabSz="6039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</a:t>
            </a:r>
          </a:p>
          <a:p>
            <a:pPr marL="0" marR="0" lvl="0" indent="0" algn="ctr" defTabSz="6039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L="0" marR="0" lvl="0" indent="0" algn="l" defTabSz="6038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363" y="252462"/>
            <a:ext cx="12960350" cy="1224136"/>
          </a:xfrm>
          <a:prstGeom prst="rect">
            <a:avLst/>
          </a:prstGeom>
          <a:solidFill>
            <a:srgbClr val="F5F1EA"/>
          </a:solidFill>
        </p:spPr>
        <p:txBody>
          <a:bodyPr lIns="0" tIns="0" rIns="0" bIns="0"/>
          <a:lstStyle/>
          <a:p>
            <a:pPr>
              <a:spcBef>
                <a:spcPts val="5250"/>
              </a:spcBef>
              <a:spcAft>
                <a:spcPts val="838"/>
              </a:spcAft>
            </a:pPr>
            <a:r>
              <a:rPr lang="ru-RU" sz="4800" b="1" dirty="0" smtClean="0">
                <a:solidFill>
                  <a:srgbClr val="522015"/>
                </a:solidFill>
                <a:latin typeface="Calibri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</a:rPr>
              <a:t>ФЕДЕРАЛЬНАЯ НАЛОГОВАЯ СЛУЖБА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     </a:t>
            </a:r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</a:rPr>
              <a:t>www.nalog.ru</a:t>
            </a:r>
            <a:endParaRPr lang="ru-RU" sz="36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spcBef>
                <a:spcPts val="5250"/>
              </a:spcBef>
              <a:spcAft>
                <a:spcPts val="838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575841" y="2412702"/>
            <a:ext cx="6255218" cy="446449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018193"/>
              </p:ext>
            </p:extLst>
          </p:nvPr>
        </p:nvGraphicFramePr>
        <p:xfrm>
          <a:off x="7241421" y="2449713"/>
          <a:ext cx="6079292" cy="44644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68533"/>
                <a:gridCol w="4110759"/>
              </a:tblGrid>
              <a:tr h="1526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15.04.2019</a:t>
                      </a:r>
                      <a:br>
                        <a:rPr lang="ru-RU" sz="2000" dirty="0" smtClean="0">
                          <a:effectLst/>
                        </a:rPr>
                      </a:br>
                      <a:r>
                        <a:rPr lang="ru-RU" sz="2000" dirty="0" smtClean="0">
                          <a:effectLst/>
                        </a:rPr>
                        <a:t>с 12.00 до 15.00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Специальные налоговые режимы </a:t>
                      </a:r>
                      <a:endParaRPr lang="en-US" sz="2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(</a:t>
                      </a:r>
                      <a:r>
                        <a:rPr lang="ru-RU" sz="2400" dirty="0">
                          <a:effectLst/>
                        </a:rPr>
                        <a:t>для </a:t>
                      </a:r>
                      <a:r>
                        <a:rPr lang="ru-RU" sz="2400" dirty="0" smtClean="0">
                          <a:effectLst/>
                        </a:rPr>
                        <a:t> ИП):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Упрощенная система налогообложения</a:t>
                      </a:r>
                      <a:r>
                        <a:rPr lang="ru-RU" sz="240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/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Единый налог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на </a:t>
                      </a:r>
                      <a:r>
                        <a:rPr lang="ru-RU" sz="2400" dirty="0">
                          <a:effectLst/>
                        </a:rPr>
                        <a:t>вмененный доход</a:t>
                      </a:r>
                      <a:r>
                        <a:rPr lang="ru-RU" sz="240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/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Патентная система налогообложения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72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15.05.2019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 12.00 до 15.00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5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18.06.2019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 </a:t>
                      </a:r>
                      <a:r>
                        <a:rPr lang="ru-RU" sz="2000" dirty="0">
                          <a:effectLst/>
                        </a:rPr>
                        <a:t>12.00 до 15.00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83004" y="3719698"/>
            <a:ext cx="136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3609956" y="1585358"/>
            <a:ext cx="566285" cy="22450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6408489" y="1585358"/>
            <a:ext cx="632425" cy="243746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547" y="158335"/>
            <a:ext cx="1752512" cy="131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Текст 5"/>
          <p:cNvSpPr txBox="1">
            <a:spLocks/>
          </p:cNvSpPr>
          <p:nvPr/>
        </p:nvSpPr>
        <p:spPr>
          <a:xfrm>
            <a:off x="254648" y="6914580"/>
            <a:ext cx="13066065" cy="63928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603840" rtl="0" eaLnBrk="1" latinLnBrk="0" hangingPunct="1">
              <a:spcBef>
                <a:spcPts val="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603840" rtl="0" eaLnBrk="1" latinLnBrk="0" hangingPunct="1">
              <a:spcBef>
                <a:spcPts val="0"/>
              </a:spcBef>
              <a:buFontTx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51600" indent="-251600" algn="l" defTabSz="603840" rtl="0" eaLnBrk="1" latinLnBrk="0" hangingPunct="1">
              <a:spcBef>
                <a:spcPts val="0"/>
              </a:spcBef>
              <a:buSzPct val="80000"/>
              <a:buFont typeface="Lucida Grande"/>
              <a:buChar char="＞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603840" rtl="0" eaLnBrk="1" latinLnBrk="0" hangingPunct="1">
              <a:spcBef>
                <a:spcPts val="0"/>
              </a:spcBef>
              <a:buFontTx/>
              <a:buNone/>
              <a:defRPr sz="2200" b="0" i="0" kern="1200" cap="all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603840" rtl="0" eaLnBrk="1" latinLnBrk="0" hangingPunct="1">
              <a:spcBef>
                <a:spcPts val="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21112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2494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2878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32629" indent="-301919" algn="l" defTabSz="60384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03932" fontAlgn="auto"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Семинары: Алена 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алерьевна </a:t>
            </a:r>
            <a:r>
              <a:rPr lang="ru-RU" sz="32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292-87-48</a:t>
            </a:r>
            <a:endParaRPr lang="ru-RU" sz="3200" b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039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</a:t>
            </a:r>
          </a:p>
          <a:p>
            <a:pPr marL="0" marR="0" lvl="0" indent="0" algn="ctr" defTabSz="6039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L="0" marR="0" lvl="0" indent="0" algn="l" defTabSz="6038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2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287337" y="1548606"/>
            <a:ext cx="13033375" cy="2232248"/>
          </a:xfrm>
          <a:prstGeom prst="rect">
            <a:avLst/>
          </a:prstGeom>
          <a:solidFill>
            <a:srgbClr val="F5F1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800" dirty="0">
              <a:latin typeface="Calibri" pitchFamily="34" charset="0"/>
            </a:endParaRPr>
          </a:p>
          <a:p>
            <a:pPr algn="ctr"/>
            <a:endParaRPr lang="ru-RU" sz="2800" dirty="0">
              <a:latin typeface="Calibri" pitchFamily="34" charset="0"/>
            </a:endParaRPr>
          </a:p>
          <a:p>
            <a:pPr algn="ctr"/>
            <a:r>
              <a:rPr lang="ru-RU" sz="4400" dirty="0">
                <a:latin typeface="Calibri" pitchFamily="34" charset="0"/>
              </a:rPr>
              <a:t>Портал поддержки МСП в Ленинградской области</a:t>
            </a:r>
          </a:p>
          <a:p>
            <a:pPr algn="ctr"/>
            <a:r>
              <a:rPr lang="en-US" sz="6100" b="1" dirty="0">
                <a:solidFill>
                  <a:srgbClr val="FF0000"/>
                </a:solidFill>
                <a:latin typeface="Calibri" pitchFamily="34" charset="0"/>
              </a:rPr>
              <a:t>www.813.ru</a:t>
            </a:r>
            <a:endParaRPr lang="ru-RU" sz="61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7340" y="3"/>
            <a:ext cx="13033375" cy="900113"/>
          </a:xfrm>
          <a:prstGeom prst="rect">
            <a:avLst/>
          </a:prstGeom>
          <a:solidFill>
            <a:srgbClr val="F5F1EA"/>
          </a:solidFill>
        </p:spPr>
        <p:txBody>
          <a:bodyPr lIns="0" tIns="0" rIns="0" bIns="0"/>
          <a:lstStyle/>
          <a:p>
            <a:pPr>
              <a:spcBef>
                <a:spcPts val="5250"/>
              </a:spcBef>
              <a:spcAft>
                <a:spcPts val="838"/>
              </a:spcAft>
            </a:pPr>
            <a:r>
              <a:rPr lang="ru-RU" sz="4800" b="1" dirty="0">
                <a:solidFill>
                  <a:srgbClr val="522015"/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Calibri" pitchFamily="34" charset="0"/>
              </a:rPr>
              <a:t>ПОРТАЛ МСП</a:t>
            </a: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287339" y="4068886"/>
            <a:ext cx="13033919" cy="2952328"/>
          </a:xfrm>
          <a:prstGeom prst="rect">
            <a:avLst/>
          </a:prstGeom>
          <a:solidFill>
            <a:srgbClr val="F5F1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800" dirty="0">
              <a:latin typeface="Calibri" pitchFamily="34" charset="0"/>
            </a:endParaRPr>
          </a:p>
          <a:p>
            <a:pPr algn="ctr"/>
            <a:r>
              <a:rPr lang="ru-RU" sz="4400" dirty="0">
                <a:latin typeface="Calibri" pitchFamily="34" charset="0"/>
              </a:rPr>
              <a:t>Присоединяйтесь к нам в социальных сетях!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367931" y="5150629"/>
            <a:ext cx="10513168" cy="1870587"/>
            <a:chOff x="1151905" y="4788966"/>
            <a:chExt cx="10513168" cy="187058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905" y="4943892"/>
              <a:ext cx="1490348" cy="1490348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4193" y="4788966"/>
              <a:ext cx="1800200" cy="18002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569" y="5023568"/>
              <a:ext cx="1471770" cy="147177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4873" y="4859353"/>
              <a:ext cx="1800200" cy="18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75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334</Words>
  <Application>Microsoft Office PowerPoint</Application>
  <PresentationFormat>Произвольный</PresentationFormat>
  <Paragraphs>142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Office Theme</vt:lpstr>
      <vt:lpstr>1_Тема Office</vt:lpstr>
      <vt:lpstr>2_Тема Office</vt:lpstr>
      <vt:lpstr>3_Тема Office</vt:lpstr>
      <vt:lpstr> О достижимости основного показателя национального проекта  «Малое и среднее предпринимательство и поддержка индивидуальной предпринимательской инициативы»  Орлова Галина Михайловна                                                                                                    начальник отдела развития малого, среднего бизнеса   комитета по развитию малого, среднего бизнеса                                                               и потребительского рынка Ленинградской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Галина Михайловна Орлова</cp:lastModifiedBy>
  <cp:revision>252</cp:revision>
  <cp:lastPrinted>2019-01-23T15:42:48Z</cp:lastPrinted>
  <dcterms:modified xsi:type="dcterms:W3CDTF">2019-04-01T14:53:15Z</dcterms:modified>
</cp:coreProperties>
</file>