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5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2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ore0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metadata/core-properties" Target="docProps/core0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2"/>
    <p:sldMasterId id="2147483654" r:id="rId3"/>
    <p:sldMasterId id="2147483659" r:id="rId4"/>
  </p:sldMasterIdLst>
  <p:notesMasterIdLst>
    <p:notesMasterId r:id="rId33"/>
  </p:notesMasterIdLst>
  <p:sldIdLst>
    <p:sldId id="256" r:id="rId5"/>
    <p:sldId id="257" r:id="rId6"/>
    <p:sldId id="258" r:id="rId7"/>
    <p:sldId id="259" r:id="rId8"/>
    <p:sldId id="293" r:id="rId9"/>
    <p:sldId id="294" r:id="rId10"/>
    <p:sldId id="262" r:id="rId11"/>
    <p:sldId id="285" r:id="rId12"/>
    <p:sldId id="286" r:id="rId13"/>
    <p:sldId id="287" r:id="rId14"/>
    <p:sldId id="299" r:id="rId15"/>
    <p:sldId id="264" r:id="rId16"/>
    <p:sldId id="300" r:id="rId17"/>
    <p:sldId id="265" r:id="rId18"/>
    <p:sldId id="281" r:id="rId19"/>
    <p:sldId id="282" r:id="rId20"/>
    <p:sldId id="283" r:id="rId21"/>
    <p:sldId id="284" r:id="rId22"/>
    <p:sldId id="271" r:id="rId23"/>
    <p:sldId id="272" r:id="rId24"/>
    <p:sldId id="298" r:id="rId25"/>
    <p:sldId id="289" r:id="rId26"/>
    <p:sldId id="275" r:id="rId27"/>
    <p:sldId id="276" r:id="rId28"/>
    <p:sldId id="297" r:id="rId29"/>
    <p:sldId id="296" r:id="rId30"/>
    <p:sldId id="279" r:id="rId31"/>
    <p:sldId id="280" r:id="rId32"/>
  </p:sldIdLst>
  <p:sldSz cx="10080625" cy="567055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EEDCE33-E10E-4EBD-BE4C-3CADE64694D8}">
          <p14:sldIdLst>
            <p14:sldId id="256"/>
            <p14:sldId id="257"/>
            <p14:sldId id="258"/>
            <p14:sldId id="259"/>
            <p14:sldId id="293"/>
            <p14:sldId id="294"/>
            <p14:sldId id="262"/>
            <p14:sldId id="285"/>
            <p14:sldId id="286"/>
            <p14:sldId id="287"/>
            <p14:sldId id="299"/>
            <p14:sldId id="264"/>
            <p14:sldId id="300"/>
          </p14:sldIdLst>
        </p14:section>
        <p14:section name="Раздел без заголовка" id="{34E27914-AEEC-41AF-ABF7-753FDA67C5CA}">
          <p14:sldIdLst>
            <p14:sldId id="265"/>
            <p14:sldId id="281"/>
            <p14:sldId id="282"/>
            <p14:sldId id="283"/>
            <p14:sldId id="284"/>
            <p14:sldId id="271"/>
            <p14:sldId id="272"/>
            <p14:sldId id="298"/>
            <p14:sldId id="289"/>
            <p14:sldId id="275"/>
            <p14:sldId id="276"/>
            <p14:sldId id="297"/>
            <p14:sldId id="296"/>
            <p14:sldId id="279"/>
            <p14:sldId id="28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786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4342"/>
    <a:srgbClr val="08706E"/>
    <a:srgbClr val="971916"/>
    <a:srgbClr val="378EA6"/>
    <a:srgbClr val="78A1A5"/>
    <a:srgbClr val="81A6A9"/>
    <a:srgbClr val="056F6D"/>
    <a:srgbClr val="A41F6B"/>
    <a:srgbClr val="ECDACE"/>
    <a:srgbClr val="80DA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379" autoAdjust="0"/>
  </p:normalViewPr>
  <p:slideViewPr>
    <p:cSldViewPr>
      <p:cViewPr varScale="1">
        <p:scale>
          <a:sx n="134" d="100"/>
          <a:sy n="134" d="100"/>
        </p:scale>
        <p:origin x="-528" y="-78"/>
      </p:cViewPr>
      <p:guideLst>
        <p:guide orient="horz" pos="1786"/>
        <p:guide pos="31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37811390989714"/>
          <c:y val="3.5281697966440713E-2"/>
          <c:w val="0.52964872804550289"/>
          <c:h val="0.941643515946216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 1</c:v>
                </c:pt>
              </c:strCache>
            </c:strRef>
          </c:tx>
          <c:spPr>
            <a:solidFill>
              <a:srgbClr val="004586"/>
            </a:solidFill>
            <a:ln w="0">
              <a:noFill/>
            </a:ln>
          </c:spPr>
          <c:dPt>
            <c:idx val="0"/>
            <c:bubble3D val="0"/>
            <c:spPr>
              <a:solidFill>
                <a:srgbClr val="80DACC"/>
              </a:solidFill>
              <a:ln w="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269-4842-929B-666419242814}"/>
              </c:ext>
            </c:extLst>
          </c:dPt>
          <c:dPt>
            <c:idx val="1"/>
            <c:bubble3D val="0"/>
            <c:spPr>
              <a:solidFill>
                <a:srgbClr val="056F6D"/>
              </a:solidFill>
              <a:ln w="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269-4842-929B-666419242814}"/>
              </c:ext>
            </c:extLst>
          </c:dPt>
          <c:dPt>
            <c:idx val="2"/>
            <c:bubble3D val="0"/>
            <c:spPr>
              <a:solidFill>
                <a:srgbClr val="ECDACE"/>
              </a:solidFill>
              <a:ln w="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269-4842-929B-666419242814}"/>
              </c:ext>
            </c:extLst>
          </c:dPt>
          <c:dPt>
            <c:idx val="3"/>
            <c:bubble3D val="0"/>
            <c:spPr>
              <a:solidFill>
                <a:srgbClr val="378EA6"/>
              </a:solidFill>
              <a:ln w="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269-4842-929B-666419242814}"/>
              </c:ext>
            </c:extLst>
          </c:dPt>
          <c:dPt>
            <c:idx val="4"/>
            <c:bubble3D val="0"/>
            <c:spPr>
              <a:solidFill>
                <a:srgbClr val="A41F6B"/>
              </a:solidFill>
              <a:ln w="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269-4842-929B-66641924281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Arial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3">
                  <c:v>Строка 4</c:v>
                </c:pt>
                <c:pt idx="4">
                  <c:v>5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1">
                  <c:v>2.2000000000000002</c:v>
                </c:pt>
                <c:pt idx="2">
                  <c:v>43.6</c:v>
                </c:pt>
                <c:pt idx="3">
                  <c:v>44.8</c:v>
                </c:pt>
                <c:pt idx="4">
                  <c:v>9.4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A269-4842-929B-6664192428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400">
          <a:noFill/>
        </a:ln>
      </c:spPr>
    </c:plotArea>
    <c:plotVisOnly val="1"/>
    <c:dispBlanksAs val="zero"/>
    <c:showDLblsOverMax val="1"/>
  </c:chart>
  <c:spPr>
    <a:noFill/>
    <a:ln w="0">
      <a:noFill/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37811390989714"/>
          <c:y val="3.5281697966440713E-2"/>
          <c:w val="0.52964872804550289"/>
          <c:h val="0.941643515946216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 1</c:v>
                </c:pt>
              </c:strCache>
            </c:strRef>
          </c:tx>
          <c:spPr>
            <a:solidFill>
              <a:srgbClr val="004586"/>
            </a:solidFill>
            <a:ln w="0">
              <a:noFill/>
            </a:ln>
          </c:spPr>
          <c:dPt>
            <c:idx val="0"/>
            <c:bubble3D val="0"/>
            <c:spPr>
              <a:solidFill>
                <a:srgbClr val="78A1A5"/>
              </a:solidFill>
              <a:ln w="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12F-47DD-ACBF-3D9A395775FE}"/>
              </c:ext>
            </c:extLst>
          </c:dPt>
          <c:dPt>
            <c:idx val="1"/>
            <c:bubble3D val="0"/>
            <c:spPr>
              <a:solidFill>
                <a:srgbClr val="971916"/>
              </a:solidFill>
              <a:ln w="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12F-47DD-ACBF-3D9A395775FE}"/>
              </c:ext>
            </c:extLst>
          </c:dPt>
          <c:dPt>
            <c:idx val="2"/>
            <c:bubble3D val="0"/>
            <c:spPr>
              <a:solidFill>
                <a:srgbClr val="08706E"/>
              </a:solidFill>
              <a:ln w="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12F-47DD-ACBF-3D9A395775FE}"/>
              </c:ext>
            </c:extLst>
          </c:dPt>
          <c:dPt>
            <c:idx val="3"/>
            <c:bubble3D val="0"/>
            <c:spPr>
              <a:solidFill>
                <a:srgbClr val="378EA6"/>
              </a:solidFill>
              <a:ln w="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12F-47DD-ACBF-3D9A395775FE}"/>
              </c:ext>
            </c:extLst>
          </c:dPt>
          <c:dPt>
            <c:idx val="4"/>
            <c:bubble3D val="0"/>
            <c:spPr>
              <a:solidFill>
                <a:srgbClr val="A41F6B"/>
              </a:solidFill>
              <a:ln w="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12F-47DD-ACBF-3D9A395775F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Arial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419737</c:v>
                </c:pt>
                <c:pt idx="1">
                  <c:v>36035</c:v>
                </c:pt>
                <c:pt idx="2">
                  <c:v>8223</c:v>
                </c:pt>
                <c:pt idx="3">
                  <c:v>204258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B12F-47DD-ACBF-3D9A395775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40"/>
        <c:holeSize val="50"/>
      </c:doughnutChart>
      <c:spPr>
        <a:noFill/>
        <a:ln w="25400">
          <a:noFill/>
        </a:ln>
      </c:spPr>
    </c:plotArea>
    <c:plotVisOnly val="1"/>
    <c:dispBlanksAs val="zero"/>
    <c:showDLblsOverMax val="1"/>
  </c:chart>
  <c:spPr>
    <a:noFill/>
    <a:ln w="0">
      <a:noFill/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37804106291986"/>
          <c:y val="9.028806154191614E-2"/>
          <c:w val="0.52964872804550289"/>
          <c:h val="0.941643515946216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 1</c:v>
                </c:pt>
              </c:strCache>
            </c:strRef>
          </c:tx>
          <c:spPr>
            <a:solidFill>
              <a:srgbClr val="004586"/>
            </a:solidFill>
            <a:ln w="0">
              <a:noFill/>
            </a:ln>
          </c:spPr>
          <c:dPt>
            <c:idx val="0"/>
            <c:bubble3D val="0"/>
            <c:spPr>
              <a:solidFill>
                <a:srgbClr val="81A6A9"/>
              </a:solidFill>
              <a:ln w="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01A-45EE-B54C-AFE1CDD36DEC}"/>
              </c:ext>
            </c:extLst>
          </c:dPt>
          <c:dPt>
            <c:idx val="1"/>
            <c:bubble3D val="0"/>
            <c:spPr>
              <a:solidFill>
                <a:srgbClr val="971916"/>
              </a:solidFill>
              <a:ln w="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01A-45EE-B54C-AFE1CDD36DEC}"/>
              </c:ext>
            </c:extLst>
          </c:dPt>
          <c:dPt>
            <c:idx val="2"/>
            <c:bubble3D val="0"/>
            <c:spPr>
              <a:solidFill>
                <a:srgbClr val="056F6D"/>
              </a:solidFill>
              <a:ln w="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01A-45EE-B54C-AFE1CDD36DEC}"/>
              </c:ext>
            </c:extLst>
          </c:dPt>
          <c:dPt>
            <c:idx val="3"/>
            <c:bubble3D val="0"/>
            <c:spPr>
              <a:solidFill>
                <a:srgbClr val="A41F6B"/>
              </a:solidFill>
              <a:ln w="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01A-45EE-B54C-AFE1CDD36DEC}"/>
              </c:ext>
            </c:extLst>
          </c:dPt>
          <c:dPt>
            <c:idx val="4"/>
            <c:bubble3D val="0"/>
            <c:spPr>
              <a:solidFill>
                <a:srgbClr val="378EA6"/>
              </a:solidFill>
              <a:ln w="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01A-45EE-B54C-AFE1CDD36DE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Arial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numRef>
              <c:f>Лист1!$A$2:$A$6</c:f>
              <c:numCache>
                <c:formatCode>General</c:formatCode>
                <c:ptCount val="5"/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186758.1</c:v>
                </c:pt>
                <c:pt idx="1">
                  <c:v>123000</c:v>
                </c:pt>
                <c:pt idx="2">
                  <c:v>74132.100000000006</c:v>
                </c:pt>
                <c:pt idx="3">
                  <c:v>30000</c:v>
                </c:pt>
                <c:pt idx="4">
                  <c:v>13500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F01A-45EE-B54C-AFE1CDD36D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56"/>
        <c:holeSize val="50"/>
      </c:doughnutChart>
      <c:spPr>
        <a:noFill/>
        <a:ln w="25400">
          <a:noFill/>
        </a:ln>
      </c:spPr>
    </c:plotArea>
    <c:plotVisOnly val="1"/>
    <c:dispBlanksAs val="zero"/>
    <c:showDLblsOverMax val="1"/>
  </c:chart>
  <c:spPr>
    <a:noFill/>
    <a:ln w="0">
      <a:noFill/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334484625057726"/>
          <c:y val="8.5371212429175114E-2"/>
          <c:w val="0.52964872804550289"/>
          <c:h val="0.941643515946216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 1</c:v>
                </c:pt>
              </c:strCache>
            </c:strRef>
          </c:tx>
          <c:spPr>
            <a:solidFill>
              <a:srgbClr val="004586"/>
            </a:solidFill>
            <a:ln w="0">
              <a:noFill/>
            </a:ln>
          </c:spPr>
          <c:dPt>
            <c:idx val="0"/>
            <c:bubble3D val="0"/>
            <c:spPr>
              <a:solidFill>
                <a:srgbClr val="81A6A9"/>
              </a:solidFill>
              <a:ln w="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12F-47DD-ACBF-3D9A395775FE}"/>
              </c:ext>
            </c:extLst>
          </c:dPt>
          <c:dPt>
            <c:idx val="1"/>
            <c:bubble3D val="0"/>
            <c:spPr>
              <a:solidFill>
                <a:srgbClr val="056F6D"/>
              </a:solidFill>
              <a:ln w="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12F-47DD-ACBF-3D9A395775FE}"/>
              </c:ext>
            </c:extLst>
          </c:dPt>
          <c:dPt>
            <c:idx val="2"/>
            <c:bubble3D val="0"/>
            <c:spPr>
              <a:solidFill>
                <a:srgbClr val="971916"/>
              </a:solidFill>
              <a:ln w="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12F-47DD-ACBF-3D9A395775FE}"/>
              </c:ext>
            </c:extLst>
          </c:dPt>
          <c:dPt>
            <c:idx val="3"/>
            <c:bubble3D val="0"/>
            <c:spPr>
              <a:solidFill>
                <a:srgbClr val="378EA6"/>
              </a:solidFill>
              <a:ln w="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12F-47DD-ACBF-3D9A395775FE}"/>
              </c:ext>
            </c:extLst>
          </c:dPt>
          <c:dPt>
            <c:idx val="4"/>
            <c:bubble3D val="0"/>
            <c:spPr>
              <a:solidFill>
                <a:srgbClr val="A41F6B"/>
              </a:solidFill>
              <a:ln w="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12F-47DD-ACBF-3D9A395775F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Arial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numRef>
              <c:f>Лист1!$A$2:$A$6</c:f>
              <c:numCache>
                <c:formatCode>General</c:formatCode>
                <c:ptCount val="5"/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200857.1</c:v>
                </c:pt>
                <c:pt idx="1">
                  <c:v>70468</c:v>
                </c:pt>
                <c:pt idx="2">
                  <c:v>101924.7</c:v>
                </c:pt>
                <c:pt idx="3">
                  <c:v>22057.7</c:v>
                </c:pt>
                <c:pt idx="4">
                  <c:v>17750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B12F-47DD-ACBF-3D9A395775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40"/>
        <c:holeSize val="50"/>
      </c:doughnutChart>
      <c:spPr>
        <a:noFill/>
        <a:ln w="25400">
          <a:noFill/>
        </a:ln>
      </c:spPr>
    </c:plotArea>
    <c:plotVisOnly val="1"/>
    <c:dispBlanksAs val="zero"/>
    <c:showDLblsOverMax val="1"/>
  </c:chart>
  <c:spPr>
    <a:noFill/>
    <a:ln w="0"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27738884791985857"/>
          <c:y val="5.4905351285532866E-2"/>
          <c:w val="0.52964872804550289"/>
          <c:h val="0.941643515946216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 1</c:v>
                </c:pt>
              </c:strCache>
            </c:strRef>
          </c:tx>
          <c:spPr>
            <a:solidFill>
              <a:srgbClr val="004586"/>
            </a:solidFill>
            <a:ln w="0">
              <a:noFill/>
            </a:ln>
          </c:spPr>
          <c:dPt>
            <c:idx val="0"/>
            <c:bubble3D val="0"/>
            <c:spPr>
              <a:solidFill>
                <a:srgbClr val="80DACC"/>
              </a:solidFill>
              <a:ln w="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4CA-47AB-87DA-022638A3E65B}"/>
              </c:ext>
            </c:extLst>
          </c:dPt>
          <c:dPt>
            <c:idx val="1"/>
            <c:bubble3D val="0"/>
            <c:spPr>
              <a:solidFill>
                <a:srgbClr val="056F6D"/>
              </a:solidFill>
              <a:ln w="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4CA-47AB-87DA-022638A3E65B}"/>
              </c:ext>
            </c:extLst>
          </c:dPt>
          <c:dPt>
            <c:idx val="2"/>
            <c:bubble3D val="0"/>
            <c:spPr>
              <a:solidFill>
                <a:srgbClr val="ECDACE"/>
              </a:solidFill>
              <a:ln w="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4CA-47AB-87DA-022638A3E65B}"/>
              </c:ext>
            </c:extLst>
          </c:dPt>
          <c:dPt>
            <c:idx val="3"/>
            <c:bubble3D val="0"/>
            <c:spPr>
              <a:solidFill>
                <a:srgbClr val="002060"/>
              </a:solidFill>
              <a:ln w="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4CA-47AB-87DA-022638A3E65B}"/>
              </c:ext>
            </c:extLst>
          </c:dPt>
          <c:dPt>
            <c:idx val="4"/>
            <c:bubble3D val="0"/>
            <c:spPr>
              <a:solidFill>
                <a:srgbClr val="A41F6B"/>
              </a:solidFill>
              <a:ln w="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4CA-47AB-87DA-022638A3E65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Arial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Налог на доходы физических лиц</c:v>
                </c:pt>
                <c:pt idx="1">
                  <c:v>Строка 2</c:v>
                </c:pt>
                <c:pt idx="2">
                  <c:v>Строка 3</c:v>
                </c:pt>
                <c:pt idx="3">
                  <c:v>Акцизы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41.8</c:v>
                </c:pt>
                <c:pt idx="1">
                  <c:v>54.6</c:v>
                </c:pt>
                <c:pt idx="2">
                  <c:v>3.6</c:v>
                </c:pt>
                <c:pt idx="3">
                  <c:v>0.17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B4CA-47AB-87DA-022638A3E6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400">
          <a:noFill/>
        </a:ln>
      </c:spPr>
    </c:plotArea>
    <c:plotVisOnly val="1"/>
    <c:dispBlanksAs val="zero"/>
    <c:showDLblsOverMax val="1"/>
  </c:chart>
  <c:spPr>
    <a:noFill/>
    <a:ln w="0">
      <a:noFill/>
    </a:ln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37811390989714"/>
          <c:y val="3.5281697966440713E-2"/>
          <c:w val="0.52964872804550289"/>
          <c:h val="0.941643515946216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 1</c:v>
                </c:pt>
              </c:strCache>
            </c:strRef>
          </c:tx>
          <c:spPr>
            <a:solidFill>
              <a:srgbClr val="004586"/>
            </a:solidFill>
            <a:ln w="0">
              <a:noFill/>
            </a:ln>
          </c:spPr>
          <c:dPt>
            <c:idx val="0"/>
            <c:bubble3D val="0"/>
            <c:spPr>
              <a:solidFill>
                <a:srgbClr val="80DACC"/>
              </a:solidFill>
              <a:ln w="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269-4842-929B-666419242814}"/>
              </c:ext>
            </c:extLst>
          </c:dPt>
          <c:dPt>
            <c:idx val="1"/>
            <c:bubble3D val="0"/>
            <c:spPr>
              <a:solidFill>
                <a:srgbClr val="056F6D"/>
              </a:solidFill>
              <a:ln w="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269-4842-929B-666419242814}"/>
              </c:ext>
            </c:extLst>
          </c:dPt>
          <c:dPt>
            <c:idx val="2"/>
            <c:bubble3D val="0"/>
            <c:spPr>
              <a:solidFill>
                <a:srgbClr val="ECDACE"/>
              </a:solidFill>
              <a:ln w="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269-4842-929B-666419242814}"/>
              </c:ext>
            </c:extLst>
          </c:dPt>
          <c:dPt>
            <c:idx val="3"/>
            <c:bubble3D val="0"/>
            <c:spPr>
              <a:solidFill>
                <a:srgbClr val="378EA6"/>
              </a:solidFill>
              <a:ln w="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269-4842-929B-666419242814}"/>
              </c:ext>
            </c:extLst>
          </c:dPt>
          <c:dPt>
            <c:idx val="4"/>
            <c:bubble3D val="0"/>
            <c:spPr>
              <a:solidFill>
                <a:srgbClr val="A41F6B"/>
              </a:solidFill>
              <a:ln w="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269-4842-929B-66641924281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Arial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3">
                  <c:v>Строка 4</c:v>
                </c:pt>
                <c:pt idx="4">
                  <c:v>5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1">
                  <c:v>1.2</c:v>
                </c:pt>
                <c:pt idx="2">
                  <c:v>41</c:v>
                </c:pt>
                <c:pt idx="3">
                  <c:v>45.5</c:v>
                </c:pt>
                <c:pt idx="4">
                  <c:v>12.3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A269-4842-929B-6664192428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400">
          <a:noFill/>
        </a:ln>
      </c:spPr>
    </c:plotArea>
    <c:plotVisOnly val="1"/>
    <c:dispBlanksAs val="zero"/>
    <c:showDLblsOverMax val="1"/>
  </c:chart>
  <c:spPr>
    <a:noFill/>
    <a:ln w="0"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27738890594077126"/>
          <c:y val="9.6669540335502346E-2"/>
          <c:w val="0.52964872804550289"/>
          <c:h val="0.941643515946216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 1</c:v>
                </c:pt>
              </c:strCache>
            </c:strRef>
          </c:tx>
          <c:spPr>
            <a:solidFill>
              <a:srgbClr val="004586"/>
            </a:solidFill>
            <a:ln w="0">
              <a:noFill/>
            </a:ln>
          </c:spPr>
          <c:dPt>
            <c:idx val="0"/>
            <c:bubble3D val="0"/>
            <c:spPr>
              <a:solidFill>
                <a:srgbClr val="80DACC"/>
              </a:solidFill>
              <a:ln w="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4CA-47AB-87DA-022638A3E65B}"/>
              </c:ext>
            </c:extLst>
          </c:dPt>
          <c:dPt>
            <c:idx val="1"/>
            <c:bubble3D val="0"/>
            <c:spPr>
              <a:solidFill>
                <a:srgbClr val="056F6D"/>
              </a:solidFill>
              <a:ln w="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4CA-47AB-87DA-022638A3E65B}"/>
              </c:ext>
            </c:extLst>
          </c:dPt>
          <c:dPt>
            <c:idx val="2"/>
            <c:bubble3D val="0"/>
            <c:spPr>
              <a:solidFill>
                <a:srgbClr val="ECDACE"/>
              </a:solidFill>
              <a:ln w="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4CA-47AB-87DA-022638A3E65B}"/>
              </c:ext>
            </c:extLst>
          </c:dPt>
          <c:dPt>
            <c:idx val="3"/>
            <c:bubble3D val="0"/>
            <c:spPr>
              <a:solidFill>
                <a:srgbClr val="378EA6"/>
              </a:solidFill>
              <a:ln w="0">
                <a:solidFill>
                  <a:srgbClr val="00206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4CA-47AB-87DA-022638A3E65B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  <a:ln w="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4CA-47AB-87DA-022638A3E65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Arial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Налог на доходы физических лиц</c:v>
                </c:pt>
                <c:pt idx="1">
                  <c:v>Строка 2</c:v>
                </c:pt>
                <c:pt idx="2">
                  <c:v>Строка 3</c:v>
                </c:pt>
                <c:pt idx="3">
                  <c:v>Акцизы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41.8</c:v>
                </c:pt>
                <c:pt idx="1">
                  <c:v>54.6</c:v>
                </c:pt>
                <c:pt idx="2">
                  <c:v>3.6</c:v>
                </c:pt>
                <c:pt idx="3">
                  <c:v>0.16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B4CA-47AB-87DA-022638A3E6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400">
          <a:noFill/>
        </a:ln>
      </c:spPr>
    </c:plotArea>
    <c:plotVisOnly val="1"/>
    <c:dispBlanksAs val="zero"/>
    <c:showDLblsOverMax val="1"/>
  </c:chart>
  <c:spPr>
    <a:noFill/>
    <a:ln w="0">
      <a:noFill/>
    </a:ln>
  </c:sp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25171312790382733"/>
          <c:y val="5.0739279673050093E-2"/>
          <c:w val="0.50098374203943297"/>
          <c:h val="0.890681063328024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 1</c:v>
                </c:pt>
              </c:strCache>
            </c:strRef>
          </c:tx>
          <c:spPr>
            <a:solidFill>
              <a:srgbClr val="004586"/>
            </a:solidFill>
            <a:ln w="0">
              <a:noFill/>
            </a:ln>
          </c:spPr>
          <c:dPt>
            <c:idx val="0"/>
            <c:bubble3D val="0"/>
            <c:spPr>
              <a:solidFill>
                <a:srgbClr val="80DACC"/>
              </a:solidFill>
              <a:ln w="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57D-446A-A9CC-DBCA82DEACBF}"/>
              </c:ext>
            </c:extLst>
          </c:dPt>
          <c:dPt>
            <c:idx val="1"/>
            <c:bubble3D val="0"/>
            <c:spPr>
              <a:solidFill>
                <a:srgbClr val="056F6D"/>
              </a:solidFill>
              <a:ln w="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57D-446A-A9CC-DBCA82DEACBF}"/>
              </c:ext>
            </c:extLst>
          </c:dPt>
          <c:dPt>
            <c:idx val="2"/>
            <c:bubble3D val="0"/>
            <c:spPr>
              <a:solidFill>
                <a:srgbClr val="ECDACE"/>
              </a:solidFill>
              <a:ln w="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57D-446A-A9CC-DBCA82DEACB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Arial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дотация</c:v>
                </c:pt>
                <c:pt idx="1">
                  <c:v>субвенция</c:v>
                </c:pt>
                <c:pt idx="2">
                  <c:v>субсидия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597129.9</c:v>
                </c:pt>
                <c:pt idx="1">
                  <c:v>2421896.7999999998</c:v>
                </c:pt>
                <c:pt idx="2">
                  <c:v>509331.6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57D-446A-A9CC-DBCA82DEAC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0">
          <a:noFill/>
        </a:ln>
      </c:spPr>
    </c:plotArea>
    <c:plotVisOnly val="1"/>
    <c:dispBlanksAs val="zero"/>
    <c:showDLblsOverMax val="1"/>
  </c:chart>
  <c:spPr>
    <a:noFill/>
    <a:ln w="0">
      <a:noFill/>
    </a:ln>
  </c:sp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25171312790382733"/>
          <c:y val="8.2100788976552944E-2"/>
          <c:w val="0.50098374203943297"/>
          <c:h val="0.890681063328024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 1</c:v>
                </c:pt>
              </c:strCache>
            </c:strRef>
          </c:tx>
          <c:spPr>
            <a:solidFill>
              <a:srgbClr val="004586"/>
            </a:solidFill>
            <a:ln w="0">
              <a:noFill/>
            </a:ln>
          </c:spPr>
          <c:dPt>
            <c:idx val="0"/>
            <c:bubble3D val="0"/>
            <c:spPr>
              <a:solidFill>
                <a:srgbClr val="80DACC"/>
              </a:solidFill>
              <a:ln w="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57D-446A-A9CC-DBCA82DEACBF}"/>
              </c:ext>
            </c:extLst>
          </c:dPt>
          <c:dPt>
            <c:idx val="1"/>
            <c:bubble3D val="0"/>
            <c:spPr>
              <a:solidFill>
                <a:srgbClr val="056F6D"/>
              </a:solidFill>
              <a:ln w="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57D-446A-A9CC-DBCA82DEACBF}"/>
              </c:ext>
            </c:extLst>
          </c:dPt>
          <c:dPt>
            <c:idx val="2"/>
            <c:bubble3D val="0"/>
            <c:spPr>
              <a:solidFill>
                <a:srgbClr val="ECDACE"/>
              </a:solidFill>
              <a:ln w="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57D-446A-A9CC-DBCA82DEACB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Arial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дотация</c:v>
                </c:pt>
                <c:pt idx="1">
                  <c:v>субвенция</c:v>
                </c:pt>
                <c:pt idx="2">
                  <c:v>субсидия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597129.9</c:v>
                </c:pt>
                <c:pt idx="1">
                  <c:v>2421896.7999999998</c:v>
                </c:pt>
                <c:pt idx="2">
                  <c:v>509331.6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57D-446A-A9CC-DBCA82DEAC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0">
          <a:noFill/>
        </a:ln>
      </c:spPr>
    </c:plotArea>
    <c:plotVisOnly val="1"/>
    <c:dispBlanksAs val="zero"/>
    <c:showDLblsOverMax val="1"/>
  </c:chart>
  <c:spPr>
    <a:noFill/>
    <a:ln w="0">
      <a:noFill/>
    </a:ln>
  </c:sp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37811390989714"/>
          <c:y val="3.5281697966440713E-2"/>
          <c:w val="0.52964872804550289"/>
          <c:h val="0.941643515946216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 1</c:v>
                </c:pt>
              </c:strCache>
            </c:strRef>
          </c:tx>
          <c:spPr>
            <a:solidFill>
              <a:srgbClr val="004586"/>
            </a:solidFill>
            <a:ln w="0">
              <a:noFill/>
            </a:ln>
          </c:spPr>
          <c:dPt>
            <c:idx val="0"/>
            <c:bubble3D val="0"/>
            <c:spPr>
              <a:solidFill>
                <a:srgbClr val="78A1A5"/>
              </a:solidFill>
              <a:ln w="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01A-45EE-B54C-AFE1CDD36DEC}"/>
              </c:ext>
            </c:extLst>
          </c:dPt>
          <c:dPt>
            <c:idx val="1"/>
            <c:bubble3D val="0"/>
            <c:spPr>
              <a:solidFill>
                <a:srgbClr val="056F6D"/>
              </a:solidFill>
              <a:ln w="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01A-45EE-B54C-AFE1CDD36DEC}"/>
              </c:ext>
            </c:extLst>
          </c:dPt>
          <c:dPt>
            <c:idx val="2"/>
            <c:bubble3D val="0"/>
            <c:spPr>
              <a:solidFill>
                <a:srgbClr val="971916"/>
              </a:solidFill>
              <a:ln w="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01A-45EE-B54C-AFE1CDD36DEC}"/>
              </c:ext>
            </c:extLst>
          </c:dPt>
          <c:dPt>
            <c:idx val="3"/>
            <c:bubble3D val="0"/>
            <c:spPr>
              <a:solidFill>
                <a:srgbClr val="378EA6"/>
              </a:solidFill>
              <a:ln w="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01A-45EE-B54C-AFE1CDD36DEC}"/>
              </c:ext>
            </c:extLst>
          </c:dPt>
          <c:dPt>
            <c:idx val="4"/>
            <c:bubble3D val="0"/>
            <c:spPr>
              <a:solidFill>
                <a:srgbClr val="A41F6B"/>
              </a:solidFill>
              <a:ln w="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01A-45EE-B54C-AFE1CDD36DE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Arial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numRef>
              <c:f>Лист1!$A$2:$A$6</c:f>
              <c:numCache>
                <c:formatCode>General</c:formatCode>
                <c:ptCount val="5"/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 formatCode="#,##0.00">
                  <c:v>1767216.4</c:v>
                </c:pt>
                <c:pt idx="1">
                  <c:v>2308416.2000000002</c:v>
                </c:pt>
                <c:pt idx="2">
                  <c:v>453387.4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F01A-45EE-B54C-AFE1CDD36D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50"/>
        <c:holeSize val="50"/>
      </c:doughnutChart>
      <c:spPr>
        <a:noFill/>
        <a:ln w="25400">
          <a:noFill/>
        </a:ln>
      </c:spPr>
    </c:plotArea>
    <c:plotVisOnly val="1"/>
    <c:dispBlanksAs val="zero"/>
    <c:showDLblsOverMax val="1"/>
  </c:chart>
  <c:spPr>
    <a:noFill/>
    <a:ln w="0"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37811390989714"/>
          <c:y val="3.5281697966440713E-2"/>
          <c:w val="0.52964872804550289"/>
          <c:h val="0.941643515946216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 1</c:v>
                </c:pt>
              </c:strCache>
            </c:strRef>
          </c:tx>
          <c:spPr>
            <a:solidFill>
              <a:srgbClr val="004586"/>
            </a:solidFill>
            <a:ln w="0">
              <a:noFill/>
            </a:ln>
          </c:spPr>
          <c:dPt>
            <c:idx val="0"/>
            <c:bubble3D val="0"/>
            <c:spPr>
              <a:solidFill>
                <a:srgbClr val="78A1A5"/>
              </a:solidFill>
              <a:ln w="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12F-47DD-ACBF-3D9A395775FE}"/>
              </c:ext>
            </c:extLst>
          </c:dPt>
          <c:dPt>
            <c:idx val="1"/>
            <c:bubble3D val="0"/>
            <c:spPr>
              <a:solidFill>
                <a:srgbClr val="971916"/>
              </a:solidFill>
              <a:ln w="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12F-47DD-ACBF-3D9A395775FE}"/>
              </c:ext>
            </c:extLst>
          </c:dPt>
          <c:dPt>
            <c:idx val="2"/>
            <c:bubble3D val="0"/>
            <c:spPr>
              <a:solidFill>
                <a:srgbClr val="08706E"/>
              </a:solidFill>
              <a:ln w="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12F-47DD-ACBF-3D9A395775FE}"/>
              </c:ext>
            </c:extLst>
          </c:dPt>
          <c:dPt>
            <c:idx val="3"/>
            <c:bubble3D val="0"/>
            <c:spPr>
              <a:solidFill>
                <a:srgbClr val="378EA6"/>
              </a:solidFill>
              <a:ln w="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12F-47DD-ACBF-3D9A395775FE}"/>
              </c:ext>
            </c:extLst>
          </c:dPt>
          <c:dPt>
            <c:idx val="4"/>
            <c:bubble3D val="0"/>
            <c:spPr>
              <a:solidFill>
                <a:srgbClr val="A41F6B"/>
              </a:solidFill>
              <a:ln w="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12F-47DD-ACBF-3D9A395775F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Arial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 formatCode="#,##0.00">
                  <c:v>1723318.8</c:v>
                </c:pt>
                <c:pt idx="1">
                  <c:v>428808.8</c:v>
                </c:pt>
                <c:pt idx="2">
                  <c:v>2003465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B12F-47DD-ACBF-3D9A395775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40"/>
        <c:holeSize val="50"/>
      </c:doughnutChart>
      <c:spPr>
        <a:noFill/>
        <a:ln w="25400">
          <a:noFill/>
        </a:ln>
      </c:spPr>
    </c:plotArea>
    <c:plotVisOnly val="1"/>
    <c:dispBlanksAs val="zero"/>
    <c:showDLblsOverMax val="1"/>
  </c:chart>
  <c:spPr>
    <a:noFill/>
    <a:ln w="0">
      <a:noFill/>
    </a:ln>
  </c:sp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741123587526245"/>
          <c:y val="8.6880723822133965E-2"/>
          <c:w val="0.52964872804550289"/>
          <c:h val="0.941643515946216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 1</c:v>
                </c:pt>
              </c:strCache>
            </c:strRef>
          </c:tx>
          <c:spPr>
            <a:solidFill>
              <a:srgbClr val="004586"/>
            </a:solidFill>
            <a:ln w="0">
              <a:noFill/>
            </a:ln>
          </c:spPr>
          <c:explosion val="1"/>
          <c:dPt>
            <c:idx val="0"/>
            <c:bubble3D val="0"/>
            <c:spPr>
              <a:solidFill>
                <a:srgbClr val="78A1A5"/>
              </a:solidFill>
              <a:ln w="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01A-45EE-B54C-AFE1CDD36DEC}"/>
              </c:ext>
            </c:extLst>
          </c:dPt>
          <c:dPt>
            <c:idx val="1"/>
            <c:bubble3D val="0"/>
            <c:spPr>
              <a:solidFill>
                <a:srgbClr val="056F6D"/>
              </a:solidFill>
              <a:ln w="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01A-45EE-B54C-AFE1CDD36DEC}"/>
              </c:ext>
            </c:extLst>
          </c:dPt>
          <c:dPt>
            <c:idx val="2"/>
            <c:bubble3D val="0"/>
            <c:spPr>
              <a:solidFill>
                <a:srgbClr val="971916"/>
              </a:solidFill>
              <a:ln w="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01A-45EE-B54C-AFE1CDD36DEC}"/>
              </c:ext>
            </c:extLst>
          </c:dPt>
          <c:dPt>
            <c:idx val="3"/>
            <c:bubble3D val="0"/>
            <c:spPr>
              <a:solidFill>
                <a:srgbClr val="378EA6"/>
              </a:solidFill>
              <a:ln w="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01A-45EE-B54C-AFE1CDD36DEC}"/>
              </c:ext>
            </c:extLst>
          </c:dPt>
          <c:dPt>
            <c:idx val="4"/>
            <c:bubble3D val="0"/>
            <c:spPr>
              <a:solidFill>
                <a:srgbClr val="A41F6B"/>
              </a:solidFill>
              <a:ln w="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01A-45EE-B54C-AFE1CDD36DE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Arial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numRef>
              <c:f>Лист1!$A$2:$A$6</c:f>
              <c:numCache>
                <c:formatCode>General</c:formatCode>
                <c:ptCount val="5"/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178448.8</c:v>
                </c:pt>
                <c:pt idx="1">
                  <c:v>1200</c:v>
                </c:pt>
                <c:pt idx="2">
                  <c:v>37238.1</c:v>
                </c:pt>
                <c:pt idx="3">
                  <c:v>86866.4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F01A-45EE-B54C-AFE1CDD36D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400">
          <a:noFill/>
        </a:ln>
      </c:spPr>
    </c:plotArea>
    <c:plotVisOnly val="1"/>
    <c:dispBlanksAs val="zero"/>
    <c:showDLblsOverMax val="1"/>
  </c:chart>
  <c:spPr>
    <a:noFill/>
    <a:ln w="0">
      <a:noFill/>
    </a:ln>
  </c:spPr>
  <c:externalData r:id="rId1">
    <c:autoUpdate val="0"/>
  </c:externalData>
</c:chartSpace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0.54025</cdr:x>
      <cdr:y>0</cdr:y>
    </cdr:from>
    <cdr:to>
      <cdr:x>0.92343</cdr:x>
      <cdr:y>0.07463</cdr:y>
    </cdr:to>
    <cdr:sp macro="" textlink="">
      <cdr:nvSpPr>
        <cdr:cNvPr id="2" name="object 69">
          <a:extLst xmlns:a="http://schemas.openxmlformats.org/drawingml/2006/main">
            <a:ext uri="{FF2B5EF4-FFF2-40B4-BE49-F238E27FC236}">
              <a16:creationId xmlns:a16="http://schemas.microsoft.com/office/drawing/2014/main" xmlns="" id="{344E0C1B-B5B1-32F4-5455-FB8EBA2DB8B5}"/>
            </a:ext>
          </a:extLst>
        </cdr:cNvPr>
        <cdr:cNvSpPr/>
      </cdr:nvSpPr>
      <cdr:spPr>
        <a:xfrm xmlns:a="http://schemas.openxmlformats.org/drawingml/2006/main">
          <a:off x="2295223" y="-2020813"/>
          <a:ext cx="1627958" cy="2050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/>
      </cdr:style>
      <cdr:txBody>
        <a:bodyPr xmlns:a="http://schemas.openxmlformats.org/drawingml/2006/main" wrap="square" lIns="0" tIns="12600" rIns="0" bIns="0" anchor="t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ts val="1500"/>
            </a:lnSpc>
          </a:pPr>
          <a:r>
            <a:rPr lang="ru-RU" sz="1600" b="0" strike="noStrike" spc="-1" dirty="0">
              <a:solidFill>
                <a:srgbClr val="006764"/>
              </a:solidFill>
              <a:latin typeface="Arial"/>
            </a:rPr>
            <a:t>Акцизы</a:t>
          </a:r>
          <a:endParaRPr lang="ru-RU" sz="1600" b="0" strike="noStrike" spc="-1" dirty="0">
            <a:solidFill>
              <a:srgbClr val="000000"/>
            </a:solidFill>
            <a:latin typeface="Arial"/>
          </a:endParaRPr>
        </a:p>
      </cdr:txBody>
    </cdr:sp>
  </cdr:relSizeAnchor>
  <cdr:relSizeAnchor xmlns:cdr="http://schemas.openxmlformats.org/drawingml/2006/chartDrawing">
    <cdr:from>
      <cdr:x>0.51254</cdr:x>
      <cdr:y>0.06264</cdr:y>
    </cdr:from>
    <cdr:to>
      <cdr:x>0.87313</cdr:x>
      <cdr:y>0.07928</cdr:y>
    </cdr:to>
    <cdr:sp macro="" textlink="">
      <cdr:nvSpPr>
        <cdr:cNvPr id="3" name="object 61">
          <a:extLst xmlns:a="http://schemas.openxmlformats.org/drawingml/2006/main">
            <a:ext uri="{FF2B5EF4-FFF2-40B4-BE49-F238E27FC236}">
              <a16:creationId xmlns:a16="http://schemas.microsoft.com/office/drawing/2014/main" xmlns="" id="{E36CE01B-D8B6-CC1D-329E-04BA0A8A4D0E}"/>
            </a:ext>
          </a:extLst>
        </cdr:cNvPr>
        <cdr:cNvSpPr/>
      </cdr:nvSpPr>
      <cdr:spPr>
        <a:xfrm xmlns:a="http://schemas.openxmlformats.org/drawingml/2006/main" rot="60000" flipV="1">
          <a:off x="2177524" y="172143"/>
          <a:ext cx="1531937" cy="45719"/>
        </a:xfrm>
        <a:custGeom xmlns:a="http://schemas.openxmlformats.org/drawingml/2006/main">
          <a:avLst/>
          <a:gdLst>
            <a:gd name="textAreaLeft" fmla="*/ 0 w 1617840"/>
            <a:gd name="textAreaRight" fmla="*/ 1618200 w 1617840"/>
            <a:gd name="textAreaTop" fmla="*/ 0 h 2160"/>
            <a:gd name="textAreaBottom" fmla="*/ 2520 h 2160"/>
          </a:gdLst>
          <a:ahLst/>
          <a:cxnLst/>
          <a:rect l="textAreaLeft" t="textAreaTop" r="textAreaRight" b="textAreaBottom"/>
          <a:pathLst>
            <a:path w="2590165" h="2539">
              <a:moveTo>
                <a:pt x="0" y="0"/>
              </a:moveTo>
              <a:lnTo>
                <a:pt x="2589745" y="2539"/>
              </a:lnTo>
            </a:path>
          </a:pathLst>
        </a:custGeom>
        <a:noFill xmlns:a="http://schemas.openxmlformats.org/drawingml/2006/main"/>
        <a:ln xmlns:a="http://schemas.openxmlformats.org/drawingml/2006/main" w="9360">
          <a:solidFill>
            <a:srgbClr val="006764"/>
          </a:solidFill>
          <a:round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/>
      </cdr:style>
      <cdr:txBody>
        <a:bodyPr xmlns:a="http://schemas.openxmlformats.org/drawingml/2006/main" lIns="0" tIns="0" rIns="0" bIns="0" anchor="t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800" b="0" strike="noStrike" spc="-1">
            <a:solidFill>
              <a:srgbClr val="000000"/>
            </a:solidFill>
            <a:latin typeface="Arial"/>
          </a:endParaRPr>
        </a:p>
      </cdr:txBody>
    </cdr:sp>
  </cdr:relSizeAnchor>
  <cdr:relSizeAnchor xmlns:cdr="http://schemas.openxmlformats.org/drawingml/2006/chartDrawing">
    <cdr:from>
      <cdr:x>0.60308</cdr:x>
      <cdr:y>0.08189</cdr:y>
    </cdr:from>
    <cdr:to>
      <cdr:x>0.9145</cdr:x>
      <cdr:y>0.24728</cdr:y>
    </cdr:to>
    <cdr:sp macro="" textlink="">
      <cdr:nvSpPr>
        <cdr:cNvPr id="4" name="object 68">
          <a:extLst xmlns:a="http://schemas.openxmlformats.org/drawingml/2006/main">
            <a:ext uri="{FF2B5EF4-FFF2-40B4-BE49-F238E27FC236}">
              <a16:creationId xmlns:a16="http://schemas.microsoft.com/office/drawing/2014/main" xmlns="" id="{096F107F-137D-D4BD-3452-E3B2EFD15EB1}"/>
            </a:ext>
          </a:extLst>
        </cdr:cNvPr>
        <cdr:cNvSpPr/>
      </cdr:nvSpPr>
      <cdr:spPr>
        <a:xfrm xmlns:a="http://schemas.openxmlformats.org/drawingml/2006/main">
          <a:off x="2549880" y="219655"/>
          <a:ext cx="1316746" cy="4436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/>
      </cdr:style>
      <cdr:txBody>
        <a:bodyPr xmlns:a="http://schemas.openxmlformats.org/drawingml/2006/main" wrap="square" lIns="0" tIns="12600" rIns="0" bIns="0" anchor="t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spc="-1" dirty="0">
              <a:solidFill>
                <a:srgbClr val="006764"/>
              </a:solidFill>
              <a:latin typeface="Arial"/>
            </a:rPr>
            <a:t> 2973,5</a:t>
          </a:r>
        </a:p>
        <a:p xmlns:a="http://schemas.openxmlformats.org/drawingml/2006/main">
          <a:pPr algn="ctr"/>
          <a:r>
            <a:rPr lang="ru-RU" sz="1400" spc="-1" dirty="0">
              <a:solidFill>
                <a:srgbClr val="006764"/>
              </a:solidFill>
              <a:latin typeface="Arial"/>
            </a:rPr>
            <a:t> </a:t>
          </a:r>
          <a:r>
            <a:rPr lang="ru-RU" sz="1400" spc="-1" dirty="0">
              <a:solidFill>
                <a:srgbClr val="006764"/>
              </a:solidFill>
              <a:latin typeface="DejaVu Sans"/>
            </a:rPr>
            <a:t> </a:t>
          </a:r>
          <a:r>
            <a:rPr lang="ru-RU" sz="1400" spc="-1" dirty="0">
              <a:solidFill>
                <a:srgbClr val="006764"/>
              </a:solidFill>
              <a:latin typeface="Arial"/>
            </a:rPr>
            <a:t>0,2%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0.61699</cdr:x>
      <cdr:y>0</cdr:y>
    </cdr:from>
    <cdr:to>
      <cdr:x>0.81979</cdr:x>
      <cdr:y>0.13285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xmlns="" id="{BD81750C-DB7C-FF4C-6112-E8DDFD0D32B1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621270" y="0"/>
          <a:ext cx="861599" cy="365058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0.62019</cdr:x>
      <cdr:y>0.10497</cdr:y>
    </cdr:from>
    <cdr:to>
      <cdr:x>0.98139</cdr:x>
      <cdr:y>0.11908</cdr:y>
    </cdr:to>
    <cdr:sp macro="" textlink="">
      <cdr:nvSpPr>
        <cdr:cNvPr id="2" name="object 91">
          <a:extLst xmlns:a="http://schemas.openxmlformats.org/drawingml/2006/main">
            <a:ext uri="{FF2B5EF4-FFF2-40B4-BE49-F238E27FC236}">
              <a16:creationId xmlns:a16="http://schemas.microsoft.com/office/drawing/2014/main" xmlns="" id="{C01BC7C9-76FA-5D1A-2110-355760E0ED71}"/>
            </a:ext>
          </a:extLst>
        </cdr:cNvPr>
        <cdr:cNvSpPr/>
      </cdr:nvSpPr>
      <cdr:spPr>
        <a:xfrm xmlns:a="http://schemas.openxmlformats.org/drawingml/2006/main" rot="120000" flipV="1">
          <a:off x="3572064" y="340065"/>
          <a:ext cx="2080415" cy="45719"/>
        </a:xfrm>
        <a:custGeom xmlns:a="http://schemas.openxmlformats.org/drawingml/2006/main">
          <a:avLst/>
          <a:gdLst>
            <a:gd name="textAreaLeft" fmla="*/ 0 w 1869840"/>
            <a:gd name="textAreaRight" fmla="*/ 1870200 w 1869840"/>
            <a:gd name="textAreaTop" fmla="*/ 0 h 360"/>
            <a:gd name="textAreaBottom" fmla="*/ 720 h 360"/>
          </a:gdLst>
          <a:ahLst/>
          <a:cxnLst/>
          <a:rect l="textAreaLeft" t="textAreaTop" r="textAreaRight" b="textAreaBottom"/>
          <a:pathLst>
            <a:path w="2590165" h="2539">
              <a:moveTo>
                <a:pt x="0" y="0"/>
              </a:moveTo>
              <a:lnTo>
                <a:pt x="2589745" y="2539"/>
              </a:lnTo>
            </a:path>
          </a:pathLst>
        </a:custGeom>
        <a:noFill xmlns:a="http://schemas.openxmlformats.org/drawingml/2006/main"/>
        <a:ln xmlns:a="http://schemas.openxmlformats.org/drawingml/2006/main" w="9360">
          <a:solidFill>
            <a:srgbClr val="006764"/>
          </a:solidFill>
          <a:round/>
        </a:ln>
        <a:effectLst xmlns:a="http://schemas.openxmlformats.org/drawingml/2006/main">
          <a:glow>
            <a:schemeClr val="accent1">
              <a:alpha val="40000"/>
            </a:schemeClr>
          </a:glow>
        </a:effectLst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/>
      </cdr:style>
      <cdr:txBody>
        <a:bodyPr xmlns:a="http://schemas.openxmlformats.org/drawingml/2006/main" lIns="0" tIns="0" rIns="0" bIns="0" anchor="t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800" b="0" strike="noStrike" spc="-1">
            <a:solidFill>
              <a:srgbClr val="000000"/>
            </a:solidFill>
            <a:latin typeface="Arial"/>
          </a:endParaRPr>
        </a:p>
      </cdr:txBody>
    </cdr:sp>
  </cdr:relSizeAnchor>
  <cdr:relSizeAnchor xmlns:cdr="http://schemas.openxmlformats.org/drawingml/2006/chartDrawing">
    <cdr:from>
      <cdr:x>0.63508</cdr:x>
      <cdr:y>0.05398</cdr:y>
    </cdr:from>
    <cdr:to>
      <cdr:x>0.96651</cdr:x>
      <cdr:y>0.10751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xmlns="" id="{0A7CC411-8BBF-696E-9F32-97CA77D80C70}"/>
            </a:ext>
          </a:extLst>
        </cdr:cNvPr>
        <cdr:cNvSpPr txBox="1"/>
      </cdr:nvSpPr>
      <cdr:spPr>
        <a:xfrm xmlns:a="http://schemas.openxmlformats.org/drawingml/2006/main">
          <a:off x="3657842" y="174869"/>
          <a:ext cx="1908930" cy="1734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kern="1200" dirty="0"/>
        </a:p>
      </cdr:txBody>
    </cdr:sp>
  </cdr:relSizeAnchor>
  <cdr:relSizeAnchor xmlns:cdr="http://schemas.openxmlformats.org/drawingml/2006/chartDrawing">
    <cdr:from>
      <cdr:x>0.63374</cdr:x>
      <cdr:y>0</cdr:y>
    </cdr:from>
    <cdr:to>
      <cdr:x>0.94288</cdr:x>
      <cdr:y>0.10751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xmlns="" id="{33D5BCFF-31FC-2602-808E-45F32E96F7D1}"/>
            </a:ext>
          </a:extLst>
        </cdr:cNvPr>
        <cdr:cNvSpPr txBox="1"/>
      </cdr:nvSpPr>
      <cdr:spPr>
        <a:xfrm xmlns:a="http://schemas.openxmlformats.org/drawingml/2006/main">
          <a:off x="3650112" y="0"/>
          <a:ext cx="1780528" cy="3482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200" kern="1200" spc="-1" dirty="0">
              <a:solidFill>
                <a:srgbClr val="006764"/>
              </a:solidFill>
              <a:latin typeface="Arial"/>
            </a:rPr>
            <a:t>Субсидии</a:t>
          </a:r>
        </a:p>
      </cdr:txBody>
    </cdr:sp>
  </cdr:relSizeAnchor>
  <cdr:relSizeAnchor xmlns:cdr="http://schemas.openxmlformats.org/drawingml/2006/chartDrawing">
    <cdr:from>
      <cdr:x>0.68514</cdr:x>
      <cdr:y>0.12353</cdr:y>
    </cdr:from>
    <cdr:to>
      <cdr:x>0.99768</cdr:x>
      <cdr:y>0.37696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xmlns="" id="{65C1D3E5-3927-4933-9D19-B032708A89E7}"/>
            </a:ext>
          </a:extLst>
        </cdr:cNvPr>
        <cdr:cNvSpPr txBox="1"/>
      </cdr:nvSpPr>
      <cdr:spPr>
        <a:xfrm xmlns:a="http://schemas.openxmlformats.org/drawingml/2006/main">
          <a:off x="3946140" y="400197"/>
          <a:ext cx="1800162" cy="8210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/>
          <a:r>
            <a:rPr lang="ru-RU" sz="1500" kern="1200" spc="-1" dirty="0">
              <a:solidFill>
                <a:srgbClr val="006764"/>
              </a:solidFill>
              <a:latin typeface="Arial"/>
            </a:rPr>
            <a:t>610 664,6</a:t>
          </a:r>
        </a:p>
        <a:p xmlns:a="http://schemas.openxmlformats.org/drawingml/2006/main">
          <a:pPr algn="ctr" rtl="0"/>
          <a:r>
            <a:rPr lang="ru-RU" sz="1500" kern="1200" spc="-1" dirty="0">
              <a:solidFill>
                <a:srgbClr val="006764"/>
              </a:solidFill>
              <a:latin typeface="Arial"/>
            </a:rPr>
            <a:t>15,3%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0.68514</cdr:x>
      <cdr:y>0.12353</cdr:y>
    </cdr:from>
    <cdr:to>
      <cdr:x>0.99768</cdr:x>
      <cdr:y>0.37696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xmlns="" id="{65C1D3E5-3927-4933-9D19-B032708A89E7}"/>
            </a:ext>
          </a:extLst>
        </cdr:cNvPr>
        <cdr:cNvSpPr txBox="1"/>
      </cdr:nvSpPr>
      <cdr:spPr>
        <a:xfrm xmlns:a="http://schemas.openxmlformats.org/drawingml/2006/main">
          <a:off x="3946140" y="400197"/>
          <a:ext cx="1800162" cy="8210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/>
          <a:endParaRPr lang="ru-RU" sz="1500" kern="1200" spc="-1" dirty="0">
            <a:solidFill>
              <a:srgbClr val="006764"/>
            </a:solidFill>
            <a:latin typeface="Arial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0.77595</cdr:x>
      <cdr:y>0.07275</cdr:y>
    </cdr:from>
    <cdr:to>
      <cdr:x>0.98956</cdr:x>
      <cdr:y>0.42676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xmlns="" id="{3C5A494A-A731-E525-BEF4-4E5C3171D842}"/>
            </a:ext>
          </a:extLst>
        </cdr:cNvPr>
        <cdr:cNvSpPr txBox="1"/>
      </cdr:nvSpPr>
      <cdr:spPr>
        <a:xfrm xmlns:a="http://schemas.openxmlformats.org/drawingml/2006/main">
          <a:off x="3321620" y="18790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kern="1200" dirty="0">
              <a:solidFill>
                <a:srgbClr val="971916"/>
              </a:solidFill>
            </a:rPr>
            <a:t>428 808,8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0.44228</cdr:x>
      <cdr:y>0.37923</cdr:y>
    </cdr:from>
    <cdr:to>
      <cdr:x>0.65589</cdr:x>
      <cdr:y>0.73325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98144392-EB64-230F-2FE2-3D93E1A3D10F}"/>
            </a:ext>
          </a:extLst>
        </cdr:cNvPr>
        <cdr:cNvSpPr txBox="1"/>
      </cdr:nvSpPr>
      <cdr:spPr>
        <a:xfrm xmlns:a="http://schemas.openxmlformats.org/drawingml/2006/main">
          <a:off x="1893262" y="97954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kern="12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51" cy="496174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729" y="0"/>
            <a:ext cx="2946351" cy="496174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61021F47-C488-4924-9CAD-C05C03A5C8FB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29" y="4716027"/>
            <a:ext cx="5437821" cy="4467146"/>
          </a:xfrm>
          <a:prstGeom prst="rect">
            <a:avLst/>
          </a:prstGeom>
        </p:spPr>
        <p:txBody>
          <a:bodyPr vert="horz" lIns="91426" tIns="45713" rIns="91426" bIns="4571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468"/>
            <a:ext cx="2946351" cy="496173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729" y="9430468"/>
            <a:ext cx="2946351" cy="496173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3F6BDC0F-2401-4507-8D50-3830493A8A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779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BDC0F-2401-4507-8D50-3830493A8A4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653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BDC0F-2401-4507-8D50-3830493A8A40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592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Обыч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6A72973-40D8-46A6-8452-3AC125A83287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Обыч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DA51EDB-DE91-4749-8A4B-AB7101756CD8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Пользовательский макет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2339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2E03FAB0-A71C-4667-B0A2-1A40D6C6B751}" type="slidenum"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/>
          <p:cNvSpPr/>
          <p:nvPr/>
        </p:nvSpPr>
        <p:spPr>
          <a:xfrm>
            <a:off x="0" y="5587920"/>
            <a:ext cx="10079640" cy="81720"/>
          </a:xfrm>
          <a:prstGeom prst="rect">
            <a:avLst/>
          </a:prstGeom>
          <a:solidFill>
            <a:srgbClr val="347D81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37080" rIns="90000" bIns="37080" anchor="ctr">
            <a:noAutofit/>
          </a:bodyPr>
          <a:lstStyle/>
          <a:p>
            <a:endParaRPr lang="ru-RU" sz="1800" b="0" strike="noStrike" spc="-1">
              <a:solidFill>
                <a:srgbClr val="025373"/>
              </a:solidFill>
              <a:latin typeface="Calibri"/>
            </a:endParaRPr>
          </a:p>
        </p:txBody>
      </p:sp>
      <p:grpSp>
        <p:nvGrpSpPr>
          <p:cNvPr id="13" name="Группа 9"/>
          <p:cNvGrpSpPr/>
          <p:nvPr/>
        </p:nvGrpSpPr>
        <p:grpSpPr>
          <a:xfrm>
            <a:off x="-28800" y="5443200"/>
            <a:ext cx="2351880" cy="226800"/>
            <a:chOff x="-28800" y="5443200"/>
            <a:chExt cx="2351880" cy="226800"/>
          </a:xfrm>
        </p:grpSpPr>
        <p:sp>
          <p:nvSpPr>
            <p:cNvPr id="14" name="Прямоугольник 10"/>
            <p:cNvSpPr/>
            <p:nvPr/>
          </p:nvSpPr>
          <p:spPr>
            <a:xfrm>
              <a:off x="-28800" y="5443200"/>
              <a:ext cx="2100240" cy="226800"/>
            </a:xfrm>
            <a:prstGeom prst="rect">
              <a:avLst/>
            </a:prstGeom>
            <a:solidFill>
              <a:srgbClr val="347D81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rgbClr val="025373"/>
                </a:solidFill>
                <a:latin typeface="Calibri"/>
              </a:endParaRPr>
            </a:p>
          </p:txBody>
        </p:sp>
        <p:sp>
          <p:nvSpPr>
            <p:cNvPr id="15" name="Блок-схема: объединение 11"/>
            <p:cNvSpPr/>
            <p:nvPr/>
          </p:nvSpPr>
          <p:spPr>
            <a:xfrm rot="10800000">
              <a:off x="1820880" y="5443200"/>
              <a:ext cx="502200" cy="226800"/>
            </a:xfrm>
            <a:prstGeom prst="flowChartMerge">
              <a:avLst/>
            </a:prstGeom>
            <a:solidFill>
              <a:srgbClr val="347D81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rgbClr val="025373"/>
                </a:solidFill>
                <a:latin typeface="Calibri"/>
              </a:endParaRPr>
            </a:p>
          </p:txBody>
        </p:sp>
      </p:grpSp>
      <p:sp>
        <p:nvSpPr>
          <p:cNvPr id="16" name="PlaceHolder 1"/>
          <p:cNvSpPr>
            <a:spLocks noGrp="1"/>
          </p:cNvSpPr>
          <p:nvPr>
            <p:ph type="body"/>
          </p:nvPr>
        </p:nvSpPr>
        <p:spPr>
          <a:xfrm>
            <a:off x="5791680" y="7200"/>
            <a:ext cx="4287600" cy="2752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16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31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9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65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70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9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46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9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65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65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65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7" name="PlaceHolder 2"/>
          <p:cNvSpPr>
            <a:spLocks noGrp="1"/>
          </p:cNvSpPr>
          <p:nvPr>
            <p:ph type="title"/>
          </p:nvPr>
        </p:nvSpPr>
        <p:spPr>
          <a:xfrm>
            <a:off x="549720" y="401400"/>
            <a:ext cx="4346640" cy="1095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4400" b="1" strike="noStrike" spc="-1">
                <a:solidFill>
                  <a:srgbClr val="025373"/>
                </a:solidFill>
                <a:latin typeface="Calibri Light"/>
              </a:rPr>
              <a:t>Образец заголовка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49720" y="1780560"/>
            <a:ext cx="4287600" cy="3348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25373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25373"/>
                </a:solidFill>
                <a:latin typeface="Calibri"/>
              </a:rPr>
              <a:t>Образец текста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25373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25373"/>
                </a:solidFill>
                <a:latin typeface="Calibri"/>
              </a:rPr>
              <a:t>Второй уровень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Clr>
                <a:srgbClr val="025373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25373"/>
                </a:solidFill>
                <a:latin typeface="Calibri"/>
              </a:rPr>
              <a:t>Третий уровень</a:t>
            </a: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  <a:p>
            <a:pPr marL="1600200" lvl="3" indent="-228600">
              <a:lnSpc>
                <a:spcPct val="90000"/>
              </a:lnSpc>
              <a:spcBef>
                <a:spcPts val="499"/>
              </a:spcBef>
              <a:buClr>
                <a:srgbClr val="025373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25373"/>
                </a:solidFill>
                <a:latin typeface="Calibri"/>
              </a:rPr>
              <a:t>Четвертый уровень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  <a:p>
            <a:pPr marL="2057400" lvl="4" indent="-228600">
              <a:lnSpc>
                <a:spcPct val="90000"/>
              </a:lnSpc>
              <a:spcBef>
                <a:spcPts val="499"/>
              </a:spcBef>
              <a:buClr>
                <a:srgbClr val="025373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25373"/>
                </a:solidFill>
                <a:latin typeface="Calibri"/>
              </a:rPr>
              <a:t>Пятый уровень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774400" y="2909160"/>
            <a:ext cx="4287600" cy="2752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16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31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9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65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70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9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46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9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65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65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65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92640" y="301680"/>
            <a:ext cx="8693640" cy="1095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4400" b="1" strike="noStrike" spc="-1">
                <a:solidFill>
                  <a:srgbClr val="025373"/>
                </a:solidFill>
                <a:latin typeface="Calibri Light"/>
              </a:rPr>
              <a:t>Образец заголовка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Прямоугольник 6"/>
          <p:cNvSpPr/>
          <p:nvPr/>
        </p:nvSpPr>
        <p:spPr>
          <a:xfrm>
            <a:off x="10080" y="5599080"/>
            <a:ext cx="10079640" cy="81720"/>
          </a:xfrm>
          <a:prstGeom prst="rect">
            <a:avLst/>
          </a:prstGeom>
          <a:solidFill>
            <a:srgbClr val="347D81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37080" rIns="90000" bIns="3708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29" name="Группа 11"/>
          <p:cNvGrpSpPr/>
          <p:nvPr/>
        </p:nvGrpSpPr>
        <p:grpSpPr>
          <a:xfrm>
            <a:off x="7757280" y="5454000"/>
            <a:ext cx="2351520" cy="226800"/>
            <a:chOff x="7757280" y="5454000"/>
            <a:chExt cx="2351520" cy="226800"/>
          </a:xfrm>
        </p:grpSpPr>
        <p:sp>
          <p:nvSpPr>
            <p:cNvPr id="30" name="Прямоугольник 12"/>
            <p:cNvSpPr/>
            <p:nvPr/>
          </p:nvSpPr>
          <p:spPr>
            <a:xfrm>
              <a:off x="8008560" y="5454000"/>
              <a:ext cx="2100240" cy="226800"/>
            </a:xfrm>
            <a:prstGeom prst="rect">
              <a:avLst/>
            </a:prstGeom>
            <a:solidFill>
              <a:srgbClr val="347D81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1" name="Блок-схема: объединение 13"/>
            <p:cNvSpPr/>
            <p:nvPr/>
          </p:nvSpPr>
          <p:spPr>
            <a:xfrm rot="10800000">
              <a:off x="7757280" y="5454000"/>
              <a:ext cx="502200" cy="226800"/>
            </a:xfrm>
            <a:prstGeom prst="flowChartMerge">
              <a:avLst/>
            </a:prstGeom>
            <a:solidFill>
              <a:srgbClr val="347D81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92640" y="1681200"/>
            <a:ext cx="8634600" cy="3348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432000" indent="-324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2800" b="0" strike="noStrike" spc="-1">
                <a:solidFill>
                  <a:srgbClr val="025373"/>
                </a:solidFill>
                <a:latin typeface="Calibri"/>
              </a:rPr>
              <a:t>Образец текста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  <a:p>
            <a:pPr marL="864000" lvl="1" indent="-324000">
              <a:lnSpc>
                <a:spcPct val="90000"/>
              </a:lnSpc>
              <a:spcBef>
                <a:spcPts val="935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pos="0" algn="l"/>
              </a:tabLst>
            </a:pPr>
            <a:r>
              <a:rPr lang="ru-RU" sz="2400" b="0" strike="noStrike" spc="-1">
                <a:solidFill>
                  <a:srgbClr val="025373"/>
                </a:solidFill>
                <a:latin typeface="Calibri"/>
              </a:rPr>
              <a:t>Второй уровень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1296000" lvl="2" indent="-288000">
              <a:lnSpc>
                <a:spcPct val="90000"/>
              </a:lnSpc>
              <a:spcBef>
                <a:spcPts val="70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2000" b="0" strike="noStrike" spc="-1">
                <a:solidFill>
                  <a:srgbClr val="025373"/>
                </a:solidFill>
                <a:latin typeface="Calibri"/>
              </a:rPr>
              <a:t>Третий уровень</a:t>
            </a: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  <a:p>
            <a:pPr marL="1728000" lvl="3" indent="-216000">
              <a:lnSpc>
                <a:spcPct val="90000"/>
              </a:lnSpc>
              <a:spcBef>
                <a:spcPts val="468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pos="0" algn="l"/>
              </a:tabLst>
            </a:pPr>
            <a:r>
              <a:rPr lang="ru-RU" sz="1800" b="0" strike="noStrike" spc="-1">
                <a:solidFill>
                  <a:srgbClr val="025373"/>
                </a:solidFill>
                <a:latin typeface="Calibri"/>
              </a:rPr>
              <a:t>Четвертый уровень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  <a:p>
            <a:pPr marL="2160000" lvl="4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1800" b="0" strike="noStrike" spc="-1">
                <a:solidFill>
                  <a:srgbClr val="025373"/>
                </a:solidFill>
                <a:latin typeface="Calibri"/>
              </a:rPr>
              <a:t>Пятый уровень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92640" y="301680"/>
            <a:ext cx="8693640" cy="1095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4400" b="1" strike="noStrike" spc="-1">
                <a:solidFill>
                  <a:srgbClr val="025373"/>
                </a:solidFill>
                <a:latin typeface="Calibri Light"/>
              </a:rPr>
              <a:t>Образец заголовка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" name="Прямоугольник 6"/>
          <p:cNvSpPr/>
          <p:nvPr/>
        </p:nvSpPr>
        <p:spPr>
          <a:xfrm>
            <a:off x="10080" y="5599080"/>
            <a:ext cx="10079640" cy="81720"/>
          </a:xfrm>
          <a:prstGeom prst="rect">
            <a:avLst/>
          </a:prstGeom>
          <a:solidFill>
            <a:srgbClr val="347D81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37080" rIns="90000" bIns="3708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50" name="Группа 11"/>
          <p:cNvGrpSpPr/>
          <p:nvPr/>
        </p:nvGrpSpPr>
        <p:grpSpPr>
          <a:xfrm>
            <a:off x="7757280" y="5454000"/>
            <a:ext cx="2351520" cy="226800"/>
            <a:chOff x="7757280" y="5454000"/>
            <a:chExt cx="2351520" cy="226800"/>
          </a:xfrm>
        </p:grpSpPr>
        <p:sp>
          <p:nvSpPr>
            <p:cNvPr id="51" name="Прямоугольник 12"/>
            <p:cNvSpPr/>
            <p:nvPr/>
          </p:nvSpPr>
          <p:spPr>
            <a:xfrm>
              <a:off x="8008560" y="5454000"/>
              <a:ext cx="2100240" cy="226800"/>
            </a:xfrm>
            <a:prstGeom prst="rect">
              <a:avLst/>
            </a:prstGeom>
            <a:solidFill>
              <a:srgbClr val="347D81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2" name="Блок-схема: объединение 13"/>
            <p:cNvSpPr/>
            <p:nvPr/>
          </p:nvSpPr>
          <p:spPr>
            <a:xfrm rot="10800000">
              <a:off x="7757280" y="5454000"/>
              <a:ext cx="502200" cy="226800"/>
            </a:xfrm>
            <a:prstGeom prst="flowChartMerge">
              <a:avLst/>
            </a:prstGeom>
            <a:solidFill>
              <a:srgbClr val="347D81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692640" y="1681200"/>
            <a:ext cx="8634600" cy="3348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432000" indent="-324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2800" b="0" strike="noStrike" spc="-1">
                <a:solidFill>
                  <a:srgbClr val="025373"/>
                </a:solidFill>
                <a:latin typeface="Calibri"/>
              </a:rPr>
              <a:t>Образец текста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  <a:p>
            <a:pPr marL="864000" lvl="1" indent="-324000">
              <a:lnSpc>
                <a:spcPct val="90000"/>
              </a:lnSpc>
              <a:spcBef>
                <a:spcPts val="935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pos="0" algn="l"/>
              </a:tabLst>
            </a:pPr>
            <a:r>
              <a:rPr lang="ru-RU" sz="2400" b="0" strike="noStrike" spc="-1">
                <a:solidFill>
                  <a:srgbClr val="025373"/>
                </a:solidFill>
                <a:latin typeface="Calibri"/>
              </a:rPr>
              <a:t>Второй уровень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1296000" lvl="2" indent="-288000">
              <a:lnSpc>
                <a:spcPct val="90000"/>
              </a:lnSpc>
              <a:spcBef>
                <a:spcPts val="70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2000" b="0" strike="noStrike" spc="-1">
                <a:solidFill>
                  <a:srgbClr val="025373"/>
                </a:solidFill>
                <a:latin typeface="Calibri"/>
              </a:rPr>
              <a:t>Третий уровень</a:t>
            </a: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  <a:p>
            <a:pPr marL="1728000" lvl="3" indent="-216000">
              <a:lnSpc>
                <a:spcPct val="90000"/>
              </a:lnSpc>
              <a:spcBef>
                <a:spcPts val="468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pos="0" algn="l"/>
              </a:tabLst>
            </a:pPr>
            <a:r>
              <a:rPr lang="ru-RU" sz="1800" b="0" strike="noStrike" spc="-1">
                <a:solidFill>
                  <a:srgbClr val="025373"/>
                </a:solidFill>
                <a:latin typeface="Calibri"/>
              </a:rPr>
              <a:t>Четвертый уровень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  <a:p>
            <a:pPr marL="2160000" lvl="4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1800" b="0" strike="noStrike" spc="-1">
                <a:solidFill>
                  <a:srgbClr val="025373"/>
                </a:solidFill>
                <a:latin typeface="Calibri"/>
              </a:rPr>
              <a:t>Пятый уровень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5" Type="http://schemas.openxmlformats.org/officeDocument/2006/relationships/chart" Target="../charts/chart8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5" Type="http://schemas.openxmlformats.org/officeDocument/2006/relationships/chart" Target="../charts/chart10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chart" Target="../charts/chart12.xml"/><Relationship Id="rId5" Type="http://schemas.openxmlformats.org/officeDocument/2006/relationships/image" Target="../media/image19.png"/><Relationship Id="rId4" Type="http://schemas.openxmlformats.org/officeDocument/2006/relationships/chart" Target="../charts/chart1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https://kirovsk-reg.ru/komfin" TargetMode="External"/><Relationship Id="rId7" Type="http://schemas.openxmlformats.org/officeDocument/2006/relationships/hyperlink" Target="file:///\\srv\www\vhosts\git_exclude\save\queued\0\5\a\05a3aa11-c4bf-4bb9-9ac8-1c42502d6fc6\minfin.ru" TargetMode="External"/><Relationship Id="rId2" Type="http://schemas.openxmlformats.org/officeDocument/2006/relationships/hyperlink" Target="https://kirovsk-reg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ksplo.ru/" TargetMode="External"/><Relationship Id="rId5" Type="http://schemas.openxmlformats.org/officeDocument/2006/relationships/hyperlink" Target="https://kkglo.lenobl.ru/" TargetMode="External"/><Relationship Id="rId4" Type="http://schemas.openxmlformats.org/officeDocument/2006/relationships/hyperlink" Target="file:///\\srv\www\vhosts\git_exclude\save\queued\0\5\a\05a3aa11-c4bf-4bb9-9ac8-1c42502d6fc6\budget.lenobl.ru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object 2"/>
          <p:cNvGrpSpPr/>
          <p:nvPr/>
        </p:nvGrpSpPr>
        <p:grpSpPr>
          <a:xfrm>
            <a:off x="-34510" y="14101"/>
            <a:ext cx="10080000" cy="5670360"/>
            <a:chOff x="0" y="-360"/>
            <a:chExt cx="10080000" cy="5670360"/>
          </a:xfrm>
        </p:grpSpPr>
        <p:pic>
          <p:nvPicPr>
            <p:cNvPr id="55" name="object 1"/>
            <p:cNvPicPr/>
            <p:nvPr/>
          </p:nvPicPr>
          <p:blipFill>
            <a:blip r:embed="rId3"/>
            <a:stretch/>
          </p:blipFill>
          <p:spPr>
            <a:xfrm>
              <a:off x="0" y="-360"/>
              <a:ext cx="10080000" cy="5670360"/>
            </a:xfrm>
            <a:prstGeom prst="rect">
              <a:avLst/>
            </a:prstGeom>
            <a:ln w="0">
              <a:solidFill>
                <a:srgbClr val="3465A4"/>
              </a:solidFill>
            </a:ln>
          </p:spPr>
        </p:pic>
        <p:pic>
          <p:nvPicPr>
            <p:cNvPr id="56" name="object 6"/>
            <p:cNvPicPr/>
            <p:nvPr/>
          </p:nvPicPr>
          <p:blipFill>
            <a:blip r:embed="rId4"/>
            <a:stretch/>
          </p:blipFill>
          <p:spPr>
            <a:xfrm>
              <a:off x="0" y="-360"/>
              <a:ext cx="10053000" cy="5670000"/>
            </a:xfrm>
            <a:prstGeom prst="rect">
              <a:avLst/>
            </a:prstGeom>
            <a:ln w="0">
              <a:solidFill>
                <a:srgbClr val="3465A4"/>
              </a:solidFill>
            </a:ln>
          </p:spPr>
        </p:pic>
        <p:pic>
          <p:nvPicPr>
            <p:cNvPr id="57" name="object 7"/>
            <p:cNvPicPr/>
            <p:nvPr/>
          </p:nvPicPr>
          <p:blipFill>
            <a:blip r:embed="rId5"/>
            <a:stretch/>
          </p:blipFill>
          <p:spPr>
            <a:xfrm>
              <a:off x="0" y="-360"/>
              <a:ext cx="10080000" cy="5670000"/>
            </a:xfrm>
            <a:prstGeom prst="rect">
              <a:avLst/>
            </a:prstGeom>
            <a:ln w="0">
              <a:solidFill>
                <a:srgbClr val="3465A4"/>
              </a:solidFill>
            </a:ln>
          </p:spPr>
        </p:pic>
      </p:grpSp>
      <p:grpSp>
        <p:nvGrpSpPr>
          <p:cNvPr id="58" name="Группа 57"/>
          <p:cNvGrpSpPr/>
          <p:nvPr/>
        </p:nvGrpSpPr>
        <p:grpSpPr>
          <a:xfrm>
            <a:off x="3420000" y="4184280"/>
            <a:ext cx="6660000" cy="855720"/>
            <a:chOff x="3420000" y="4184280"/>
            <a:chExt cx="6660000" cy="855720"/>
          </a:xfrm>
        </p:grpSpPr>
        <p:sp>
          <p:nvSpPr>
            <p:cNvPr id="59" name="object 4"/>
            <p:cNvSpPr/>
            <p:nvPr/>
          </p:nvSpPr>
          <p:spPr>
            <a:xfrm>
              <a:off x="3420000" y="4226400"/>
              <a:ext cx="6660000" cy="734040"/>
            </a:xfrm>
            <a:custGeom>
              <a:avLst/>
              <a:gdLst>
                <a:gd name="textAreaLeft" fmla="*/ 0 w 6660000"/>
                <a:gd name="textAreaRight" fmla="*/ 6660360 w 6660000"/>
                <a:gd name="textAreaTop" fmla="*/ 0 h 734040"/>
                <a:gd name="textAreaBottom" fmla="*/ 734400 h 734040"/>
              </a:gdLst>
              <a:ahLst/>
              <a:cxnLst/>
              <a:rect l="textAreaLeft" t="textAreaTop" r="textAreaRight" b="textAreaBottom"/>
              <a:pathLst>
                <a:path w="6012180" h="648335">
                  <a:moveTo>
                    <a:pt x="0" y="648068"/>
                  </a:moveTo>
                  <a:lnTo>
                    <a:pt x="6012180" y="648068"/>
                  </a:lnTo>
                  <a:lnTo>
                    <a:pt x="6012180" y="0"/>
                  </a:lnTo>
                  <a:lnTo>
                    <a:pt x="0" y="0"/>
                  </a:lnTo>
                  <a:lnTo>
                    <a:pt x="0" y="648068"/>
                  </a:lnTo>
                  <a:close/>
                </a:path>
              </a:pathLst>
            </a:custGeom>
            <a:solidFill>
              <a:srgbClr val="019F9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60" name="object 5"/>
            <p:cNvPicPr/>
            <p:nvPr/>
          </p:nvPicPr>
          <p:blipFill>
            <a:blip r:embed="rId6"/>
            <a:stretch/>
          </p:blipFill>
          <p:spPr>
            <a:xfrm>
              <a:off x="3474360" y="4184280"/>
              <a:ext cx="149760" cy="854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1" name="object 8"/>
            <p:cNvSpPr/>
            <p:nvPr/>
          </p:nvSpPr>
          <p:spPr>
            <a:xfrm>
              <a:off x="3519360" y="4213800"/>
              <a:ext cx="360" cy="734040"/>
            </a:xfrm>
            <a:custGeom>
              <a:avLst/>
              <a:gdLst>
                <a:gd name="textAreaLeft" fmla="*/ 0 w 360"/>
                <a:gd name="textAreaRight" fmla="*/ 720 w 360"/>
                <a:gd name="textAreaTop" fmla="*/ 0 h 734040"/>
                <a:gd name="textAreaBottom" fmla="*/ 734400 h 734040"/>
              </a:gdLst>
              <a:ahLst/>
              <a:cxnLst/>
              <a:rect l="textAreaLeft" t="textAreaTop" r="textAreaRight" b="textAreaBottom"/>
              <a:pathLst>
                <a:path h="648335">
                  <a:moveTo>
                    <a:pt x="0" y="648068"/>
                  </a:moveTo>
                  <a:lnTo>
                    <a:pt x="0" y="0"/>
                  </a:lnTo>
                </a:path>
              </a:pathLst>
            </a:custGeom>
            <a:noFill/>
            <a:ln w="28440">
              <a:solidFill>
                <a:srgbClr val="CDCDCD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62" name="object 9"/>
            <p:cNvPicPr/>
            <p:nvPr/>
          </p:nvPicPr>
          <p:blipFill>
            <a:blip r:embed="rId7"/>
            <a:stretch/>
          </p:blipFill>
          <p:spPr>
            <a:xfrm>
              <a:off x="3567240" y="4186080"/>
              <a:ext cx="148320" cy="8539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3" name="object 10"/>
            <p:cNvSpPr/>
            <p:nvPr/>
          </p:nvSpPr>
          <p:spPr>
            <a:xfrm>
              <a:off x="3611160" y="4215600"/>
              <a:ext cx="720" cy="733680"/>
            </a:xfrm>
            <a:custGeom>
              <a:avLst/>
              <a:gdLst>
                <a:gd name="textAreaLeft" fmla="*/ 0 w 720"/>
                <a:gd name="textAreaRight" fmla="*/ 1080 w 720"/>
                <a:gd name="textAreaTop" fmla="*/ 0 h 733680"/>
                <a:gd name="textAreaBottom" fmla="*/ 734040 h 733680"/>
              </a:gdLst>
              <a:ahLst/>
              <a:cxnLst/>
              <a:rect l="textAreaLeft" t="textAreaTop" r="textAreaRight" b="textAreaBottom"/>
              <a:pathLst>
                <a:path h="648335">
                  <a:moveTo>
                    <a:pt x="0" y="648068"/>
                  </a:moveTo>
                  <a:lnTo>
                    <a:pt x="0" y="0"/>
                  </a:lnTo>
                </a:path>
              </a:pathLst>
            </a:custGeom>
            <a:noFill/>
            <a:ln w="28440">
              <a:solidFill>
                <a:srgbClr val="CDCDCD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317785" y="13740"/>
            <a:ext cx="2774520" cy="5656809"/>
            <a:chOff x="465480" y="0"/>
            <a:chExt cx="2774520" cy="5760000"/>
          </a:xfrm>
        </p:grpSpPr>
        <p:pic>
          <p:nvPicPr>
            <p:cNvPr id="65" name="object 12"/>
            <p:cNvPicPr/>
            <p:nvPr/>
          </p:nvPicPr>
          <p:blipFill>
            <a:blip r:embed="rId8"/>
            <a:stretch/>
          </p:blipFill>
          <p:spPr>
            <a:xfrm>
              <a:off x="465480" y="0"/>
              <a:ext cx="2774520" cy="57600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6" name="object 13"/>
            <p:cNvPicPr/>
            <p:nvPr/>
          </p:nvPicPr>
          <p:blipFill>
            <a:blip r:embed="rId9"/>
            <a:stretch/>
          </p:blipFill>
          <p:spPr>
            <a:xfrm>
              <a:off x="612720" y="0"/>
              <a:ext cx="2479320" cy="57276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67" name="TextBox 66"/>
          <p:cNvSpPr txBox="1"/>
          <p:nvPr/>
        </p:nvSpPr>
        <p:spPr>
          <a:xfrm>
            <a:off x="3780000" y="529560"/>
            <a:ext cx="5793120" cy="730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4200" b="0" strike="noStrike" spc="-1" dirty="0">
                <a:solidFill>
                  <a:srgbClr val="FFFFFF"/>
                </a:solidFill>
                <a:latin typeface="Cantarell Extra Bold"/>
                <a:ea typeface="DejaVu Sans"/>
              </a:rPr>
              <a:t>    ПРОЕКТ РЕШЕНИЯ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531240" y="2032200"/>
            <a:ext cx="6480000" cy="1095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22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О БЮДЖЕТЕ КИРОВСКОГО МУНИЦИПАЛЬНОГО РАЙОНА ЛЕНИНГРАДСКОЙ ОБЛАСТИ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531240" y="3060000"/>
            <a:ext cx="5648760" cy="578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6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НА 2026 ГОД И НА ПЛАНОВЫЙ ПЕРИОД 2027-2028 ГОДОВ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935669" y="4146840"/>
            <a:ext cx="4224504" cy="739227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just"/>
            <a:r>
              <a:rPr lang="ru-RU" sz="1400" b="1" spc="-1" dirty="0">
                <a:solidFill>
                  <a:srgbClr val="FFFFFF"/>
                </a:solidFill>
                <a:latin typeface="Arial"/>
                <a:ea typeface="DejaVu Sans"/>
              </a:rPr>
              <a:t>Заместитель главы администрации</a:t>
            </a:r>
          </a:p>
          <a:p>
            <a:pPr algn="just"/>
            <a:r>
              <a:rPr lang="ru-RU" sz="1400" b="1" spc="-1" dirty="0">
                <a:solidFill>
                  <a:srgbClr val="FFFFFF"/>
                </a:solidFill>
                <a:latin typeface="Arial"/>
                <a:ea typeface="DejaVu Sans"/>
              </a:rPr>
              <a:t> – председатель комитета финансов</a:t>
            </a:r>
          </a:p>
          <a:p>
            <a:pPr algn="just"/>
            <a:r>
              <a:rPr lang="ru-RU" sz="1400" b="1" spc="-1" dirty="0">
                <a:solidFill>
                  <a:srgbClr val="FFFFFF"/>
                </a:solidFill>
                <a:latin typeface="Arial"/>
                <a:ea typeface="DejaVu Sans"/>
              </a:rPr>
              <a:t>БРЮХОВА ЕЛЕНА ВЯЧЕСЛАВОВНА</a:t>
            </a:r>
          </a:p>
        </p:txBody>
      </p:sp>
      <p:pic>
        <p:nvPicPr>
          <p:cNvPr id="72" name="Рисунок 71"/>
          <p:cNvPicPr/>
          <p:nvPr/>
        </p:nvPicPr>
        <p:blipFill>
          <a:blip r:embed="rId10"/>
          <a:srcRect l="9264" t="2332" r="21251" b="17243"/>
          <a:stretch/>
        </p:blipFill>
        <p:spPr>
          <a:xfrm>
            <a:off x="972000" y="336240"/>
            <a:ext cx="1799640" cy="167976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pic>
        <p:nvPicPr>
          <p:cNvPr id="73" name="Рисунок 72"/>
          <p:cNvPicPr/>
          <p:nvPr/>
        </p:nvPicPr>
        <p:blipFill>
          <a:blip r:embed="rId11"/>
          <a:stretch/>
        </p:blipFill>
        <p:spPr>
          <a:xfrm>
            <a:off x="7740000" y="3600000"/>
            <a:ext cx="1980000" cy="1980000"/>
          </a:xfrm>
          <a:prstGeom prst="rect">
            <a:avLst/>
          </a:prstGeom>
          <a:ln w="0">
            <a:noFill/>
          </a:ln>
          <a:effectLst>
            <a:softEdge rad="6336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C9299DC-8276-4DB8-B8A5-EF19E38EB7FD}"/>
              </a:ext>
            </a:extLst>
          </p:cNvPr>
          <p:cNvSpPr txBox="1"/>
          <p:nvPr/>
        </p:nvSpPr>
        <p:spPr>
          <a:xfrm>
            <a:off x="3780000" y="242987"/>
            <a:ext cx="4716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                БЮДЖЕТ ДЛЯ ГРАЖДАН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AF984B5-0273-164C-7F9B-38F67434106B}"/>
              </a:ext>
            </a:extLst>
          </p:cNvPr>
          <p:cNvSpPr txBox="1"/>
          <p:nvPr/>
        </p:nvSpPr>
        <p:spPr>
          <a:xfrm>
            <a:off x="854711" y="2472074"/>
            <a:ext cx="1896673" cy="224676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54342"/>
                </a:solidFill>
              </a:rPr>
              <a:t>2028</a:t>
            </a:r>
          </a:p>
          <a:p>
            <a:pPr algn="ctr"/>
            <a:r>
              <a:rPr lang="ru-RU" sz="4400" b="1" dirty="0">
                <a:solidFill>
                  <a:srgbClr val="054342"/>
                </a:solidFill>
              </a:rPr>
              <a:t>2027</a:t>
            </a:r>
          </a:p>
          <a:p>
            <a:pPr algn="ctr"/>
            <a:r>
              <a:rPr lang="ru-RU" sz="6000" b="1" dirty="0">
                <a:solidFill>
                  <a:srgbClr val="054342"/>
                </a:solidFill>
              </a:rPr>
              <a:t>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Диаграмма 32"/>
          <p:cNvGraphicFramePr/>
          <p:nvPr>
            <p:extLst>
              <p:ext uri="{D42A27DB-BD31-4B8C-83A1-F6EECF244321}">
                <p14:modId xmlns:p14="http://schemas.microsoft.com/office/powerpoint/2010/main" val="3660682022"/>
              </p:ext>
            </p:extLst>
          </p:nvPr>
        </p:nvGraphicFramePr>
        <p:xfrm>
          <a:off x="5442547" y="2185797"/>
          <a:ext cx="4280699" cy="2582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87" name="Рисунок 186"/>
          <p:cNvPicPr/>
          <p:nvPr/>
        </p:nvPicPr>
        <p:blipFill>
          <a:blip r:embed="rId3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188" name="object 54"/>
          <p:cNvSpPr/>
          <p:nvPr/>
        </p:nvSpPr>
        <p:spPr>
          <a:xfrm>
            <a:off x="892800" y="591840"/>
            <a:ext cx="8764920" cy="360"/>
          </a:xfrm>
          <a:custGeom>
            <a:avLst/>
            <a:gdLst>
              <a:gd name="textAreaLeft" fmla="*/ 0 w 8764920"/>
              <a:gd name="textAreaRight" fmla="*/ 8765280 w 876492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7951470">
                <a:moveTo>
                  <a:pt x="0" y="0"/>
                </a:moveTo>
                <a:lnTo>
                  <a:pt x="7950847" y="0"/>
                </a:lnTo>
              </a:path>
            </a:pathLst>
          </a:custGeom>
          <a:noFill/>
          <a:ln w="19080">
            <a:solidFill>
              <a:srgbClr val="97817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826077" y="0"/>
            <a:ext cx="9254548" cy="59184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indent="0" algn="l">
              <a:lnSpc>
                <a:spcPct val="100000"/>
              </a:lnSpc>
              <a:buNone/>
            </a:pPr>
            <a:r>
              <a:rPr lang="ru-RU" sz="1800" b="1" strike="noStrike" spc="-1" dirty="0">
                <a:solidFill>
                  <a:srgbClr val="006B68"/>
                </a:solidFill>
                <a:latin typeface="Arial"/>
              </a:rPr>
              <a:t>СТРУКТУРА ПОСТУПЛЕНИЯ</a:t>
            </a:r>
            <a:r>
              <a:rPr sz="1800" dirty="0"/>
              <a:t/>
            </a:r>
            <a:br>
              <a:rPr sz="1800" dirty="0"/>
            </a:br>
            <a:r>
              <a:rPr lang="ru-RU" sz="1800" b="1" strike="noStrike" spc="-1" dirty="0">
                <a:solidFill>
                  <a:srgbClr val="006B68"/>
                </a:solidFill>
                <a:latin typeface="Arial"/>
              </a:rPr>
              <a:t>НАЛОГОВЫХ И НЕНАЛОГОВЫХ ДОХОДОВ В 2025 ГОДУ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90" name="Диаграмма 189"/>
          <p:cNvGraphicFramePr/>
          <p:nvPr>
            <p:extLst>
              <p:ext uri="{D42A27DB-BD31-4B8C-83A1-F6EECF244321}">
                <p14:modId xmlns:p14="http://schemas.microsoft.com/office/powerpoint/2010/main" val="3093581710"/>
              </p:ext>
            </p:extLst>
          </p:nvPr>
        </p:nvGraphicFramePr>
        <p:xfrm>
          <a:off x="229160" y="2020814"/>
          <a:ext cx="4228126" cy="2682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2" name="object 56"/>
          <p:cNvSpPr/>
          <p:nvPr/>
        </p:nvSpPr>
        <p:spPr>
          <a:xfrm rot="21468000">
            <a:off x="129676" y="3225928"/>
            <a:ext cx="1512201" cy="64172"/>
          </a:xfrm>
          <a:custGeom>
            <a:avLst/>
            <a:gdLst>
              <a:gd name="textAreaLeft" fmla="*/ 0 w 2263680"/>
              <a:gd name="textAreaRight" fmla="*/ 2264040 w 2263680"/>
              <a:gd name="textAreaTop" fmla="*/ 0 h 74880"/>
              <a:gd name="textAreaBottom" fmla="*/ 75240 h 7488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3" name="object 57"/>
          <p:cNvPicPr/>
          <p:nvPr/>
        </p:nvPicPr>
        <p:blipFill>
          <a:blip r:embed="rId5"/>
          <a:stretch/>
        </p:blipFill>
        <p:spPr>
          <a:xfrm>
            <a:off x="2361917" y="2337907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194" name="object 58"/>
          <p:cNvSpPr/>
          <p:nvPr/>
        </p:nvSpPr>
        <p:spPr>
          <a:xfrm>
            <a:off x="2411597" y="2155747"/>
            <a:ext cx="360" cy="182160"/>
          </a:xfrm>
          <a:custGeom>
            <a:avLst/>
            <a:gdLst>
              <a:gd name="textAreaLeft" fmla="*/ 0 w 360"/>
              <a:gd name="textAreaRight" fmla="*/ 720 w 360"/>
              <a:gd name="textAreaTop" fmla="*/ 0 h 182160"/>
              <a:gd name="textAreaBottom" fmla="*/ 182520 h 18216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object 59"/>
          <p:cNvSpPr/>
          <p:nvPr/>
        </p:nvSpPr>
        <p:spPr>
          <a:xfrm rot="-120000">
            <a:off x="1142157" y="2132167"/>
            <a:ext cx="1269440" cy="45719"/>
          </a:xfrm>
          <a:custGeom>
            <a:avLst/>
            <a:gdLst>
              <a:gd name="textAreaLeft" fmla="*/ 0 w 1907640"/>
              <a:gd name="textAreaRight" fmla="*/ 1908000 w 1907640"/>
              <a:gd name="textAreaTop" fmla="*/ 0 h 2520"/>
              <a:gd name="textAreaBottom" fmla="*/ 2880 h 252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object 61"/>
          <p:cNvSpPr/>
          <p:nvPr/>
        </p:nvSpPr>
        <p:spPr>
          <a:xfrm rot="60000" flipV="1">
            <a:off x="3349102" y="3067731"/>
            <a:ext cx="2070747" cy="45719"/>
          </a:xfrm>
          <a:custGeom>
            <a:avLst/>
            <a:gdLst>
              <a:gd name="textAreaLeft" fmla="*/ 0 w 1617840"/>
              <a:gd name="textAreaRight" fmla="*/ 1618200 w 1617840"/>
              <a:gd name="textAreaTop" fmla="*/ 0 h 2160"/>
              <a:gd name="textAreaBottom" fmla="*/ 2520 h 216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object 67"/>
          <p:cNvSpPr/>
          <p:nvPr/>
        </p:nvSpPr>
        <p:spPr>
          <a:xfrm>
            <a:off x="-300976" y="1783525"/>
            <a:ext cx="4140000" cy="41026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ts val="3095"/>
              </a:lnSpc>
              <a:spcBef>
                <a:spcPts val="99"/>
              </a:spcBef>
            </a:pPr>
            <a:r>
              <a:rPr lang="ru-RU" sz="1600" b="0" strike="noStrike" spc="-1" dirty="0">
                <a:solidFill>
                  <a:srgbClr val="006764"/>
                </a:solidFill>
                <a:latin typeface="Arial"/>
              </a:rPr>
              <a:t>Госпошлины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object 68"/>
          <p:cNvSpPr/>
          <p:nvPr/>
        </p:nvSpPr>
        <p:spPr>
          <a:xfrm>
            <a:off x="-480172" y="2151981"/>
            <a:ext cx="4140000" cy="4436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400" spc="-1" dirty="0">
                <a:solidFill>
                  <a:srgbClr val="006764"/>
                </a:solidFill>
                <a:latin typeface="Arial"/>
              </a:rPr>
              <a:t>65 337,0</a:t>
            </a:r>
          </a:p>
          <a:p>
            <a:pPr algn="ctr"/>
            <a:r>
              <a:rPr lang="ru-RU" sz="1400" spc="-1" dirty="0">
                <a:solidFill>
                  <a:srgbClr val="006764"/>
                </a:solidFill>
                <a:latin typeface="Arial"/>
              </a:rPr>
              <a:t>  3,8%</a:t>
            </a:r>
          </a:p>
        </p:txBody>
      </p:sp>
      <p:sp>
        <p:nvSpPr>
          <p:cNvPr id="210" name="object 69"/>
          <p:cNvSpPr/>
          <p:nvPr/>
        </p:nvSpPr>
        <p:spPr>
          <a:xfrm>
            <a:off x="3685054" y="2661389"/>
            <a:ext cx="1627958" cy="3974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600" b="0" strike="noStrike" spc="-1" dirty="0">
                <a:solidFill>
                  <a:srgbClr val="006764"/>
                </a:solidFill>
                <a:latin typeface="Arial"/>
              </a:rPr>
              <a:t>Налог на доходы физических лиц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object 71"/>
          <p:cNvSpPr/>
          <p:nvPr/>
        </p:nvSpPr>
        <p:spPr>
          <a:xfrm>
            <a:off x="431800" y="3184966"/>
            <a:ext cx="4140000" cy="4743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500" b="0" strike="noStrike" spc="-1" dirty="0">
                <a:solidFill>
                  <a:srgbClr val="006764"/>
                </a:solidFill>
                <a:latin typeface="Arial"/>
              </a:rPr>
              <a:t>1 717 328,6</a:t>
            </a:r>
          </a:p>
          <a:p>
            <a:pPr algn="ctr"/>
            <a:r>
              <a:rPr lang="ru-RU" sz="1500" b="0" strike="noStrike" spc="-1" dirty="0">
                <a:solidFill>
                  <a:srgbClr val="006764"/>
                </a:solidFill>
                <a:latin typeface="DejaVu Sans"/>
                <a:ea typeface="DejaVu Sans"/>
              </a:rPr>
              <a:t>88,0%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object 74"/>
          <p:cNvSpPr/>
          <p:nvPr/>
        </p:nvSpPr>
        <p:spPr>
          <a:xfrm>
            <a:off x="24502" y="2661389"/>
            <a:ext cx="1549906" cy="58980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600" spc="-1" dirty="0">
                <a:solidFill>
                  <a:srgbClr val="006764"/>
                </a:solidFill>
                <a:latin typeface="Arial"/>
              </a:rPr>
              <a:t>Налоги на совокупный доход</a:t>
            </a:r>
          </a:p>
        </p:txBody>
      </p:sp>
      <p:sp>
        <p:nvSpPr>
          <p:cNvPr id="37" name="object 23"/>
          <p:cNvSpPr/>
          <p:nvPr/>
        </p:nvSpPr>
        <p:spPr>
          <a:xfrm>
            <a:off x="8559356" y="664157"/>
            <a:ext cx="1348280" cy="32013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240" rIns="0" bIns="0" anchor="t">
            <a:spAutoFit/>
          </a:bodyPr>
          <a:lstStyle/>
          <a:p>
            <a:pPr marL="68760" indent="-56520" algn="ctr">
              <a:lnSpc>
                <a:spcPct val="100000"/>
              </a:lnSpc>
              <a:spcBef>
                <a:spcPts val="96"/>
              </a:spcBef>
              <a:tabLst>
                <a:tab pos="0" algn="l"/>
              </a:tabLst>
            </a:pPr>
            <a:r>
              <a:rPr lang="ru-RU" sz="2000" b="1" spc="-1" dirty="0">
                <a:solidFill>
                  <a:srgbClr val="006764"/>
                </a:solidFill>
                <a:latin typeface="Calibri"/>
              </a:rPr>
              <a:t>тыс. руб.</a:t>
            </a:r>
          </a:p>
        </p:txBody>
      </p:sp>
      <p:pic>
        <p:nvPicPr>
          <p:cNvPr id="191" name="object 70"/>
          <p:cNvPicPr/>
          <p:nvPr/>
        </p:nvPicPr>
        <p:blipFill>
          <a:blip r:embed="rId5"/>
          <a:stretch/>
        </p:blipFill>
        <p:spPr>
          <a:xfrm>
            <a:off x="1589828" y="3197062"/>
            <a:ext cx="122040" cy="122040"/>
          </a:xfrm>
          <a:prstGeom prst="rect">
            <a:avLst/>
          </a:prstGeom>
          <a:ln w="0">
            <a:noFill/>
          </a:ln>
        </p:spPr>
      </p:pic>
      <p:pic>
        <p:nvPicPr>
          <p:cNvPr id="196" name="object 60"/>
          <p:cNvPicPr/>
          <p:nvPr/>
        </p:nvPicPr>
        <p:blipFill>
          <a:blip r:embed="rId5"/>
          <a:stretch/>
        </p:blipFill>
        <p:spPr>
          <a:xfrm>
            <a:off x="3268602" y="3021876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34" name="object 68"/>
          <p:cNvSpPr/>
          <p:nvPr/>
        </p:nvSpPr>
        <p:spPr>
          <a:xfrm>
            <a:off x="-1243923" y="3303604"/>
            <a:ext cx="4140000" cy="4436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400" spc="-1" dirty="0">
                <a:solidFill>
                  <a:srgbClr val="006764"/>
                </a:solidFill>
                <a:latin typeface="Arial"/>
              </a:rPr>
              <a:t>922 511,1</a:t>
            </a:r>
          </a:p>
          <a:p>
            <a:pPr algn="ctr"/>
            <a:r>
              <a:rPr lang="ru-RU" sz="1400" spc="-1" dirty="0">
                <a:solidFill>
                  <a:srgbClr val="006764"/>
                </a:solidFill>
                <a:latin typeface="Arial"/>
              </a:rPr>
              <a:t>  53,7%</a:t>
            </a:r>
          </a:p>
        </p:txBody>
      </p:sp>
      <p:sp>
        <p:nvSpPr>
          <p:cNvPr id="35" name="object 68"/>
          <p:cNvSpPr/>
          <p:nvPr/>
        </p:nvSpPr>
        <p:spPr>
          <a:xfrm>
            <a:off x="2380452" y="3086487"/>
            <a:ext cx="4140000" cy="4436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400" spc="-1" dirty="0">
                <a:solidFill>
                  <a:srgbClr val="006764"/>
                </a:solidFill>
                <a:latin typeface="Arial"/>
              </a:rPr>
              <a:t>726 507,0</a:t>
            </a:r>
          </a:p>
          <a:p>
            <a:pPr algn="ctr"/>
            <a:r>
              <a:rPr lang="ru-RU" sz="1400" spc="-1" dirty="0">
                <a:solidFill>
                  <a:srgbClr val="006764"/>
                </a:solidFill>
                <a:latin typeface="Arial"/>
              </a:rPr>
              <a:t> </a:t>
            </a:r>
            <a:r>
              <a:rPr lang="ru-RU" sz="1400" spc="-1" dirty="0">
                <a:solidFill>
                  <a:srgbClr val="006764"/>
                </a:solidFill>
                <a:latin typeface="DejaVu Sans"/>
              </a:rPr>
              <a:t> </a:t>
            </a:r>
            <a:r>
              <a:rPr lang="ru-RU" sz="1400" spc="-1" dirty="0">
                <a:solidFill>
                  <a:srgbClr val="006764"/>
                </a:solidFill>
                <a:latin typeface="Arial"/>
              </a:rPr>
              <a:t>42,3%</a:t>
            </a:r>
          </a:p>
        </p:txBody>
      </p:sp>
      <p:pic>
        <p:nvPicPr>
          <p:cNvPr id="36" name="object 57"/>
          <p:cNvPicPr/>
          <p:nvPr/>
        </p:nvPicPr>
        <p:blipFill>
          <a:blip r:embed="rId5"/>
          <a:stretch/>
        </p:blipFill>
        <p:spPr>
          <a:xfrm>
            <a:off x="7140525" y="2621402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38" name="object 59"/>
          <p:cNvSpPr/>
          <p:nvPr/>
        </p:nvSpPr>
        <p:spPr>
          <a:xfrm rot="21480000">
            <a:off x="5920765" y="2415662"/>
            <a:ext cx="1269440" cy="45719"/>
          </a:xfrm>
          <a:custGeom>
            <a:avLst/>
            <a:gdLst>
              <a:gd name="textAreaLeft" fmla="*/ 0 w 1907640"/>
              <a:gd name="textAreaRight" fmla="*/ 1908000 w 1907640"/>
              <a:gd name="textAreaTop" fmla="*/ 0 h 2520"/>
              <a:gd name="textAreaBottom" fmla="*/ 2880 h 252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object 67"/>
          <p:cNvSpPr/>
          <p:nvPr/>
        </p:nvSpPr>
        <p:spPr>
          <a:xfrm>
            <a:off x="5225772" y="3337709"/>
            <a:ext cx="1424215" cy="58980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>
              <a:lnSpc>
                <a:spcPts val="1500"/>
              </a:lnSpc>
              <a:spcBef>
                <a:spcPts val="99"/>
              </a:spcBef>
            </a:pPr>
            <a:r>
              <a:rPr lang="ru-RU" sz="1600" spc="-1" dirty="0">
                <a:solidFill>
                  <a:srgbClr val="006764"/>
                </a:solidFill>
                <a:latin typeface="Arial"/>
              </a:rPr>
              <a:t>Доход от использования имущества</a:t>
            </a:r>
          </a:p>
        </p:txBody>
      </p:sp>
      <p:sp>
        <p:nvSpPr>
          <p:cNvPr id="40" name="object 68"/>
          <p:cNvSpPr/>
          <p:nvPr/>
        </p:nvSpPr>
        <p:spPr>
          <a:xfrm>
            <a:off x="4450452" y="2445153"/>
            <a:ext cx="4140000" cy="4436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400" spc="-1" dirty="0">
                <a:solidFill>
                  <a:srgbClr val="006764"/>
                </a:solidFill>
                <a:latin typeface="Arial"/>
              </a:rPr>
              <a:t>21 972,3</a:t>
            </a:r>
          </a:p>
          <a:p>
            <a:pPr algn="ctr"/>
            <a:r>
              <a:rPr lang="ru-RU" sz="1400" spc="-1" dirty="0">
                <a:solidFill>
                  <a:srgbClr val="006764"/>
                </a:solidFill>
                <a:latin typeface="Arial"/>
              </a:rPr>
              <a:t>  9,4%</a:t>
            </a:r>
          </a:p>
        </p:txBody>
      </p:sp>
      <p:sp>
        <p:nvSpPr>
          <p:cNvPr id="41" name="object 58"/>
          <p:cNvSpPr/>
          <p:nvPr/>
        </p:nvSpPr>
        <p:spPr>
          <a:xfrm>
            <a:off x="7190257" y="2420187"/>
            <a:ext cx="360" cy="182160"/>
          </a:xfrm>
          <a:custGeom>
            <a:avLst/>
            <a:gdLst>
              <a:gd name="textAreaLeft" fmla="*/ 0 w 360"/>
              <a:gd name="textAreaRight" fmla="*/ 720 w 360"/>
              <a:gd name="textAreaTop" fmla="*/ 0 h 182160"/>
              <a:gd name="textAreaBottom" fmla="*/ 182520 h 18216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object 67"/>
          <p:cNvSpPr/>
          <p:nvPr/>
        </p:nvSpPr>
        <p:spPr>
          <a:xfrm>
            <a:off x="5785173" y="1845822"/>
            <a:ext cx="1540623" cy="3974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>
              <a:lnSpc>
                <a:spcPts val="1500"/>
              </a:lnSpc>
              <a:spcBef>
                <a:spcPts val="99"/>
              </a:spcBef>
            </a:pPr>
            <a:r>
              <a:rPr lang="ru-RU" sz="1600" spc="-1" dirty="0">
                <a:solidFill>
                  <a:srgbClr val="006764"/>
                </a:solidFill>
                <a:latin typeface="Arial"/>
              </a:rPr>
              <a:t>Оказание платных услуг</a:t>
            </a:r>
          </a:p>
        </p:txBody>
      </p:sp>
      <p:pic>
        <p:nvPicPr>
          <p:cNvPr id="43" name="object 57"/>
          <p:cNvPicPr/>
          <p:nvPr/>
        </p:nvPicPr>
        <p:blipFill>
          <a:blip r:embed="rId5"/>
          <a:stretch/>
        </p:blipFill>
        <p:spPr>
          <a:xfrm>
            <a:off x="7776616" y="2353195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44" name="object 58"/>
          <p:cNvSpPr/>
          <p:nvPr/>
        </p:nvSpPr>
        <p:spPr>
          <a:xfrm>
            <a:off x="7826348" y="2151980"/>
            <a:ext cx="360" cy="182160"/>
          </a:xfrm>
          <a:custGeom>
            <a:avLst/>
            <a:gdLst>
              <a:gd name="textAreaLeft" fmla="*/ 0 w 360"/>
              <a:gd name="textAreaRight" fmla="*/ 720 w 360"/>
              <a:gd name="textAreaTop" fmla="*/ 0 h 182160"/>
              <a:gd name="textAreaBottom" fmla="*/ 182520 h 18216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object 59"/>
          <p:cNvSpPr/>
          <p:nvPr/>
        </p:nvSpPr>
        <p:spPr>
          <a:xfrm rot="21480000">
            <a:off x="7826760" y="2132168"/>
            <a:ext cx="1269440" cy="45719"/>
          </a:xfrm>
          <a:custGeom>
            <a:avLst/>
            <a:gdLst>
              <a:gd name="textAreaLeft" fmla="*/ 0 w 1907640"/>
              <a:gd name="textAreaRight" fmla="*/ 1908000 w 1907640"/>
              <a:gd name="textAreaTop" fmla="*/ 0 h 2520"/>
              <a:gd name="textAreaBottom" fmla="*/ 2880 h 252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object 67"/>
          <p:cNvSpPr/>
          <p:nvPr/>
        </p:nvSpPr>
        <p:spPr>
          <a:xfrm>
            <a:off x="7668826" y="1929988"/>
            <a:ext cx="1540623" cy="20508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>
              <a:lnSpc>
                <a:spcPts val="1500"/>
              </a:lnSpc>
              <a:spcBef>
                <a:spcPts val="99"/>
              </a:spcBef>
            </a:pPr>
            <a:r>
              <a:rPr lang="ru-RU" sz="1600" spc="-1" dirty="0">
                <a:solidFill>
                  <a:srgbClr val="006764"/>
                </a:solidFill>
                <a:latin typeface="Arial"/>
              </a:rPr>
              <a:t>Прочие</a:t>
            </a:r>
          </a:p>
        </p:txBody>
      </p:sp>
      <p:sp>
        <p:nvSpPr>
          <p:cNvPr id="47" name="object 68"/>
          <p:cNvSpPr/>
          <p:nvPr/>
        </p:nvSpPr>
        <p:spPr>
          <a:xfrm>
            <a:off x="6493192" y="2150688"/>
            <a:ext cx="4140000" cy="4436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400" spc="-1" dirty="0">
                <a:solidFill>
                  <a:srgbClr val="006764"/>
                </a:solidFill>
                <a:latin typeface="Arial"/>
              </a:rPr>
              <a:t>4 970,7</a:t>
            </a:r>
          </a:p>
          <a:p>
            <a:pPr algn="ctr"/>
            <a:r>
              <a:rPr lang="ru-RU" sz="1400" spc="-1" dirty="0">
                <a:solidFill>
                  <a:srgbClr val="006764"/>
                </a:solidFill>
                <a:latin typeface="Arial"/>
              </a:rPr>
              <a:t>  2,2%</a:t>
            </a:r>
          </a:p>
        </p:txBody>
      </p:sp>
      <p:sp>
        <p:nvSpPr>
          <p:cNvPr id="48" name="object 61"/>
          <p:cNvSpPr/>
          <p:nvPr/>
        </p:nvSpPr>
        <p:spPr>
          <a:xfrm rot="60000" flipV="1">
            <a:off x="8385226" y="4223891"/>
            <a:ext cx="2070747" cy="45719"/>
          </a:xfrm>
          <a:custGeom>
            <a:avLst/>
            <a:gdLst>
              <a:gd name="textAreaLeft" fmla="*/ 0 w 1617840"/>
              <a:gd name="textAreaRight" fmla="*/ 1618200 w 1617840"/>
              <a:gd name="textAreaTop" fmla="*/ 0 h 2160"/>
              <a:gd name="textAreaBottom" fmla="*/ 2520 h 216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object 69"/>
          <p:cNvSpPr/>
          <p:nvPr/>
        </p:nvSpPr>
        <p:spPr>
          <a:xfrm>
            <a:off x="8610306" y="3477274"/>
            <a:ext cx="1627958" cy="7821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500" spc="-1" dirty="0">
                <a:solidFill>
                  <a:srgbClr val="006764"/>
                </a:solidFill>
                <a:latin typeface="Arial"/>
              </a:rPr>
              <a:t>Доходы от продажи материальных активов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0" name="object 60"/>
          <p:cNvPicPr/>
          <p:nvPr/>
        </p:nvPicPr>
        <p:blipFill>
          <a:blip r:embed="rId5"/>
          <a:stretch/>
        </p:blipFill>
        <p:spPr>
          <a:xfrm>
            <a:off x="8304726" y="4178036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51" name="object 68"/>
          <p:cNvSpPr/>
          <p:nvPr/>
        </p:nvSpPr>
        <p:spPr>
          <a:xfrm>
            <a:off x="7416576" y="4259437"/>
            <a:ext cx="2592288" cy="4436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1400" spc="-1" dirty="0">
                <a:solidFill>
                  <a:srgbClr val="006764"/>
                </a:solidFill>
                <a:latin typeface="Arial"/>
              </a:rPr>
              <a:t>                            101 706,8</a:t>
            </a:r>
          </a:p>
          <a:p>
            <a:pPr algn="ctr"/>
            <a:r>
              <a:rPr lang="ru-RU" sz="1400" spc="-1" dirty="0">
                <a:solidFill>
                  <a:srgbClr val="006764"/>
                </a:solidFill>
                <a:latin typeface="Arial"/>
              </a:rPr>
              <a:t> </a:t>
            </a:r>
            <a:r>
              <a:rPr lang="ru-RU" sz="1400" spc="-1" dirty="0">
                <a:solidFill>
                  <a:srgbClr val="006764"/>
                </a:solidFill>
                <a:latin typeface="DejaVu Sans"/>
              </a:rPr>
              <a:t>                     </a:t>
            </a:r>
            <a:r>
              <a:rPr lang="ru-RU" sz="1400" spc="-1" dirty="0">
                <a:solidFill>
                  <a:srgbClr val="006764"/>
                </a:solidFill>
                <a:latin typeface="Arial"/>
              </a:rPr>
              <a:t>43,6%</a:t>
            </a:r>
          </a:p>
        </p:txBody>
      </p:sp>
      <p:sp>
        <p:nvSpPr>
          <p:cNvPr id="52" name="object 56"/>
          <p:cNvSpPr/>
          <p:nvPr/>
        </p:nvSpPr>
        <p:spPr>
          <a:xfrm rot="21468000">
            <a:off x="5354785" y="3898310"/>
            <a:ext cx="1512201" cy="64172"/>
          </a:xfrm>
          <a:custGeom>
            <a:avLst/>
            <a:gdLst>
              <a:gd name="textAreaLeft" fmla="*/ 0 w 2263680"/>
              <a:gd name="textAreaRight" fmla="*/ 2264040 w 2263680"/>
              <a:gd name="textAreaTop" fmla="*/ 0 h 74880"/>
              <a:gd name="textAreaBottom" fmla="*/ 75240 h 7488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4" name="object 70"/>
          <p:cNvPicPr/>
          <p:nvPr/>
        </p:nvPicPr>
        <p:blipFill>
          <a:blip r:embed="rId5"/>
          <a:stretch/>
        </p:blipFill>
        <p:spPr>
          <a:xfrm>
            <a:off x="6814937" y="3869444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55" name="object 68"/>
          <p:cNvSpPr/>
          <p:nvPr/>
        </p:nvSpPr>
        <p:spPr>
          <a:xfrm>
            <a:off x="3981186" y="3975986"/>
            <a:ext cx="4140000" cy="4436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400" spc="-1" dirty="0">
                <a:solidFill>
                  <a:srgbClr val="006764"/>
                </a:solidFill>
                <a:latin typeface="Arial"/>
              </a:rPr>
              <a:t>104 503,3</a:t>
            </a:r>
          </a:p>
          <a:p>
            <a:pPr algn="ctr"/>
            <a:r>
              <a:rPr lang="ru-RU" sz="1400" spc="-1" dirty="0">
                <a:solidFill>
                  <a:srgbClr val="006764"/>
                </a:solidFill>
                <a:latin typeface="Arial"/>
              </a:rPr>
              <a:t>44,8%</a:t>
            </a:r>
          </a:p>
        </p:txBody>
      </p:sp>
      <p:sp>
        <p:nvSpPr>
          <p:cNvPr id="56" name="object 71"/>
          <p:cNvSpPr/>
          <p:nvPr/>
        </p:nvSpPr>
        <p:spPr>
          <a:xfrm>
            <a:off x="5709139" y="3292903"/>
            <a:ext cx="4140000" cy="4743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500" b="0" strike="noStrike" spc="-1" dirty="0">
                <a:solidFill>
                  <a:srgbClr val="006764"/>
                </a:solidFill>
                <a:latin typeface="Arial"/>
              </a:rPr>
              <a:t>233 153,1</a:t>
            </a:r>
          </a:p>
          <a:p>
            <a:pPr algn="ctr"/>
            <a:r>
              <a:rPr lang="ru-RU" sz="1500" b="0" strike="noStrike" spc="-1" dirty="0">
                <a:solidFill>
                  <a:srgbClr val="006764"/>
                </a:solidFill>
                <a:latin typeface="DejaVu Sans"/>
                <a:ea typeface="DejaVu Sans"/>
              </a:rPr>
              <a:t>12,0%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object 67"/>
          <p:cNvSpPr/>
          <p:nvPr/>
        </p:nvSpPr>
        <p:spPr>
          <a:xfrm>
            <a:off x="575816" y="1159303"/>
            <a:ext cx="4140000" cy="41026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ts val="3095"/>
              </a:lnSpc>
              <a:spcBef>
                <a:spcPts val="99"/>
              </a:spcBef>
            </a:pPr>
            <a:r>
              <a:rPr lang="ru-RU" b="1" strike="noStrike" spc="-1" dirty="0">
                <a:solidFill>
                  <a:srgbClr val="006764"/>
                </a:solidFill>
                <a:latin typeface="Arial"/>
              </a:rPr>
              <a:t>НАЛОГОВЫЕ</a:t>
            </a:r>
            <a:endParaRPr lang="ru-RU" b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object 67"/>
          <p:cNvSpPr/>
          <p:nvPr/>
        </p:nvSpPr>
        <p:spPr>
          <a:xfrm>
            <a:off x="5767636" y="1163688"/>
            <a:ext cx="4140000" cy="41026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ts val="3095"/>
              </a:lnSpc>
              <a:spcBef>
                <a:spcPts val="99"/>
              </a:spcBef>
            </a:pPr>
            <a:r>
              <a:rPr lang="ru-RU" b="1" strike="noStrike" spc="-1" dirty="0">
                <a:solidFill>
                  <a:srgbClr val="006764"/>
                </a:solidFill>
                <a:latin typeface="Arial"/>
              </a:rPr>
              <a:t>НЕНАЛОГОВЫЕ</a:t>
            </a:r>
            <a:endParaRPr lang="ru-RU" b="1" strike="noStrike" spc="-1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3" name="Соединитель: уступ 2">
            <a:extLst>
              <a:ext uri="{FF2B5EF4-FFF2-40B4-BE49-F238E27FC236}">
                <a16:creationId xmlns:a16="http://schemas.microsoft.com/office/drawing/2014/main" xmlns="" id="{D0C6A601-F289-FB8A-0891-56621D916974}"/>
              </a:ext>
            </a:extLst>
          </p:cNvPr>
          <p:cNvCxnSpPr/>
          <p:nvPr/>
        </p:nvCxnSpPr>
        <p:spPr>
          <a:xfrm flipV="1">
            <a:off x="2554294" y="2259333"/>
            <a:ext cx="412120" cy="90874"/>
          </a:xfrm>
          <a:prstGeom prst="bentConnector3">
            <a:avLst/>
          </a:prstGeom>
          <a:ln>
            <a:solidFill>
              <a:srgbClr val="0543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ject 60">
            <a:extLst>
              <a:ext uri="{FF2B5EF4-FFF2-40B4-BE49-F238E27FC236}">
                <a16:creationId xmlns:a16="http://schemas.microsoft.com/office/drawing/2014/main" xmlns="" id="{5A57A8AF-91A8-FB4B-334B-CDDAFB62F2A2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2504726" y="2326120"/>
            <a:ext cx="122040" cy="1220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388169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Диаграмма 32"/>
          <p:cNvGraphicFramePr/>
          <p:nvPr/>
        </p:nvGraphicFramePr>
        <p:xfrm>
          <a:off x="5442547" y="2185797"/>
          <a:ext cx="4280699" cy="2582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87" name="Рисунок 186"/>
          <p:cNvPicPr/>
          <p:nvPr/>
        </p:nvPicPr>
        <p:blipFill>
          <a:blip r:embed="rId3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188" name="object 54"/>
          <p:cNvSpPr/>
          <p:nvPr/>
        </p:nvSpPr>
        <p:spPr>
          <a:xfrm>
            <a:off x="892800" y="591840"/>
            <a:ext cx="8764920" cy="360"/>
          </a:xfrm>
          <a:custGeom>
            <a:avLst/>
            <a:gdLst>
              <a:gd name="textAreaLeft" fmla="*/ 0 w 8764920"/>
              <a:gd name="textAreaRight" fmla="*/ 8765280 w 876492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7951470">
                <a:moveTo>
                  <a:pt x="0" y="0"/>
                </a:moveTo>
                <a:lnTo>
                  <a:pt x="7950847" y="0"/>
                </a:lnTo>
              </a:path>
            </a:pathLst>
          </a:custGeom>
          <a:noFill/>
          <a:ln w="19080">
            <a:solidFill>
              <a:srgbClr val="97817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826077" y="0"/>
            <a:ext cx="9254548" cy="59184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indent="0" algn="l">
              <a:lnSpc>
                <a:spcPct val="100000"/>
              </a:lnSpc>
              <a:buNone/>
            </a:pPr>
            <a:r>
              <a:rPr lang="ru-RU" sz="1800" b="1" strike="noStrike" spc="-1" dirty="0">
                <a:solidFill>
                  <a:srgbClr val="006B68"/>
                </a:solidFill>
                <a:latin typeface="Arial"/>
              </a:rPr>
              <a:t>СТРУКТУРА ПОСТУПЛЕНИЯ</a:t>
            </a:r>
            <a:r>
              <a:rPr sz="1800" dirty="0"/>
              <a:t/>
            </a:r>
            <a:br>
              <a:rPr sz="1800" dirty="0"/>
            </a:br>
            <a:r>
              <a:rPr lang="ru-RU" sz="1800" b="1" strike="noStrike" spc="-1" dirty="0">
                <a:solidFill>
                  <a:srgbClr val="006B68"/>
                </a:solidFill>
                <a:latin typeface="Arial"/>
              </a:rPr>
              <a:t>НАЛОГОВЫХ И НЕНАЛОГОВЫХ ДОХОДОВ В 2026 ГОДУ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90" name="Диаграмма 189"/>
          <p:cNvGraphicFramePr/>
          <p:nvPr>
            <p:extLst>
              <p:ext uri="{D42A27DB-BD31-4B8C-83A1-F6EECF244321}">
                <p14:modId xmlns:p14="http://schemas.microsoft.com/office/powerpoint/2010/main" val="241734284"/>
              </p:ext>
            </p:extLst>
          </p:nvPr>
        </p:nvGraphicFramePr>
        <p:xfrm>
          <a:off x="212512" y="2032529"/>
          <a:ext cx="4248472" cy="2747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2" name="object 56"/>
          <p:cNvSpPr/>
          <p:nvPr/>
        </p:nvSpPr>
        <p:spPr>
          <a:xfrm rot="21468000">
            <a:off x="129676" y="3225928"/>
            <a:ext cx="1512201" cy="64172"/>
          </a:xfrm>
          <a:custGeom>
            <a:avLst/>
            <a:gdLst>
              <a:gd name="textAreaLeft" fmla="*/ 0 w 2263680"/>
              <a:gd name="textAreaRight" fmla="*/ 2264040 w 2263680"/>
              <a:gd name="textAreaTop" fmla="*/ 0 h 74880"/>
              <a:gd name="textAreaBottom" fmla="*/ 75240 h 7488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3" name="object 57"/>
          <p:cNvPicPr/>
          <p:nvPr/>
        </p:nvPicPr>
        <p:blipFill>
          <a:blip r:embed="rId5"/>
          <a:stretch/>
        </p:blipFill>
        <p:spPr>
          <a:xfrm>
            <a:off x="2361917" y="2337907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194" name="object 58"/>
          <p:cNvSpPr/>
          <p:nvPr/>
        </p:nvSpPr>
        <p:spPr>
          <a:xfrm>
            <a:off x="2411597" y="2155747"/>
            <a:ext cx="360" cy="182160"/>
          </a:xfrm>
          <a:custGeom>
            <a:avLst/>
            <a:gdLst>
              <a:gd name="textAreaLeft" fmla="*/ 0 w 360"/>
              <a:gd name="textAreaRight" fmla="*/ 720 w 360"/>
              <a:gd name="textAreaTop" fmla="*/ 0 h 182160"/>
              <a:gd name="textAreaBottom" fmla="*/ 182520 h 18216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object 59"/>
          <p:cNvSpPr/>
          <p:nvPr/>
        </p:nvSpPr>
        <p:spPr>
          <a:xfrm rot="-120000">
            <a:off x="1142157" y="2132167"/>
            <a:ext cx="1269440" cy="45719"/>
          </a:xfrm>
          <a:custGeom>
            <a:avLst/>
            <a:gdLst>
              <a:gd name="textAreaLeft" fmla="*/ 0 w 1907640"/>
              <a:gd name="textAreaRight" fmla="*/ 1908000 w 1907640"/>
              <a:gd name="textAreaTop" fmla="*/ 0 h 2520"/>
              <a:gd name="textAreaBottom" fmla="*/ 2880 h 252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object 61"/>
          <p:cNvSpPr/>
          <p:nvPr/>
        </p:nvSpPr>
        <p:spPr>
          <a:xfrm rot="60000" flipV="1">
            <a:off x="3349102" y="3067731"/>
            <a:ext cx="2070747" cy="45719"/>
          </a:xfrm>
          <a:custGeom>
            <a:avLst/>
            <a:gdLst>
              <a:gd name="textAreaLeft" fmla="*/ 0 w 1617840"/>
              <a:gd name="textAreaRight" fmla="*/ 1618200 w 1617840"/>
              <a:gd name="textAreaTop" fmla="*/ 0 h 2160"/>
              <a:gd name="textAreaBottom" fmla="*/ 2520 h 216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object 67"/>
          <p:cNvSpPr/>
          <p:nvPr/>
        </p:nvSpPr>
        <p:spPr>
          <a:xfrm>
            <a:off x="-300976" y="1783525"/>
            <a:ext cx="4140000" cy="41026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ts val="3095"/>
              </a:lnSpc>
              <a:spcBef>
                <a:spcPts val="99"/>
              </a:spcBef>
            </a:pPr>
            <a:r>
              <a:rPr lang="ru-RU" sz="1600" b="0" strike="noStrike" spc="-1" dirty="0">
                <a:solidFill>
                  <a:srgbClr val="006764"/>
                </a:solidFill>
                <a:latin typeface="Arial"/>
              </a:rPr>
              <a:t>Госпошлины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object 68"/>
          <p:cNvSpPr/>
          <p:nvPr/>
        </p:nvSpPr>
        <p:spPr>
          <a:xfrm>
            <a:off x="-480172" y="2151981"/>
            <a:ext cx="4140000" cy="4436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400" spc="-1" dirty="0">
                <a:solidFill>
                  <a:srgbClr val="006764"/>
                </a:solidFill>
                <a:latin typeface="Arial"/>
              </a:rPr>
              <a:t>66 554,4</a:t>
            </a:r>
          </a:p>
          <a:p>
            <a:pPr algn="ctr"/>
            <a:r>
              <a:rPr lang="ru-RU" sz="1400" spc="-1" dirty="0">
                <a:solidFill>
                  <a:srgbClr val="006764"/>
                </a:solidFill>
                <a:latin typeface="Arial"/>
              </a:rPr>
              <a:t>  3,4%</a:t>
            </a:r>
          </a:p>
        </p:txBody>
      </p:sp>
      <p:sp>
        <p:nvSpPr>
          <p:cNvPr id="210" name="object 69"/>
          <p:cNvSpPr/>
          <p:nvPr/>
        </p:nvSpPr>
        <p:spPr>
          <a:xfrm>
            <a:off x="3685054" y="2661389"/>
            <a:ext cx="1627958" cy="3974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600" b="0" strike="noStrike" spc="-1" dirty="0">
                <a:solidFill>
                  <a:srgbClr val="006764"/>
                </a:solidFill>
                <a:latin typeface="Arial"/>
              </a:rPr>
              <a:t>Налог на доходы физических лиц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object 71"/>
          <p:cNvSpPr/>
          <p:nvPr/>
        </p:nvSpPr>
        <p:spPr>
          <a:xfrm>
            <a:off x="431800" y="3184966"/>
            <a:ext cx="4140000" cy="4743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500" b="0" strike="noStrike" spc="-1" dirty="0">
                <a:solidFill>
                  <a:srgbClr val="006764"/>
                </a:solidFill>
                <a:latin typeface="Arial"/>
              </a:rPr>
              <a:t>1 926 421,4</a:t>
            </a:r>
          </a:p>
          <a:p>
            <a:pPr algn="ctr"/>
            <a:r>
              <a:rPr lang="ru-RU" sz="1500" b="0" strike="noStrike" spc="-1" dirty="0">
                <a:solidFill>
                  <a:srgbClr val="006764"/>
                </a:solidFill>
                <a:latin typeface="DejaVu Sans"/>
                <a:ea typeface="DejaVu Sans"/>
              </a:rPr>
              <a:t>90,8%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object 74"/>
          <p:cNvSpPr/>
          <p:nvPr/>
        </p:nvSpPr>
        <p:spPr>
          <a:xfrm>
            <a:off x="24502" y="2661389"/>
            <a:ext cx="1549906" cy="58980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600" spc="-1" dirty="0">
                <a:solidFill>
                  <a:srgbClr val="006764"/>
                </a:solidFill>
                <a:latin typeface="Arial"/>
              </a:rPr>
              <a:t>Налоги на совокупный доход</a:t>
            </a:r>
          </a:p>
        </p:txBody>
      </p:sp>
      <p:sp>
        <p:nvSpPr>
          <p:cNvPr id="37" name="object 23"/>
          <p:cNvSpPr/>
          <p:nvPr/>
        </p:nvSpPr>
        <p:spPr>
          <a:xfrm>
            <a:off x="8559356" y="664157"/>
            <a:ext cx="1348280" cy="32013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240" rIns="0" bIns="0" anchor="t">
            <a:spAutoFit/>
          </a:bodyPr>
          <a:lstStyle/>
          <a:p>
            <a:pPr marL="68760" indent="-56520" algn="ctr">
              <a:lnSpc>
                <a:spcPct val="100000"/>
              </a:lnSpc>
              <a:spcBef>
                <a:spcPts val="96"/>
              </a:spcBef>
              <a:tabLst>
                <a:tab pos="0" algn="l"/>
              </a:tabLst>
            </a:pPr>
            <a:r>
              <a:rPr lang="ru-RU" sz="2000" b="1" spc="-1" dirty="0">
                <a:solidFill>
                  <a:srgbClr val="006764"/>
                </a:solidFill>
                <a:latin typeface="Calibri"/>
              </a:rPr>
              <a:t>тыс. руб.</a:t>
            </a:r>
          </a:p>
        </p:txBody>
      </p:sp>
      <p:pic>
        <p:nvPicPr>
          <p:cNvPr id="191" name="object 70"/>
          <p:cNvPicPr/>
          <p:nvPr/>
        </p:nvPicPr>
        <p:blipFill>
          <a:blip r:embed="rId5"/>
          <a:stretch/>
        </p:blipFill>
        <p:spPr>
          <a:xfrm>
            <a:off x="1589828" y="3197062"/>
            <a:ext cx="122040" cy="122040"/>
          </a:xfrm>
          <a:prstGeom prst="rect">
            <a:avLst/>
          </a:prstGeom>
          <a:ln w="0">
            <a:noFill/>
          </a:ln>
        </p:spPr>
      </p:pic>
      <p:pic>
        <p:nvPicPr>
          <p:cNvPr id="196" name="object 60"/>
          <p:cNvPicPr/>
          <p:nvPr/>
        </p:nvPicPr>
        <p:blipFill>
          <a:blip r:embed="rId5"/>
          <a:stretch/>
        </p:blipFill>
        <p:spPr>
          <a:xfrm>
            <a:off x="3268602" y="3021876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34" name="object 68"/>
          <p:cNvSpPr/>
          <p:nvPr/>
        </p:nvSpPr>
        <p:spPr>
          <a:xfrm>
            <a:off x="-1243923" y="3303604"/>
            <a:ext cx="4140000" cy="4436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400" spc="-1" dirty="0">
                <a:solidFill>
                  <a:srgbClr val="006764"/>
                </a:solidFill>
                <a:latin typeface="Arial"/>
              </a:rPr>
              <a:t>1 051 970,6</a:t>
            </a:r>
          </a:p>
          <a:p>
            <a:pPr algn="ctr"/>
            <a:r>
              <a:rPr lang="ru-RU" sz="1400" spc="-1" dirty="0">
                <a:solidFill>
                  <a:srgbClr val="006764"/>
                </a:solidFill>
                <a:latin typeface="Arial"/>
              </a:rPr>
              <a:t>  54,6%</a:t>
            </a:r>
          </a:p>
        </p:txBody>
      </p:sp>
      <p:sp>
        <p:nvSpPr>
          <p:cNvPr id="35" name="object 68"/>
          <p:cNvSpPr/>
          <p:nvPr/>
        </p:nvSpPr>
        <p:spPr>
          <a:xfrm>
            <a:off x="2380452" y="3086487"/>
            <a:ext cx="4140000" cy="4436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400" spc="-1" dirty="0">
                <a:solidFill>
                  <a:srgbClr val="006764"/>
                </a:solidFill>
                <a:latin typeface="Arial"/>
              </a:rPr>
              <a:t>804 756,3</a:t>
            </a:r>
          </a:p>
          <a:p>
            <a:pPr algn="ctr"/>
            <a:r>
              <a:rPr lang="ru-RU" sz="1400" spc="-1" dirty="0">
                <a:solidFill>
                  <a:srgbClr val="006764"/>
                </a:solidFill>
                <a:latin typeface="Arial"/>
              </a:rPr>
              <a:t> </a:t>
            </a:r>
            <a:r>
              <a:rPr lang="ru-RU" sz="1400" spc="-1" dirty="0">
                <a:solidFill>
                  <a:srgbClr val="006764"/>
                </a:solidFill>
                <a:latin typeface="DejaVu Sans"/>
              </a:rPr>
              <a:t> </a:t>
            </a:r>
            <a:r>
              <a:rPr lang="ru-RU" sz="1400" spc="-1" dirty="0">
                <a:solidFill>
                  <a:srgbClr val="006764"/>
                </a:solidFill>
                <a:latin typeface="Arial"/>
              </a:rPr>
              <a:t>41,8%</a:t>
            </a:r>
          </a:p>
        </p:txBody>
      </p:sp>
      <p:pic>
        <p:nvPicPr>
          <p:cNvPr id="36" name="object 57"/>
          <p:cNvPicPr/>
          <p:nvPr/>
        </p:nvPicPr>
        <p:blipFill>
          <a:blip r:embed="rId5"/>
          <a:stretch/>
        </p:blipFill>
        <p:spPr>
          <a:xfrm>
            <a:off x="7140525" y="2621402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38" name="object 59"/>
          <p:cNvSpPr/>
          <p:nvPr/>
        </p:nvSpPr>
        <p:spPr>
          <a:xfrm rot="21480000">
            <a:off x="5920765" y="2415662"/>
            <a:ext cx="1269440" cy="45719"/>
          </a:xfrm>
          <a:custGeom>
            <a:avLst/>
            <a:gdLst>
              <a:gd name="textAreaLeft" fmla="*/ 0 w 1907640"/>
              <a:gd name="textAreaRight" fmla="*/ 1908000 w 1907640"/>
              <a:gd name="textAreaTop" fmla="*/ 0 h 2520"/>
              <a:gd name="textAreaBottom" fmla="*/ 2880 h 252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object 67"/>
          <p:cNvSpPr/>
          <p:nvPr/>
        </p:nvSpPr>
        <p:spPr>
          <a:xfrm>
            <a:off x="5225772" y="3337709"/>
            <a:ext cx="1424215" cy="58980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>
              <a:lnSpc>
                <a:spcPts val="1500"/>
              </a:lnSpc>
              <a:spcBef>
                <a:spcPts val="99"/>
              </a:spcBef>
            </a:pPr>
            <a:r>
              <a:rPr lang="ru-RU" sz="1600" spc="-1" dirty="0">
                <a:solidFill>
                  <a:srgbClr val="006764"/>
                </a:solidFill>
                <a:latin typeface="Arial"/>
              </a:rPr>
              <a:t>Доход от использования имущества</a:t>
            </a:r>
          </a:p>
        </p:txBody>
      </p:sp>
      <p:sp>
        <p:nvSpPr>
          <p:cNvPr id="40" name="object 68"/>
          <p:cNvSpPr/>
          <p:nvPr/>
        </p:nvSpPr>
        <p:spPr>
          <a:xfrm>
            <a:off x="4450452" y="2445153"/>
            <a:ext cx="4140000" cy="4436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400" spc="-1" dirty="0">
                <a:solidFill>
                  <a:srgbClr val="006764"/>
                </a:solidFill>
                <a:latin typeface="Arial"/>
              </a:rPr>
              <a:t>23 990,1</a:t>
            </a:r>
          </a:p>
          <a:p>
            <a:pPr algn="ctr"/>
            <a:r>
              <a:rPr lang="ru-RU" sz="1400" spc="-1" dirty="0">
                <a:solidFill>
                  <a:srgbClr val="006764"/>
                </a:solidFill>
                <a:latin typeface="Arial"/>
              </a:rPr>
              <a:t>  12,3%</a:t>
            </a:r>
          </a:p>
        </p:txBody>
      </p:sp>
      <p:sp>
        <p:nvSpPr>
          <p:cNvPr id="41" name="object 58"/>
          <p:cNvSpPr/>
          <p:nvPr/>
        </p:nvSpPr>
        <p:spPr>
          <a:xfrm>
            <a:off x="7190257" y="2420187"/>
            <a:ext cx="360" cy="182160"/>
          </a:xfrm>
          <a:custGeom>
            <a:avLst/>
            <a:gdLst>
              <a:gd name="textAreaLeft" fmla="*/ 0 w 360"/>
              <a:gd name="textAreaRight" fmla="*/ 720 w 360"/>
              <a:gd name="textAreaTop" fmla="*/ 0 h 182160"/>
              <a:gd name="textAreaBottom" fmla="*/ 182520 h 18216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object 67"/>
          <p:cNvSpPr/>
          <p:nvPr/>
        </p:nvSpPr>
        <p:spPr>
          <a:xfrm>
            <a:off x="5785173" y="1936696"/>
            <a:ext cx="1540623" cy="3974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>
              <a:lnSpc>
                <a:spcPts val="1500"/>
              </a:lnSpc>
              <a:spcBef>
                <a:spcPts val="99"/>
              </a:spcBef>
            </a:pPr>
            <a:r>
              <a:rPr lang="ru-RU" sz="1600" spc="-1" dirty="0">
                <a:solidFill>
                  <a:srgbClr val="006764"/>
                </a:solidFill>
                <a:latin typeface="Arial"/>
              </a:rPr>
              <a:t>Оказание платных услуг</a:t>
            </a:r>
          </a:p>
        </p:txBody>
      </p:sp>
      <p:pic>
        <p:nvPicPr>
          <p:cNvPr id="43" name="object 57"/>
          <p:cNvPicPr/>
          <p:nvPr/>
        </p:nvPicPr>
        <p:blipFill>
          <a:blip r:embed="rId5"/>
          <a:stretch/>
        </p:blipFill>
        <p:spPr>
          <a:xfrm>
            <a:off x="7776616" y="2353195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44" name="object 58"/>
          <p:cNvSpPr/>
          <p:nvPr/>
        </p:nvSpPr>
        <p:spPr>
          <a:xfrm>
            <a:off x="7826348" y="2151980"/>
            <a:ext cx="360" cy="182160"/>
          </a:xfrm>
          <a:custGeom>
            <a:avLst/>
            <a:gdLst>
              <a:gd name="textAreaLeft" fmla="*/ 0 w 360"/>
              <a:gd name="textAreaRight" fmla="*/ 720 w 360"/>
              <a:gd name="textAreaTop" fmla="*/ 0 h 182160"/>
              <a:gd name="textAreaBottom" fmla="*/ 182520 h 18216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object 59"/>
          <p:cNvSpPr/>
          <p:nvPr/>
        </p:nvSpPr>
        <p:spPr>
          <a:xfrm rot="21480000">
            <a:off x="7826760" y="2132168"/>
            <a:ext cx="1269440" cy="45719"/>
          </a:xfrm>
          <a:custGeom>
            <a:avLst/>
            <a:gdLst>
              <a:gd name="textAreaLeft" fmla="*/ 0 w 1907640"/>
              <a:gd name="textAreaRight" fmla="*/ 1908000 w 1907640"/>
              <a:gd name="textAreaTop" fmla="*/ 0 h 2520"/>
              <a:gd name="textAreaBottom" fmla="*/ 2880 h 252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object 67"/>
          <p:cNvSpPr/>
          <p:nvPr/>
        </p:nvSpPr>
        <p:spPr>
          <a:xfrm>
            <a:off x="7668826" y="1929988"/>
            <a:ext cx="1540623" cy="20508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>
              <a:lnSpc>
                <a:spcPts val="1500"/>
              </a:lnSpc>
              <a:spcBef>
                <a:spcPts val="99"/>
              </a:spcBef>
            </a:pPr>
            <a:r>
              <a:rPr lang="ru-RU" sz="1600" spc="-1" dirty="0">
                <a:solidFill>
                  <a:srgbClr val="006764"/>
                </a:solidFill>
                <a:latin typeface="Arial"/>
              </a:rPr>
              <a:t>Штрафы</a:t>
            </a:r>
          </a:p>
        </p:txBody>
      </p:sp>
      <p:sp>
        <p:nvSpPr>
          <p:cNvPr id="47" name="object 68"/>
          <p:cNvSpPr/>
          <p:nvPr/>
        </p:nvSpPr>
        <p:spPr>
          <a:xfrm>
            <a:off x="6493192" y="2150688"/>
            <a:ext cx="4140000" cy="4436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400" spc="-1" dirty="0">
                <a:solidFill>
                  <a:srgbClr val="006764"/>
                </a:solidFill>
                <a:latin typeface="Arial"/>
              </a:rPr>
              <a:t>2 276,0</a:t>
            </a:r>
          </a:p>
          <a:p>
            <a:pPr algn="ctr"/>
            <a:r>
              <a:rPr lang="ru-RU" sz="1400" spc="-1" dirty="0">
                <a:solidFill>
                  <a:srgbClr val="006764"/>
                </a:solidFill>
                <a:latin typeface="Arial"/>
              </a:rPr>
              <a:t>  1,2%</a:t>
            </a:r>
          </a:p>
        </p:txBody>
      </p:sp>
      <p:sp>
        <p:nvSpPr>
          <p:cNvPr id="48" name="object 61"/>
          <p:cNvSpPr/>
          <p:nvPr/>
        </p:nvSpPr>
        <p:spPr>
          <a:xfrm rot="60000" flipV="1">
            <a:off x="8385266" y="4219389"/>
            <a:ext cx="1554937" cy="45719"/>
          </a:xfrm>
          <a:custGeom>
            <a:avLst/>
            <a:gdLst>
              <a:gd name="textAreaLeft" fmla="*/ 0 w 1617840"/>
              <a:gd name="textAreaRight" fmla="*/ 1618200 w 1617840"/>
              <a:gd name="textAreaTop" fmla="*/ 0 h 2160"/>
              <a:gd name="textAreaBottom" fmla="*/ 2520 h 216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object 69"/>
          <p:cNvSpPr/>
          <p:nvPr/>
        </p:nvSpPr>
        <p:spPr>
          <a:xfrm>
            <a:off x="8610306" y="3477274"/>
            <a:ext cx="1627958" cy="7821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500" spc="-1" dirty="0">
                <a:solidFill>
                  <a:srgbClr val="006764"/>
                </a:solidFill>
                <a:latin typeface="Arial"/>
              </a:rPr>
              <a:t>Доходы от продажи материальных активов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0" name="object 60"/>
          <p:cNvPicPr/>
          <p:nvPr/>
        </p:nvPicPr>
        <p:blipFill>
          <a:blip r:embed="rId5"/>
          <a:stretch/>
        </p:blipFill>
        <p:spPr>
          <a:xfrm>
            <a:off x="8304726" y="4178036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51" name="object 68"/>
          <p:cNvSpPr/>
          <p:nvPr/>
        </p:nvSpPr>
        <p:spPr>
          <a:xfrm>
            <a:off x="7416576" y="4259437"/>
            <a:ext cx="2592288" cy="4436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1400" spc="-1" dirty="0">
                <a:solidFill>
                  <a:srgbClr val="006764"/>
                </a:solidFill>
                <a:latin typeface="Arial"/>
              </a:rPr>
              <a:t>                            79 625,0</a:t>
            </a:r>
          </a:p>
          <a:p>
            <a:pPr algn="ctr"/>
            <a:r>
              <a:rPr lang="ru-RU" sz="1400" spc="-1" dirty="0">
                <a:solidFill>
                  <a:srgbClr val="006764"/>
                </a:solidFill>
                <a:latin typeface="Arial"/>
              </a:rPr>
              <a:t> </a:t>
            </a:r>
            <a:r>
              <a:rPr lang="ru-RU" sz="1400" spc="-1" dirty="0">
                <a:solidFill>
                  <a:srgbClr val="006764"/>
                </a:solidFill>
                <a:latin typeface="DejaVu Sans"/>
              </a:rPr>
              <a:t>                     </a:t>
            </a:r>
            <a:r>
              <a:rPr lang="ru-RU" sz="1400" spc="-1" dirty="0">
                <a:solidFill>
                  <a:srgbClr val="006764"/>
                </a:solidFill>
                <a:latin typeface="Arial"/>
              </a:rPr>
              <a:t>41,0%</a:t>
            </a:r>
          </a:p>
        </p:txBody>
      </p:sp>
      <p:sp>
        <p:nvSpPr>
          <p:cNvPr id="52" name="object 56"/>
          <p:cNvSpPr/>
          <p:nvPr/>
        </p:nvSpPr>
        <p:spPr>
          <a:xfrm rot="21468000">
            <a:off x="5354785" y="3898310"/>
            <a:ext cx="1512201" cy="64172"/>
          </a:xfrm>
          <a:custGeom>
            <a:avLst/>
            <a:gdLst>
              <a:gd name="textAreaLeft" fmla="*/ 0 w 2263680"/>
              <a:gd name="textAreaRight" fmla="*/ 2264040 w 2263680"/>
              <a:gd name="textAreaTop" fmla="*/ 0 h 74880"/>
              <a:gd name="textAreaBottom" fmla="*/ 75240 h 7488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4" name="object 70"/>
          <p:cNvPicPr/>
          <p:nvPr/>
        </p:nvPicPr>
        <p:blipFill>
          <a:blip r:embed="rId5"/>
          <a:stretch/>
        </p:blipFill>
        <p:spPr>
          <a:xfrm>
            <a:off x="6814937" y="3869444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55" name="object 68"/>
          <p:cNvSpPr/>
          <p:nvPr/>
        </p:nvSpPr>
        <p:spPr>
          <a:xfrm>
            <a:off x="3981186" y="3975986"/>
            <a:ext cx="4140000" cy="4436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400" spc="-1" dirty="0">
                <a:solidFill>
                  <a:srgbClr val="006764"/>
                </a:solidFill>
                <a:latin typeface="Arial"/>
              </a:rPr>
              <a:t>88 535,8</a:t>
            </a:r>
          </a:p>
          <a:p>
            <a:pPr algn="ctr"/>
            <a:r>
              <a:rPr lang="ru-RU" sz="1400" spc="-1" dirty="0">
                <a:solidFill>
                  <a:srgbClr val="006764"/>
                </a:solidFill>
                <a:latin typeface="Arial"/>
              </a:rPr>
              <a:t>45,5%</a:t>
            </a:r>
          </a:p>
        </p:txBody>
      </p:sp>
      <p:sp>
        <p:nvSpPr>
          <p:cNvPr id="56" name="object 71"/>
          <p:cNvSpPr/>
          <p:nvPr/>
        </p:nvSpPr>
        <p:spPr>
          <a:xfrm>
            <a:off x="5709139" y="3292903"/>
            <a:ext cx="4140000" cy="4743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500" b="0" strike="noStrike" spc="-1" dirty="0">
                <a:solidFill>
                  <a:srgbClr val="006764"/>
                </a:solidFill>
                <a:latin typeface="Arial"/>
              </a:rPr>
              <a:t>194 426,9</a:t>
            </a:r>
          </a:p>
          <a:p>
            <a:pPr algn="ctr"/>
            <a:r>
              <a:rPr lang="ru-RU" sz="1500" b="0" strike="noStrike" spc="-1" dirty="0">
                <a:solidFill>
                  <a:srgbClr val="006764"/>
                </a:solidFill>
                <a:latin typeface="DejaVu Sans"/>
                <a:ea typeface="DejaVu Sans"/>
              </a:rPr>
              <a:t>9,2%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object 67"/>
          <p:cNvSpPr/>
          <p:nvPr/>
        </p:nvSpPr>
        <p:spPr>
          <a:xfrm>
            <a:off x="575816" y="1159303"/>
            <a:ext cx="4140000" cy="41026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ts val="3095"/>
              </a:lnSpc>
              <a:spcBef>
                <a:spcPts val="99"/>
              </a:spcBef>
            </a:pPr>
            <a:r>
              <a:rPr lang="ru-RU" b="1" strike="noStrike" spc="-1" dirty="0">
                <a:solidFill>
                  <a:srgbClr val="006764"/>
                </a:solidFill>
                <a:latin typeface="Arial"/>
              </a:rPr>
              <a:t>НАЛОГОВЫЕ</a:t>
            </a:r>
            <a:endParaRPr lang="ru-RU" b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object 67"/>
          <p:cNvSpPr/>
          <p:nvPr/>
        </p:nvSpPr>
        <p:spPr>
          <a:xfrm>
            <a:off x="5767636" y="1163688"/>
            <a:ext cx="4140000" cy="41026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ts val="3095"/>
              </a:lnSpc>
              <a:spcBef>
                <a:spcPts val="99"/>
              </a:spcBef>
            </a:pPr>
            <a:r>
              <a:rPr lang="ru-RU" b="1" strike="noStrike" spc="-1" dirty="0">
                <a:solidFill>
                  <a:srgbClr val="006764"/>
                </a:solidFill>
                <a:latin typeface="Arial"/>
              </a:rPr>
              <a:t>НЕНАЛОГОВЫЕ</a:t>
            </a:r>
            <a:endParaRPr lang="ru-RU" b="1" strike="noStrike" spc="-1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3" name="Соединитель: уступ 2">
            <a:extLst>
              <a:ext uri="{FF2B5EF4-FFF2-40B4-BE49-F238E27FC236}">
                <a16:creationId xmlns:a16="http://schemas.microsoft.com/office/drawing/2014/main" xmlns="" id="{70E74BAD-0DDA-D4CF-04FC-1A7926FBD5D4}"/>
              </a:ext>
            </a:extLst>
          </p:cNvPr>
          <p:cNvCxnSpPr/>
          <p:nvPr/>
        </p:nvCxnSpPr>
        <p:spPr>
          <a:xfrm flipV="1">
            <a:off x="2520032" y="2135071"/>
            <a:ext cx="376045" cy="199069"/>
          </a:xfrm>
          <a:prstGeom prst="bentConnector3">
            <a:avLst/>
          </a:prstGeom>
          <a:ln>
            <a:solidFill>
              <a:srgbClr val="0543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bject 59">
            <a:extLst>
              <a:ext uri="{FF2B5EF4-FFF2-40B4-BE49-F238E27FC236}">
                <a16:creationId xmlns:a16="http://schemas.microsoft.com/office/drawing/2014/main" xmlns="" id="{1E1F2635-3EE1-C69F-85CE-1FEF53AEEA6A}"/>
              </a:ext>
            </a:extLst>
          </p:cNvPr>
          <p:cNvSpPr/>
          <p:nvPr/>
        </p:nvSpPr>
        <p:spPr>
          <a:xfrm rot="21480000">
            <a:off x="2844949" y="2255518"/>
            <a:ext cx="1269440" cy="45719"/>
          </a:xfrm>
          <a:custGeom>
            <a:avLst/>
            <a:gdLst>
              <a:gd name="textAreaLeft" fmla="*/ 0 w 1907640"/>
              <a:gd name="textAreaRight" fmla="*/ 1908000 w 1907640"/>
              <a:gd name="textAreaTop" fmla="*/ 0 h 2520"/>
              <a:gd name="textAreaBottom" fmla="*/ 2880 h 252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object 68">
            <a:extLst>
              <a:ext uri="{FF2B5EF4-FFF2-40B4-BE49-F238E27FC236}">
                <a16:creationId xmlns:a16="http://schemas.microsoft.com/office/drawing/2014/main" xmlns="" id="{D142FE1C-C117-CF54-D3D0-BF33D65A1DC3}"/>
              </a:ext>
            </a:extLst>
          </p:cNvPr>
          <p:cNvSpPr/>
          <p:nvPr/>
        </p:nvSpPr>
        <p:spPr>
          <a:xfrm>
            <a:off x="2572962" y="2282329"/>
            <a:ext cx="1512880" cy="4436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1400" spc="-1" dirty="0">
                <a:solidFill>
                  <a:srgbClr val="006764"/>
                </a:solidFill>
                <a:latin typeface="Arial"/>
              </a:rPr>
              <a:t>3 140,1</a:t>
            </a:r>
          </a:p>
          <a:p>
            <a:pPr algn="ctr"/>
            <a:r>
              <a:rPr lang="ru-RU" sz="1400" spc="-1" dirty="0">
                <a:solidFill>
                  <a:srgbClr val="006764"/>
                </a:solidFill>
                <a:latin typeface="Arial"/>
              </a:rPr>
              <a:t> </a:t>
            </a:r>
            <a:r>
              <a:rPr lang="ru-RU" sz="1400" spc="-1" dirty="0">
                <a:solidFill>
                  <a:srgbClr val="006764"/>
                </a:solidFill>
                <a:latin typeface="DejaVu Sans"/>
              </a:rPr>
              <a:t> </a:t>
            </a:r>
            <a:r>
              <a:rPr lang="ru-RU" sz="1400" spc="-1" dirty="0">
                <a:solidFill>
                  <a:srgbClr val="006764"/>
                </a:solidFill>
                <a:latin typeface="Arial"/>
              </a:rPr>
              <a:t>0,2%</a:t>
            </a:r>
          </a:p>
        </p:txBody>
      </p:sp>
      <p:pic>
        <p:nvPicPr>
          <p:cNvPr id="2" name="object 60">
            <a:extLst>
              <a:ext uri="{FF2B5EF4-FFF2-40B4-BE49-F238E27FC236}">
                <a16:creationId xmlns:a16="http://schemas.microsoft.com/office/drawing/2014/main" xmlns="" id="{63D43757-C56D-4C5D-A1DC-E7C1F37E6748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2506692" y="2317201"/>
            <a:ext cx="122040" cy="1220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4000928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" name="Диаграмма 224"/>
          <p:cNvGraphicFramePr/>
          <p:nvPr>
            <p:extLst>
              <p:ext uri="{D42A27DB-BD31-4B8C-83A1-F6EECF244321}">
                <p14:modId xmlns:p14="http://schemas.microsoft.com/office/powerpoint/2010/main" val="2217922111"/>
              </p:ext>
            </p:extLst>
          </p:nvPr>
        </p:nvGraphicFramePr>
        <p:xfrm>
          <a:off x="2355291" y="1583131"/>
          <a:ext cx="5759640" cy="323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22" name="Рисунок 221"/>
          <p:cNvPicPr/>
          <p:nvPr/>
        </p:nvPicPr>
        <p:blipFill>
          <a:blip r:embed="rId3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223" name="object 83"/>
          <p:cNvSpPr/>
          <p:nvPr/>
        </p:nvSpPr>
        <p:spPr>
          <a:xfrm>
            <a:off x="851220" y="591840"/>
            <a:ext cx="8764920" cy="360"/>
          </a:xfrm>
          <a:custGeom>
            <a:avLst/>
            <a:gdLst>
              <a:gd name="textAreaLeft" fmla="*/ 0 w 8764920"/>
              <a:gd name="textAreaRight" fmla="*/ 8765280 w 876492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7951470">
                <a:moveTo>
                  <a:pt x="0" y="0"/>
                </a:moveTo>
                <a:lnTo>
                  <a:pt x="7950847" y="0"/>
                </a:lnTo>
              </a:path>
            </a:pathLst>
          </a:custGeom>
          <a:noFill/>
          <a:ln w="19080">
            <a:solidFill>
              <a:srgbClr val="97817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899999" y="98970"/>
            <a:ext cx="9180625" cy="492869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indent="0" algn="l">
              <a:lnSpc>
                <a:spcPct val="100000"/>
              </a:lnSpc>
              <a:buNone/>
            </a:pPr>
            <a:r>
              <a:rPr lang="ru-RU" sz="1800" b="1" strike="noStrike" spc="-1" dirty="0">
                <a:solidFill>
                  <a:srgbClr val="006B68"/>
                </a:solidFill>
                <a:latin typeface="Arial"/>
              </a:rPr>
              <a:t>БЕЗВОЗМЕЗДНЫЕ ПОСТУПЛЕНИЯ В 2025 ГОДУ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6" name="object 85"/>
          <p:cNvPicPr/>
          <p:nvPr/>
        </p:nvPicPr>
        <p:blipFill>
          <a:blip r:embed="rId4"/>
          <a:stretch/>
        </p:blipFill>
        <p:spPr>
          <a:xfrm>
            <a:off x="4068000" y="2371631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227" name="object 86"/>
          <p:cNvSpPr/>
          <p:nvPr/>
        </p:nvSpPr>
        <p:spPr>
          <a:xfrm rot="21540000">
            <a:off x="1965931" y="2403227"/>
            <a:ext cx="2138040" cy="45719"/>
          </a:xfrm>
          <a:custGeom>
            <a:avLst/>
            <a:gdLst>
              <a:gd name="textAreaLeft" fmla="*/ 0 w 2016000"/>
              <a:gd name="textAreaRight" fmla="*/ 2016360 w 2016000"/>
              <a:gd name="textAreaTop" fmla="*/ 0 h 2160"/>
              <a:gd name="textAreaBottom" fmla="*/ 2520 h 216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8" name="object 87"/>
          <p:cNvPicPr/>
          <p:nvPr/>
        </p:nvPicPr>
        <p:blipFill>
          <a:blip r:embed="rId4"/>
          <a:stretch/>
        </p:blipFill>
        <p:spPr>
          <a:xfrm>
            <a:off x="5184000" y="1622160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229" name="object 88"/>
          <p:cNvSpPr/>
          <p:nvPr/>
        </p:nvSpPr>
        <p:spPr>
          <a:xfrm>
            <a:off x="5233680" y="1440000"/>
            <a:ext cx="360" cy="182160"/>
          </a:xfrm>
          <a:custGeom>
            <a:avLst/>
            <a:gdLst>
              <a:gd name="textAreaLeft" fmla="*/ 0 w 360"/>
              <a:gd name="textAreaRight" fmla="*/ 720 w 360"/>
              <a:gd name="textAreaTop" fmla="*/ 0 h 182160"/>
              <a:gd name="textAreaBottom" fmla="*/ 182520 h 18216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object 89"/>
          <p:cNvSpPr/>
          <p:nvPr/>
        </p:nvSpPr>
        <p:spPr>
          <a:xfrm>
            <a:off x="3420000" y="1435320"/>
            <a:ext cx="1814040" cy="360"/>
          </a:xfrm>
          <a:custGeom>
            <a:avLst/>
            <a:gdLst>
              <a:gd name="textAreaLeft" fmla="*/ 0 w 1814040"/>
              <a:gd name="textAreaRight" fmla="*/ 1814400 w 181404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1" name="object 90"/>
          <p:cNvPicPr/>
          <p:nvPr/>
        </p:nvPicPr>
        <p:blipFill>
          <a:blip r:embed="rId4"/>
          <a:stretch/>
        </p:blipFill>
        <p:spPr>
          <a:xfrm>
            <a:off x="5889824" y="4072550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232" name="object 91"/>
          <p:cNvSpPr/>
          <p:nvPr/>
        </p:nvSpPr>
        <p:spPr>
          <a:xfrm rot="120000" flipV="1">
            <a:off x="6011864" y="4113719"/>
            <a:ext cx="2088136" cy="45719"/>
          </a:xfrm>
          <a:custGeom>
            <a:avLst/>
            <a:gdLst>
              <a:gd name="textAreaLeft" fmla="*/ 0 w 1869840"/>
              <a:gd name="textAreaRight" fmla="*/ 1870200 w 186984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  <a:effectLst>
            <a:glow>
              <a:schemeClr val="accent1"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object 97"/>
          <p:cNvSpPr/>
          <p:nvPr/>
        </p:nvSpPr>
        <p:spPr>
          <a:xfrm>
            <a:off x="2257020" y="1034870"/>
            <a:ext cx="4140000" cy="3750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ts val="3095"/>
              </a:lnSpc>
              <a:spcBef>
                <a:spcPts val="99"/>
              </a:spcBef>
            </a:pPr>
            <a:r>
              <a:rPr lang="ru-RU" sz="2200" b="0" strike="noStrike" spc="-1" dirty="0">
                <a:solidFill>
                  <a:srgbClr val="006764"/>
                </a:solidFill>
                <a:latin typeface="Arial"/>
              </a:rPr>
              <a:t>Иные МБТ</a:t>
            </a:r>
            <a:endParaRPr lang="ru-RU" sz="2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object 98"/>
          <p:cNvSpPr/>
          <p:nvPr/>
        </p:nvSpPr>
        <p:spPr>
          <a:xfrm>
            <a:off x="3462099" y="1442580"/>
            <a:ext cx="1620312" cy="4743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1500" b="0" strike="noStrike" spc="-1" dirty="0">
                <a:solidFill>
                  <a:srgbClr val="006764"/>
                </a:solidFill>
                <a:latin typeface="Arial"/>
              </a:rPr>
              <a:t>23 122,5</a:t>
            </a:r>
          </a:p>
          <a:p>
            <a:pPr algn="ctr"/>
            <a:r>
              <a:rPr lang="ru-RU" sz="1500" spc="-1" dirty="0">
                <a:solidFill>
                  <a:srgbClr val="006764"/>
                </a:solidFill>
                <a:latin typeface="Arial"/>
              </a:rPr>
              <a:t>0,6%</a:t>
            </a:r>
          </a:p>
        </p:txBody>
      </p:sp>
      <p:sp>
        <p:nvSpPr>
          <p:cNvPr id="235" name="object 99"/>
          <p:cNvSpPr/>
          <p:nvPr/>
        </p:nvSpPr>
        <p:spPr>
          <a:xfrm>
            <a:off x="1801716" y="2039760"/>
            <a:ext cx="2160000" cy="40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ts val="3095"/>
              </a:lnSpc>
              <a:spcBef>
                <a:spcPts val="99"/>
              </a:spcBef>
            </a:pPr>
            <a:r>
              <a:rPr lang="ru-RU" sz="2200" b="0" strike="noStrike" spc="-1" dirty="0">
                <a:solidFill>
                  <a:srgbClr val="006764"/>
                </a:solidFill>
                <a:latin typeface="Arial"/>
              </a:rPr>
              <a:t>Дотации</a:t>
            </a:r>
            <a:endParaRPr lang="ru-RU" sz="2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object 100"/>
          <p:cNvSpPr/>
          <p:nvPr/>
        </p:nvSpPr>
        <p:spPr>
          <a:xfrm>
            <a:off x="1583928" y="2448000"/>
            <a:ext cx="2462112" cy="4743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1500" b="0" strike="noStrike" spc="-1" dirty="0">
                <a:solidFill>
                  <a:srgbClr val="006764"/>
                </a:solidFill>
                <a:latin typeface="Arial"/>
              </a:rPr>
              <a:t>656 842,9</a:t>
            </a:r>
          </a:p>
          <a:p>
            <a:pPr algn="ctr"/>
            <a:r>
              <a:rPr lang="ru-RU" sz="1500" spc="-1" dirty="0">
                <a:solidFill>
                  <a:srgbClr val="006764"/>
                </a:solidFill>
                <a:latin typeface="Arial"/>
              </a:rPr>
              <a:t>16,4%</a:t>
            </a:r>
            <a:endParaRPr lang="ru-RU" sz="1500" b="0" strike="noStrike" spc="-1" dirty="0">
              <a:solidFill>
                <a:srgbClr val="006764"/>
              </a:solidFill>
              <a:latin typeface="Arial"/>
            </a:endParaRPr>
          </a:p>
        </p:txBody>
      </p:sp>
      <p:sp>
        <p:nvSpPr>
          <p:cNvPr id="237" name="object 104"/>
          <p:cNvSpPr/>
          <p:nvPr/>
        </p:nvSpPr>
        <p:spPr>
          <a:xfrm>
            <a:off x="5184000" y="4153779"/>
            <a:ext cx="4140000" cy="4743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500" b="0" strike="noStrike" spc="-1" dirty="0">
                <a:solidFill>
                  <a:srgbClr val="006764"/>
                </a:solidFill>
                <a:latin typeface="Arial"/>
              </a:rPr>
              <a:t>2 702 434,5</a:t>
            </a:r>
          </a:p>
          <a:p>
            <a:pPr algn="ctr"/>
            <a:r>
              <a:rPr lang="ru-RU" sz="1500" spc="-1" dirty="0">
                <a:solidFill>
                  <a:srgbClr val="006764"/>
                </a:solidFill>
                <a:latin typeface="Arial"/>
              </a:rPr>
              <a:t>67,7%</a:t>
            </a:r>
            <a:endParaRPr lang="ru-RU" sz="1500" b="0" strike="noStrike" spc="-1" dirty="0">
              <a:solidFill>
                <a:srgbClr val="006764"/>
              </a:solidFill>
              <a:latin typeface="Arial"/>
            </a:endParaRPr>
          </a:p>
        </p:txBody>
      </p:sp>
      <p:sp>
        <p:nvSpPr>
          <p:cNvPr id="238" name="object 108"/>
          <p:cNvSpPr/>
          <p:nvPr/>
        </p:nvSpPr>
        <p:spPr>
          <a:xfrm>
            <a:off x="4435156" y="2789110"/>
            <a:ext cx="1619728" cy="14695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endParaRPr lang="ru-RU" sz="1600" b="0" strike="noStrike" spc="-1" dirty="0">
              <a:solidFill>
                <a:srgbClr val="006764"/>
              </a:solidFill>
              <a:latin typeface="Arial"/>
            </a:endParaRPr>
          </a:p>
          <a:p>
            <a:pPr algn="ctr"/>
            <a:r>
              <a:rPr lang="ru-RU" sz="1600" b="0" strike="noStrike" spc="-1" dirty="0">
                <a:solidFill>
                  <a:srgbClr val="006764"/>
                </a:solidFill>
                <a:latin typeface="Arial"/>
              </a:rPr>
              <a:t>3 989 191,4</a:t>
            </a:r>
          </a:p>
          <a:p>
            <a:pPr algn="ctr"/>
            <a:r>
              <a:rPr lang="ru-RU" sz="1600" spc="-1" dirty="0">
                <a:solidFill>
                  <a:srgbClr val="006764"/>
                </a:solidFill>
                <a:latin typeface="Arial"/>
              </a:rPr>
              <a:t>67,2%</a:t>
            </a:r>
            <a:endParaRPr lang="ru-RU" sz="1600" b="0" strike="noStrike" spc="-1" dirty="0">
              <a:solidFill>
                <a:srgbClr val="006764"/>
              </a:solidFill>
              <a:latin typeface="Arial"/>
            </a:endParaRPr>
          </a:p>
          <a:p>
            <a:pPr algn="ctr">
              <a:lnSpc>
                <a:spcPts val="3095"/>
              </a:lnSpc>
              <a:spcBef>
                <a:spcPts val="99"/>
              </a:spcBef>
            </a:pPr>
            <a:endParaRPr lang="ru-RU" sz="2000" b="0" strike="noStrike" spc="-1" dirty="0">
              <a:solidFill>
                <a:srgbClr val="006764"/>
              </a:solidFill>
              <a:latin typeface="Arial"/>
            </a:endParaRPr>
          </a:p>
          <a:p>
            <a:pPr algn="ctr"/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object 110"/>
          <p:cNvSpPr/>
          <p:nvPr/>
        </p:nvSpPr>
        <p:spPr>
          <a:xfrm>
            <a:off x="3132000" y="2753280"/>
            <a:ext cx="4140000" cy="40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endParaRPr lang="ru-RU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object 92"/>
          <p:cNvSpPr/>
          <p:nvPr/>
        </p:nvSpPr>
        <p:spPr>
          <a:xfrm>
            <a:off x="6120360" y="3805495"/>
            <a:ext cx="2232320" cy="3750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>
              <a:lnSpc>
                <a:spcPts val="3095"/>
              </a:lnSpc>
              <a:spcBef>
                <a:spcPts val="99"/>
              </a:spcBef>
            </a:pPr>
            <a:r>
              <a:rPr lang="ru-RU" sz="2200" b="0" strike="noStrike" spc="-1" dirty="0">
                <a:solidFill>
                  <a:srgbClr val="006764"/>
                </a:solidFill>
                <a:latin typeface="Arial"/>
              </a:rPr>
              <a:t>Субвенции</a:t>
            </a:r>
            <a:endParaRPr lang="ru-RU" sz="2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Текст 7"/>
          <p:cNvSpPr/>
          <p:nvPr/>
        </p:nvSpPr>
        <p:spPr>
          <a:xfrm>
            <a:off x="8594280" y="552577"/>
            <a:ext cx="1873080" cy="43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000" b="1" strike="noStrike" spc="-1" dirty="0">
                <a:solidFill>
                  <a:srgbClr val="006764"/>
                </a:solidFill>
                <a:latin typeface="Calibri"/>
              </a:rPr>
              <a:t>тыс.</a:t>
            </a:r>
            <a:r>
              <a:rPr lang="ru-RU" sz="2400" b="1" strike="noStrike" spc="-1" dirty="0">
                <a:solidFill>
                  <a:srgbClr val="006764"/>
                </a:solidFill>
                <a:latin typeface="Calibri"/>
              </a:rPr>
              <a:t> </a:t>
            </a:r>
            <a:r>
              <a:rPr lang="ru-RU" sz="2000" b="1" strike="noStrike" spc="-1" dirty="0">
                <a:solidFill>
                  <a:srgbClr val="006764"/>
                </a:solidFill>
                <a:latin typeface="Calibri"/>
              </a:rPr>
              <a:t>руб.</a:t>
            </a:r>
            <a:endParaRPr lang="ru-RU" sz="2000" b="0" strike="noStrike" spc="-1" dirty="0">
              <a:solidFill>
                <a:srgbClr val="006764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" name="Диаграмма 224"/>
          <p:cNvGraphicFramePr/>
          <p:nvPr>
            <p:extLst>
              <p:ext uri="{D42A27DB-BD31-4B8C-83A1-F6EECF244321}">
                <p14:modId xmlns:p14="http://schemas.microsoft.com/office/powerpoint/2010/main" val="169574570"/>
              </p:ext>
            </p:extLst>
          </p:nvPr>
        </p:nvGraphicFramePr>
        <p:xfrm>
          <a:off x="2365200" y="1458178"/>
          <a:ext cx="5759640" cy="323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22" name="Рисунок 221"/>
          <p:cNvPicPr/>
          <p:nvPr/>
        </p:nvPicPr>
        <p:blipFill>
          <a:blip r:embed="rId3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223" name="object 83"/>
          <p:cNvSpPr/>
          <p:nvPr/>
        </p:nvSpPr>
        <p:spPr>
          <a:xfrm>
            <a:off x="851220" y="591840"/>
            <a:ext cx="8764920" cy="360"/>
          </a:xfrm>
          <a:custGeom>
            <a:avLst/>
            <a:gdLst>
              <a:gd name="textAreaLeft" fmla="*/ 0 w 8764920"/>
              <a:gd name="textAreaRight" fmla="*/ 8765280 w 876492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7951470">
                <a:moveTo>
                  <a:pt x="0" y="0"/>
                </a:moveTo>
                <a:lnTo>
                  <a:pt x="7950847" y="0"/>
                </a:lnTo>
              </a:path>
            </a:pathLst>
          </a:custGeom>
          <a:noFill/>
          <a:ln w="19080">
            <a:solidFill>
              <a:srgbClr val="97817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899999" y="98970"/>
            <a:ext cx="9180625" cy="492869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indent="0" algn="l">
              <a:lnSpc>
                <a:spcPct val="100000"/>
              </a:lnSpc>
              <a:buNone/>
            </a:pPr>
            <a:r>
              <a:rPr lang="ru-RU" sz="1800" b="1" strike="noStrike" spc="-1" dirty="0">
                <a:solidFill>
                  <a:srgbClr val="006B68"/>
                </a:solidFill>
                <a:latin typeface="Arial"/>
              </a:rPr>
              <a:t>БЕЗВОЗМЕЗДНЫЕ ПОСТУПЛЕНИЯ В 2026 ГОДУ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6" name="object 85"/>
          <p:cNvPicPr/>
          <p:nvPr/>
        </p:nvPicPr>
        <p:blipFill>
          <a:blip r:embed="rId4"/>
          <a:stretch/>
        </p:blipFill>
        <p:spPr>
          <a:xfrm>
            <a:off x="3778383" y="3402668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227" name="object 86"/>
          <p:cNvSpPr/>
          <p:nvPr/>
        </p:nvSpPr>
        <p:spPr>
          <a:xfrm rot="21540000">
            <a:off x="6120596" y="1735360"/>
            <a:ext cx="2138040" cy="45719"/>
          </a:xfrm>
          <a:custGeom>
            <a:avLst/>
            <a:gdLst>
              <a:gd name="textAreaLeft" fmla="*/ 0 w 2016000"/>
              <a:gd name="textAreaRight" fmla="*/ 2016360 w 2016000"/>
              <a:gd name="textAreaTop" fmla="*/ 0 h 2160"/>
              <a:gd name="textAreaBottom" fmla="*/ 2520 h 216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8" name="object 87"/>
          <p:cNvPicPr/>
          <p:nvPr/>
        </p:nvPicPr>
        <p:blipFill>
          <a:blip r:embed="rId4"/>
          <a:stretch/>
        </p:blipFill>
        <p:spPr>
          <a:xfrm>
            <a:off x="4797910" y="1639871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229" name="object 88"/>
          <p:cNvSpPr/>
          <p:nvPr/>
        </p:nvSpPr>
        <p:spPr>
          <a:xfrm>
            <a:off x="4751919" y="1494575"/>
            <a:ext cx="45719" cy="122437"/>
          </a:xfrm>
          <a:custGeom>
            <a:avLst/>
            <a:gdLst>
              <a:gd name="textAreaLeft" fmla="*/ 0 w 360"/>
              <a:gd name="textAreaRight" fmla="*/ 720 w 360"/>
              <a:gd name="textAreaTop" fmla="*/ 0 h 182160"/>
              <a:gd name="textAreaBottom" fmla="*/ 182520 h 18216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object 89"/>
          <p:cNvSpPr/>
          <p:nvPr/>
        </p:nvSpPr>
        <p:spPr>
          <a:xfrm>
            <a:off x="3420000" y="1435319"/>
            <a:ext cx="1331920" cy="45719"/>
          </a:xfrm>
          <a:custGeom>
            <a:avLst/>
            <a:gdLst>
              <a:gd name="textAreaLeft" fmla="*/ 0 w 1814040"/>
              <a:gd name="textAreaRight" fmla="*/ 1814400 w 181404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1" name="object 90"/>
          <p:cNvPicPr/>
          <p:nvPr/>
        </p:nvPicPr>
        <p:blipFill>
          <a:blip r:embed="rId4"/>
          <a:stretch/>
        </p:blipFill>
        <p:spPr>
          <a:xfrm>
            <a:off x="5940088" y="1865584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232" name="object 91"/>
          <p:cNvSpPr/>
          <p:nvPr/>
        </p:nvSpPr>
        <p:spPr>
          <a:xfrm rot="120000" flipV="1">
            <a:off x="1728281" y="3445040"/>
            <a:ext cx="2054958" cy="55194"/>
          </a:xfrm>
          <a:custGeom>
            <a:avLst/>
            <a:gdLst>
              <a:gd name="textAreaLeft" fmla="*/ 0 w 1869840"/>
              <a:gd name="textAreaRight" fmla="*/ 1870200 w 186984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  <a:effectLst>
            <a:glow>
              <a:schemeClr val="accent1"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object 97"/>
          <p:cNvSpPr/>
          <p:nvPr/>
        </p:nvSpPr>
        <p:spPr>
          <a:xfrm>
            <a:off x="2257020" y="1034870"/>
            <a:ext cx="4140000" cy="3750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ts val="3095"/>
              </a:lnSpc>
              <a:spcBef>
                <a:spcPts val="99"/>
              </a:spcBef>
            </a:pPr>
            <a:r>
              <a:rPr lang="ru-RU" sz="2200" b="0" strike="noStrike" spc="-1" dirty="0">
                <a:solidFill>
                  <a:srgbClr val="006764"/>
                </a:solidFill>
                <a:latin typeface="Arial"/>
              </a:rPr>
              <a:t>Иные МБТ</a:t>
            </a:r>
            <a:endParaRPr lang="ru-RU" sz="2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object 98"/>
          <p:cNvSpPr/>
          <p:nvPr/>
        </p:nvSpPr>
        <p:spPr>
          <a:xfrm>
            <a:off x="3460447" y="1528793"/>
            <a:ext cx="1384165" cy="4743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1500" b="0" strike="noStrike" spc="-1" dirty="0">
                <a:solidFill>
                  <a:srgbClr val="006764"/>
                </a:solidFill>
                <a:latin typeface="Arial"/>
              </a:rPr>
              <a:t>1 404,8</a:t>
            </a:r>
          </a:p>
          <a:p>
            <a:pPr algn="ctr"/>
            <a:r>
              <a:rPr lang="ru-RU" sz="1500" spc="-1" dirty="0">
                <a:solidFill>
                  <a:srgbClr val="006764"/>
                </a:solidFill>
                <a:latin typeface="Arial"/>
              </a:rPr>
              <a:t>0,03%</a:t>
            </a:r>
          </a:p>
        </p:txBody>
      </p:sp>
      <p:sp>
        <p:nvSpPr>
          <p:cNvPr id="235" name="object 99"/>
          <p:cNvSpPr/>
          <p:nvPr/>
        </p:nvSpPr>
        <p:spPr>
          <a:xfrm>
            <a:off x="6192680" y="1366268"/>
            <a:ext cx="2160000" cy="40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ts val="3095"/>
              </a:lnSpc>
              <a:spcBef>
                <a:spcPts val="99"/>
              </a:spcBef>
            </a:pPr>
            <a:r>
              <a:rPr lang="ru-RU" sz="2200" b="0" strike="noStrike" spc="-1" dirty="0">
                <a:solidFill>
                  <a:srgbClr val="006764"/>
                </a:solidFill>
                <a:latin typeface="Arial"/>
              </a:rPr>
              <a:t>Дотации</a:t>
            </a:r>
            <a:endParaRPr lang="ru-RU" sz="2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object 100"/>
          <p:cNvSpPr/>
          <p:nvPr/>
        </p:nvSpPr>
        <p:spPr>
          <a:xfrm>
            <a:off x="6040944" y="1830127"/>
            <a:ext cx="2462112" cy="4743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1500" b="0" strike="noStrike" spc="-1" dirty="0">
                <a:solidFill>
                  <a:srgbClr val="006764"/>
                </a:solidFill>
                <a:latin typeface="Arial"/>
              </a:rPr>
              <a:t>722 527,2</a:t>
            </a:r>
          </a:p>
          <a:p>
            <a:pPr algn="ctr"/>
            <a:r>
              <a:rPr lang="ru-RU" sz="1500" spc="-1" dirty="0">
                <a:solidFill>
                  <a:srgbClr val="006764"/>
                </a:solidFill>
                <a:latin typeface="Arial"/>
              </a:rPr>
              <a:t>19,57</a:t>
            </a:r>
            <a:endParaRPr lang="ru-RU" sz="1500" b="0" strike="noStrike" spc="-1" dirty="0">
              <a:solidFill>
                <a:srgbClr val="006764"/>
              </a:solidFill>
              <a:latin typeface="Arial"/>
            </a:endParaRPr>
          </a:p>
        </p:txBody>
      </p:sp>
      <p:sp>
        <p:nvSpPr>
          <p:cNvPr id="237" name="object 104"/>
          <p:cNvSpPr/>
          <p:nvPr/>
        </p:nvSpPr>
        <p:spPr>
          <a:xfrm>
            <a:off x="1955785" y="3546613"/>
            <a:ext cx="1772472" cy="4743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1500" b="0" strike="noStrike" spc="-1" dirty="0">
                <a:solidFill>
                  <a:srgbClr val="006764"/>
                </a:solidFill>
                <a:latin typeface="Arial"/>
              </a:rPr>
              <a:t>2 967 224,7</a:t>
            </a:r>
          </a:p>
          <a:p>
            <a:pPr algn="ctr"/>
            <a:r>
              <a:rPr lang="ru-RU" sz="1500" spc="-1" dirty="0">
                <a:solidFill>
                  <a:srgbClr val="006764"/>
                </a:solidFill>
                <a:latin typeface="Arial"/>
              </a:rPr>
              <a:t>80,4%</a:t>
            </a:r>
            <a:endParaRPr lang="ru-RU" sz="1500" b="0" strike="noStrike" spc="-1" dirty="0">
              <a:solidFill>
                <a:srgbClr val="006764"/>
              </a:solidFill>
              <a:latin typeface="Arial"/>
            </a:endParaRPr>
          </a:p>
        </p:txBody>
      </p:sp>
      <p:sp>
        <p:nvSpPr>
          <p:cNvPr id="238" name="object 108"/>
          <p:cNvSpPr/>
          <p:nvPr/>
        </p:nvSpPr>
        <p:spPr>
          <a:xfrm>
            <a:off x="4464923" y="2714082"/>
            <a:ext cx="1619728" cy="14695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endParaRPr lang="ru-RU" sz="1600" b="0" strike="noStrike" spc="-1" dirty="0">
              <a:solidFill>
                <a:srgbClr val="006764"/>
              </a:solidFill>
              <a:latin typeface="Arial"/>
            </a:endParaRPr>
          </a:p>
          <a:p>
            <a:pPr algn="ctr"/>
            <a:r>
              <a:rPr lang="ru-RU" sz="1600" b="0" strike="noStrike" spc="-1" dirty="0">
                <a:solidFill>
                  <a:srgbClr val="006764"/>
                </a:solidFill>
                <a:latin typeface="Arial"/>
              </a:rPr>
              <a:t>3 691 156,7</a:t>
            </a:r>
          </a:p>
          <a:p>
            <a:pPr algn="ctr"/>
            <a:r>
              <a:rPr lang="ru-RU" sz="1600" spc="-1" dirty="0">
                <a:solidFill>
                  <a:srgbClr val="006764"/>
                </a:solidFill>
                <a:latin typeface="Arial"/>
              </a:rPr>
              <a:t>63,5%</a:t>
            </a:r>
            <a:endParaRPr lang="ru-RU" sz="1600" b="0" strike="noStrike" spc="-1" dirty="0">
              <a:solidFill>
                <a:srgbClr val="006764"/>
              </a:solidFill>
              <a:latin typeface="Arial"/>
            </a:endParaRPr>
          </a:p>
          <a:p>
            <a:pPr algn="ctr">
              <a:lnSpc>
                <a:spcPts val="3095"/>
              </a:lnSpc>
              <a:spcBef>
                <a:spcPts val="99"/>
              </a:spcBef>
            </a:pPr>
            <a:endParaRPr lang="ru-RU" sz="2000" b="0" strike="noStrike" spc="-1" dirty="0">
              <a:solidFill>
                <a:srgbClr val="006764"/>
              </a:solidFill>
              <a:latin typeface="Arial"/>
            </a:endParaRPr>
          </a:p>
          <a:p>
            <a:pPr algn="ctr"/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object 110"/>
          <p:cNvSpPr/>
          <p:nvPr/>
        </p:nvSpPr>
        <p:spPr>
          <a:xfrm>
            <a:off x="3132000" y="2753280"/>
            <a:ext cx="4140000" cy="40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endParaRPr lang="ru-RU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object 92"/>
          <p:cNvSpPr/>
          <p:nvPr/>
        </p:nvSpPr>
        <p:spPr>
          <a:xfrm>
            <a:off x="1788000" y="3058280"/>
            <a:ext cx="2232320" cy="3750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>
              <a:lnSpc>
                <a:spcPts val="3095"/>
              </a:lnSpc>
              <a:spcBef>
                <a:spcPts val="99"/>
              </a:spcBef>
            </a:pPr>
            <a:r>
              <a:rPr lang="ru-RU" sz="2200" b="0" strike="noStrike" spc="-1" dirty="0">
                <a:solidFill>
                  <a:srgbClr val="006764"/>
                </a:solidFill>
                <a:latin typeface="Arial"/>
              </a:rPr>
              <a:t>Субвенции</a:t>
            </a:r>
            <a:endParaRPr lang="ru-RU" sz="2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Текст 7"/>
          <p:cNvSpPr/>
          <p:nvPr/>
        </p:nvSpPr>
        <p:spPr>
          <a:xfrm>
            <a:off x="8594280" y="552577"/>
            <a:ext cx="1873080" cy="43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000" b="1" strike="noStrike" spc="-1" dirty="0">
                <a:solidFill>
                  <a:srgbClr val="006764"/>
                </a:solidFill>
                <a:latin typeface="Calibri"/>
              </a:rPr>
              <a:t>тыс.</a:t>
            </a:r>
            <a:r>
              <a:rPr lang="ru-RU" sz="2400" b="1" strike="noStrike" spc="-1" dirty="0">
                <a:solidFill>
                  <a:srgbClr val="006764"/>
                </a:solidFill>
                <a:latin typeface="Calibri"/>
              </a:rPr>
              <a:t> </a:t>
            </a:r>
            <a:r>
              <a:rPr lang="ru-RU" sz="2000" b="1" strike="noStrike" spc="-1" dirty="0">
                <a:solidFill>
                  <a:srgbClr val="006764"/>
                </a:solidFill>
                <a:latin typeface="Calibri"/>
              </a:rPr>
              <a:t>руб.</a:t>
            </a:r>
            <a:endParaRPr lang="ru-RU" sz="2000" b="0" strike="noStrike" spc="-1" dirty="0">
              <a:solidFill>
                <a:srgbClr val="006764"/>
              </a:solidFill>
              <a:latin typeface="Arial"/>
            </a:endParaRPr>
          </a:p>
        </p:txBody>
      </p:sp>
      <p:cxnSp>
        <p:nvCxnSpPr>
          <p:cNvPr id="3" name="Соединитель: уступ 2">
            <a:extLst>
              <a:ext uri="{FF2B5EF4-FFF2-40B4-BE49-F238E27FC236}">
                <a16:creationId xmlns:a16="http://schemas.microsoft.com/office/drawing/2014/main" xmlns="" id="{6C46C555-49C5-4E41-9E3F-D2F12AF7EF74}"/>
              </a:ext>
            </a:extLst>
          </p:cNvPr>
          <p:cNvCxnSpPr/>
          <p:nvPr/>
        </p:nvCxnSpPr>
        <p:spPr>
          <a:xfrm rot="16200000" flipV="1">
            <a:off x="3376004" y="2875206"/>
            <a:ext cx="310245" cy="13805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866B3CE8-7DA7-4046-8E7F-3F5F73A7859C}"/>
              </a:ext>
            </a:extLst>
          </p:cNvPr>
          <p:cNvCxnSpPr>
            <a:endCxn id="236" idx="1"/>
          </p:cNvCxnSpPr>
          <p:nvPr/>
        </p:nvCxnSpPr>
        <p:spPr>
          <a:xfrm flipH="1">
            <a:off x="6040944" y="1758219"/>
            <a:ext cx="79415" cy="3091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7D745857-9777-4CF2-AB79-66696021770A}"/>
              </a:ext>
            </a:extLst>
          </p:cNvPr>
          <p:cNvCxnSpPr>
            <a:endCxn id="231" idx="0"/>
          </p:cNvCxnSpPr>
          <p:nvPr/>
        </p:nvCxnSpPr>
        <p:spPr>
          <a:xfrm flipH="1">
            <a:off x="6001108" y="1758219"/>
            <a:ext cx="119251" cy="107365"/>
          </a:xfrm>
          <a:prstGeom prst="line">
            <a:avLst/>
          </a:prstGeom>
          <a:ln>
            <a:solidFill>
              <a:srgbClr val="0870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7203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object 93"/>
          <p:cNvGrpSpPr/>
          <p:nvPr/>
        </p:nvGrpSpPr>
        <p:grpSpPr>
          <a:xfrm>
            <a:off x="360" y="360"/>
            <a:ext cx="10079640" cy="5669640"/>
            <a:chOff x="360" y="360"/>
            <a:chExt cx="10079640" cy="5669640"/>
          </a:xfrm>
        </p:grpSpPr>
        <p:pic>
          <p:nvPicPr>
            <p:cNvPr id="244" name="object 94"/>
            <p:cNvPicPr/>
            <p:nvPr/>
          </p:nvPicPr>
          <p:blipFill>
            <a:blip r:embed="rId2"/>
            <a:stretch/>
          </p:blipFill>
          <p:spPr>
            <a:xfrm>
              <a:off x="360" y="360"/>
              <a:ext cx="10079640" cy="56696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45" name="object 95"/>
            <p:cNvPicPr/>
            <p:nvPr/>
          </p:nvPicPr>
          <p:blipFill>
            <a:blip r:embed="rId3"/>
            <a:stretch/>
          </p:blipFill>
          <p:spPr>
            <a:xfrm>
              <a:off x="360" y="1644840"/>
              <a:ext cx="10079640" cy="3118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46" name="object 96"/>
            <p:cNvPicPr/>
            <p:nvPr/>
          </p:nvPicPr>
          <p:blipFill>
            <a:blip r:embed="rId4"/>
            <a:stretch/>
          </p:blipFill>
          <p:spPr>
            <a:xfrm>
              <a:off x="1846440" y="2197080"/>
              <a:ext cx="6365160" cy="22352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47" name="object 101"/>
            <p:cNvPicPr/>
            <p:nvPr/>
          </p:nvPicPr>
          <p:blipFill>
            <a:blip r:embed="rId5"/>
            <a:stretch/>
          </p:blipFill>
          <p:spPr>
            <a:xfrm>
              <a:off x="2003760" y="2353320"/>
              <a:ext cx="6052680" cy="19227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48" name="object 102"/>
            <p:cNvPicPr/>
            <p:nvPr/>
          </p:nvPicPr>
          <p:blipFill>
            <a:blip r:embed="rId6"/>
            <a:stretch/>
          </p:blipFill>
          <p:spPr>
            <a:xfrm>
              <a:off x="2455560" y="2008800"/>
              <a:ext cx="5190120" cy="26110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49" name="object 103"/>
            <p:cNvPicPr/>
            <p:nvPr/>
          </p:nvPicPr>
          <p:blipFill>
            <a:blip r:embed="rId7"/>
            <a:stretch/>
          </p:blipFill>
          <p:spPr>
            <a:xfrm>
              <a:off x="3970440" y="93600"/>
              <a:ext cx="2058120" cy="13669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50" name="object 105"/>
          <p:cNvSpPr/>
          <p:nvPr/>
        </p:nvSpPr>
        <p:spPr>
          <a:xfrm>
            <a:off x="2880000" y="2700000"/>
            <a:ext cx="4237920" cy="799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ts val="3095"/>
              </a:lnSpc>
              <a:spcBef>
                <a:spcPts val="99"/>
              </a:spcBef>
            </a:pPr>
            <a:r>
              <a:rPr lang="ru-RU" sz="3000" b="1" strike="noStrike" spc="-1">
                <a:solidFill>
                  <a:srgbClr val="006764"/>
                </a:solidFill>
                <a:latin typeface="Arial"/>
              </a:rPr>
              <a:t>Расходы районного бюджета</a:t>
            </a:r>
            <a:endParaRPr lang="ru-RU" sz="3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1" name="Рисунок 250"/>
          <p:cNvPicPr/>
          <p:nvPr/>
        </p:nvPicPr>
        <p:blipFill>
          <a:blip r:embed="rId8"/>
          <a:srcRect l="9264" t="2332" r="21251" b="17243"/>
          <a:stretch/>
        </p:blipFill>
        <p:spPr>
          <a:xfrm>
            <a:off x="4608000" y="49176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68925052-97FE-4A41-B775-850F3DBD369D}"/>
              </a:ext>
            </a:extLst>
          </p:cNvPr>
          <p:cNvPicPr/>
          <p:nvPr/>
        </p:nvPicPr>
        <p:blipFill>
          <a:blip r:embed="rId2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67" name="object 83">
            <a:extLst>
              <a:ext uri="{FF2B5EF4-FFF2-40B4-BE49-F238E27FC236}">
                <a16:creationId xmlns:a16="http://schemas.microsoft.com/office/drawing/2014/main" xmlns="" id="{3A932174-6876-4852-B138-8CB63B2E8295}"/>
              </a:ext>
            </a:extLst>
          </p:cNvPr>
          <p:cNvSpPr/>
          <p:nvPr/>
        </p:nvSpPr>
        <p:spPr>
          <a:xfrm>
            <a:off x="851220" y="591840"/>
            <a:ext cx="8764920" cy="360"/>
          </a:xfrm>
          <a:custGeom>
            <a:avLst/>
            <a:gdLst>
              <a:gd name="textAreaLeft" fmla="*/ 0 w 8764920"/>
              <a:gd name="textAreaRight" fmla="*/ 8765280 w 876492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7951470">
                <a:moveTo>
                  <a:pt x="0" y="0"/>
                </a:moveTo>
                <a:lnTo>
                  <a:pt x="7950847" y="0"/>
                </a:lnTo>
              </a:path>
            </a:pathLst>
          </a:custGeom>
          <a:noFill/>
          <a:ln w="19080">
            <a:solidFill>
              <a:srgbClr val="97817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1">
            <a:extLst>
              <a:ext uri="{FF2B5EF4-FFF2-40B4-BE49-F238E27FC236}">
                <a16:creationId xmlns:a16="http://schemas.microsoft.com/office/drawing/2014/main" xmlns="" id="{A9C30244-83CC-4FE7-900E-239075FDE6E8}"/>
              </a:ext>
            </a:extLst>
          </p:cNvPr>
          <p:cNvSpPr txBox="1">
            <a:spLocks/>
          </p:cNvSpPr>
          <p:nvPr/>
        </p:nvSpPr>
        <p:spPr>
          <a:xfrm>
            <a:off x="922981" y="222293"/>
            <a:ext cx="9157644" cy="492869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r>
              <a:rPr lang="ru-RU" b="1" spc="-1" dirty="0">
                <a:solidFill>
                  <a:srgbClr val="006B68"/>
                </a:solidFill>
                <a:latin typeface="Arial"/>
              </a:rPr>
              <a:t>РАСХОДЫ РАЙОННОГО БЮДЖЕТА ПО РАЗДЕЛАМ И ПОДРАЗДЕЛАМ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7070C63E-EB87-FFA9-5446-6AE394E134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892337"/>
              </p:ext>
            </p:extLst>
          </p:nvPr>
        </p:nvGraphicFramePr>
        <p:xfrm>
          <a:off x="287784" y="876443"/>
          <a:ext cx="9505057" cy="422145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608512">
                  <a:extLst>
                    <a:ext uri="{9D8B030D-6E8A-4147-A177-3AD203B41FA5}">
                      <a16:colId xmlns:a16="http://schemas.microsoft.com/office/drawing/2014/main" xmlns="" val="261915048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159837158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417666077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30998437"/>
                    </a:ext>
                  </a:extLst>
                </a:gridCol>
                <a:gridCol w="1224137">
                  <a:extLst>
                    <a:ext uri="{9D8B030D-6E8A-4147-A177-3AD203B41FA5}">
                      <a16:colId xmlns:a16="http://schemas.microsoft.com/office/drawing/2014/main" xmlns="" val="1439934988"/>
                    </a:ext>
                  </a:extLst>
                </a:gridCol>
              </a:tblGrid>
              <a:tr h="524880">
                <a:tc>
                  <a:txBody>
                    <a:bodyPr/>
                    <a:lstStyle/>
                    <a:p>
                      <a:pPr algn="l"/>
                      <a:endParaRPr lang="ru-RU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Ожидаемое исполнение</a:t>
                      </a:r>
                    </a:p>
                    <a:p>
                      <a:pPr algn="ctr"/>
                      <a:r>
                        <a:rPr lang="ru-RU" sz="10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2025 года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Проект</a:t>
                      </a: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2026 год </a:t>
                      </a:r>
                    </a:p>
                  </a:txBody>
                  <a:tcPr anchor="ctr"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Проект</a:t>
                      </a: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2027 год</a:t>
                      </a:r>
                    </a:p>
                  </a:txBody>
                  <a:tcPr anchor="ctr"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Проект</a:t>
                      </a: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2028 год</a:t>
                      </a:r>
                    </a:p>
                  </a:txBody>
                  <a:tcPr anchor="ctr">
                    <a:solidFill>
                      <a:srgbClr val="E4D4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37005550"/>
                  </a:ext>
                </a:extLst>
              </a:tr>
              <a:tr h="233280">
                <a:tc>
                  <a:txBody>
                    <a:bodyPr/>
                    <a:lstStyle/>
                    <a:p>
                      <a:pPr algn="l"/>
                      <a:r>
                        <a:rPr lang="ru-RU" sz="1000" b="1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ВСЕГО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6 143 264,5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6 598 205,0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5 660 656,0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5 594 687,4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xmlns="" val="2335365579"/>
                  </a:ext>
                </a:extLst>
              </a:tr>
              <a:tr h="218700">
                <a:tc>
                  <a:txBody>
                    <a:bodyPr/>
                    <a:lstStyle/>
                    <a:p>
                      <a:r>
                        <a:rPr lang="ru-RU" sz="900" b="1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ОБЩЕГОСУДАРСТВЕННЫЕ ВОПРОСЫ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518 457,2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710 241,1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717 180,9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770 771,0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xmlns="" val="3575570373"/>
                  </a:ext>
                </a:extLst>
              </a:tr>
              <a:tr h="349920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6 315,7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7 198,5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7 198,5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7 198,5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xmlns="" val="1110468467"/>
                  </a:ext>
                </a:extLst>
              </a:tr>
              <a:tr h="435856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12 229,4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18 270,0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18 188,2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18 188,2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xmlns="" val="4225891733"/>
                  </a:ext>
                </a:extLst>
              </a:tr>
              <a:tr h="435856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159 961,8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171 683,2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170 991,2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170 991,2</a:t>
                      </a:r>
                    </a:p>
                    <a:p>
                      <a:pPr algn="ctr" fontAlgn="ctr"/>
                      <a:endParaRPr lang="ru-RU" sz="9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xmlns="" val="1275440142"/>
                  </a:ext>
                </a:extLst>
              </a:tr>
              <a:tr h="218700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Судебная система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43,6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186,1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8,9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xmlns="" val="450786813"/>
                  </a:ext>
                </a:extLst>
              </a:tr>
              <a:tr h="349920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44 228,9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47 846,5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47 666,5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47 665,0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xmlns="" val="3951085549"/>
                  </a:ext>
                </a:extLst>
              </a:tr>
              <a:tr h="218700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Резервные фонды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97 789,7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209 189,6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267 682,9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xmlns="" val="4012877530"/>
                  </a:ext>
                </a:extLst>
              </a:tr>
              <a:tr h="218700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Другие общегосударственные вопросы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295 677,8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367 267,1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263 938,0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259 045,2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xmlns="" val="1734778234"/>
                  </a:ext>
                </a:extLst>
              </a:tr>
              <a:tr h="316986">
                <a:tc>
                  <a:txBody>
                    <a:bodyPr/>
                    <a:lstStyle/>
                    <a:p>
                      <a:r>
                        <a:rPr lang="ru-RU" sz="900" b="1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21 478,6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2 534,3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1 981,3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1 981,3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xmlns="" val="2277777901"/>
                  </a:ext>
                </a:extLst>
              </a:tr>
              <a:tr h="218700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Гражданская оборона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9 808,6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xmlns="" val="839444042"/>
                  </a:ext>
                </a:extLst>
              </a:tr>
              <a:tr h="349920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11 670,0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2 534,3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1 981,3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1 981,3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xmlns="" val="112939851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8E78CBF-7947-1E42-71C3-A3D64FE9B71C}"/>
              </a:ext>
            </a:extLst>
          </p:cNvPr>
          <p:cNvSpPr txBox="1"/>
          <p:nvPr/>
        </p:nvSpPr>
        <p:spPr>
          <a:xfrm>
            <a:off x="9050376" y="653533"/>
            <a:ext cx="7601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/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2703965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4C3EC1F-D06C-AB71-8E6C-2669BA4D15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B9B225AE-3402-2BB1-DE55-C81C0D502A0C}"/>
              </a:ext>
            </a:extLst>
          </p:cNvPr>
          <p:cNvPicPr/>
          <p:nvPr/>
        </p:nvPicPr>
        <p:blipFill>
          <a:blip r:embed="rId2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67" name="object 83">
            <a:extLst>
              <a:ext uri="{FF2B5EF4-FFF2-40B4-BE49-F238E27FC236}">
                <a16:creationId xmlns:a16="http://schemas.microsoft.com/office/drawing/2014/main" xmlns="" id="{127F7444-E4CB-FF57-59D3-5488DCBBF21E}"/>
              </a:ext>
            </a:extLst>
          </p:cNvPr>
          <p:cNvSpPr/>
          <p:nvPr/>
        </p:nvSpPr>
        <p:spPr>
          <a:xfrm>
            <a:off x="851220" y="591840"/>
            <a:ext cx="8764920" cy="360"/>
          </a:xfrm>
          <a:custGeom>
            <a:avLst/>
            <a:gdLst>
              <a:gd name="textAreaLeft" fmla="*/ 0 w 8764920"/>
              <a:gd name="textAreaRight" fmla="*/ 8765280 w 876492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7951470">
                <a:moveTo>
                  <a:pt x="0" y="0"/>
                </a:moveTo>
                <a:lnTo>
                  <a:pt x="7950847" y="0"/>
                </a:lnTo>
              </a:path>
            </a:pathLst>
          </a:custGeom>
          <a:noFill/>
          <a:ln w="19080">
            <a:solidFill>
              <a:srgbClr val="97817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8" name="PlaceHolder 1">
            <a:extLst>
              <a:ext uri="{FF2B5EF4-FFF2-40B4-BE49-F238E27FC236}">
                <a16:creationId xmlns:a16="http://schemas.microsoft.com/office/drawing/2014/main" xmlns="" id="{536695C4-BE3B-8991-F2F0-792A30CA70C1}"/>
              </a:ext>
            </a:extLst>
          </p:cNvPr>
          <p:cNvSpPr txBox="1">
            <a:spLocks/>
          </p:cNvSpPr>
          <p:nvPr/>
        </p:nvSpPr>
        <p:spPr>
          <a:xfrm>
            <a:off x="851220" y="98971"/>
            <a:ext cx="9229404" cy="432048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r>
              <a:rPr lang="ru-RU" b="1" spc="-1" dirty="0">
                <a:solidFill>
                  <a:srgbClr val="006B68"/>
                </a:solidFill>
                <a:latin typeface="Arial"/>
              </a:rPr>
              <a:t>РАСХОДЫ РАЙОННОГО БЮДЖЕТА ПО РАЗДЕЛАМ И ПОДРАЗДЕЛАМ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9BD557C6-8B20-0534-3783-FE19CD4A6C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795044"/>
              </p:ext>
            </p:extLst>
          </p:nvPr>
        </p:nvGraphicFramePr>
        <p:xfrm>
          <a:off x="323788" y="1097169"/>
          <a:ext cx="9433048" cy="417817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680520">
                  <a:extLst>
                    <a:ext uri="{9D8B030D-6E8A-4147-A177-3AD203B41FA5}">
                      <a16:colId xmlns:a16="http://schemas.microsoft.com/office/drawing/2014/main" xmlns="" val="261915048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1598371585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417666077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30998437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1439934988"/>
                    </a:ext>
                  </a:extLst>
                </a:gridCol>
              </a:tblGrid>
              <a:tr h="619507">
                <a:tc>
                  <a:txBody>
                    <a:bodyPr/>
                    <a:lstStyle/>
                    <a:p>
                      <a:pPr algn="l"/>
                      <a:endParaRPr lang="ru-RU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Ожидаемое исполнение 2025 </a:t>
                      </a:r>
                    </a:p>
                    <a:p>
                      <a:pPr algn="ctr"/>
                      <a:r>
                        <a:rPr lang="ru-RU" sz="10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года</a:t>
                      </a:r>
                    </a:p>
                  </a:txBody>
                  <a:tcPr anchor="ctr"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Проект</a:t>
                      </a: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2026 год</a:t>
                      </a:r>
                    </a:p>
                    <a:p>
                      <a:pPr algn="ctr"/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Проект</a:t>
                      </a: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2027 год</a:t>
                      </a:r>
                    </a:p>
                    <a:p>
                      <a:pPr algn="ctr"/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Проект</a:t>
                      </a: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2028 год</a:t>
                      </a:r>
                    </a:p>
                    <a:p>
                      <a:pPr algn="ctr"/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E4D4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37005550"/>
                  </a:ext>
                </a:extLst>
              </a:tr>
              <a:tr h="258128">
                <a:tc>
                  <a:txBody>
                    <a:bodyPr/>
                    <a:lstStyle/>
                    <a:p>
                      <a:r>
                        <a:rPr lang="ru-RU" sz="900" b="1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НАЦИОНАЛЬНАЯ ЭКОНОМИКА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191 038,5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180 116,3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174 308,5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177 532,8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xmlns="" val="2000982510"/>
                  </a:ext>
                </a:extLst>
              </a:tr>
              <a:tr h="335515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Сельское хозяйство и рыболовство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11 881,4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13 277,4 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13 277,4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13 277,4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xmlns="" val="1300104166"/>
                  </a:ext>
                </a:extLst>
              </a:tr>
              <a:tr h="308932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Транспорт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99 878,2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132 323,6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136 815,2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142 484,5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xmlns="" val="408055774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Дорожное хозяйство (дорожные фонды)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67 074,9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17 389,3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17 844,6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17 844,6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xmlns="" val="62448576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12 204,0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17 126,0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6 371,3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3 926,3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xmlns="" val="817854608"/>
                  </a:ext>
                </a:extLst>
              </a:tr>
              <a:tr h="430849">
                <a:tc>
                  <a:txBody>
                    <a:bodyPr/>
                    <a:lstStyle/>
                    <a:p>
                      <a:r>
                        <a:rPr lang="ru-RU" sz="900" b="1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ЖИЛИЩНО-КОММУНАЛЬНОЕ ХОЗЯЙСТВО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47 633,0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1 035,0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1 035,0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1 035,0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xmlns="" val="577586689"/>
                  </a:ext>
                </a:extLst>
              </a:tr>
              <a:tr h="289231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Жилищное хозяйство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2 512,3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1 035,0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1 035,0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1 035,0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xmlns="" val="1000434003"/>
                  </a:ext>
                </a:extLst>
              </a:tr>
              <a:tr h="265571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Коммунальное хозяйство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90,0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xmlns="" val="694948217"/>
                  </a:ext>
                </a:extLst>
              </a:tr>
              <a:tr h="285341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Благоустройство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45 030,7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xmlns="" val="1747732061"/>
                  </a:ext>
                </a:extLst>
              </a:tr>
              <a:tr h="406896">
                <a:tc>
                  <a:txBody>
                    <a:bodyPr/>
                    <a:lstStyle/>
                    <a:p>
                      <a:r>
                        <a:rPr lang="ru-RU" sz="900" b="1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ОХРАНА ОКРУЖАЮЩЕЙ СРЕДЫ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908,6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760,5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758,5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762,2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xmlns="" val="4138352224"/>
                  </a:ext>
                </a:extLst>
              </a:tr>
              <a:tr h="258128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Другие вопросы в области охраны окружающей среды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908,6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760,5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758,5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762,2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xmlns="" val="340705668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2AA984F-2719-7B77-72F7-E0F81E8A70FA}"/>
              </a:ext>
            </a:extLst>
          </p:cNvPr>
          <p:cNvSpPr txBox="1"/>
          <p:nvPr/>
        </p:nvSpPr>
        <p:spPr>
          <a:xfrm>
            <a:off x="8996692" y="854864"/>
            <a:ext cx="7601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/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1330136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3353358-94D2-EF60-A943-83EEC02FFB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47C8155C-B66D-3353-CF80-D8D7CA85880B}"/>
              </a:ext>
            </a:extLst>
          </p:cNvPr>
          <p:cNvPicPr/>
          <p:nvPr/>
        </p:nvPicPr>
        <p:blipFill>
          <a:blip r:embed="rId2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67" name="object 83">
            <a:extLst>
              <a:ext uri="{FF2B5EF4-FFF2-40B4-BE49-F238E27FC236}">
                <a16:creationId xmlns:a16="http://schemas.microsoft.com/office/drawing/2014/main" xmlns="" id="{C6124862-0A09-9927-7C31-2430ACBC49C2}"/>
              </a:ext>
            </a:extLst>
          </p:cNvPr>
          <p:cNvSpPr/>
          <p:nvPr/>
        </p:nvSpPr>
        <p:spPr>
          <a:xfrm>
            <a:off x="851220" y="591840"/>
            <a:ext cx="8764920" cy="360"/>
          </a:xfrm>
          <a:custGeom>
            <a:avLst/>
            <a:gdLst>
              <a:gd name="textAreaLeft" fmla="*/ 0 w 8764920"/>
              <a:gd name="textAreaRight" fmla="*/ 8765280 w 876492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7951470">
                <a:moveTo>
                  <a:pt x="0" y="0"/>
                </a:moveTo>
                <a:lnTo>
                  <a:pt x="7950847" y="0"/>
                </a:lnTo>
              </a:path>
            </a:pathLst>
          </a:custGeom>
          <a:noFill/>
          <a:ln w="19080">
            <a:solidFill>
              <a:srgbClr val="97817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8" name="PlaceHolder 1">
            <a:extLst>
              <a:ext uri="{FF2B5EF4-FFF2-40B4-BE49-F238E27FC236}">
                <a16:creationId xmlns:a16="http://schemas.microsoft.com/office/drawing/2014/main" xmlns="" id="{E2360409-1950-29EF-6D5C-46D6314298F1}"/>
              </a:ext>
            </a:extLst>
          </p:cNvPr>
          <p:cNvSpPr txBox="1">
            <a:spLocks/>
          </p:cNvSpPr>
          <p:nvPr/>
        </p:nvSpPr>
        <p:spPr>
          <a:xfrm>
            <a:off x="-648000" y="302400"/>
            <a:ext cx="10260000" cy="56160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marL="1930320" algn="r">
              <a:spcBef>
                <a:spcPts val="99"/>
              </a:spcBef>
            </a:pPr>
            <a:r>
              <a:rPr lang="ru-RU" b="1" spc="-1" dirty="0">
                <a:solidFill>
                  <a:srgbClr val="006B68"/>
                </a:solidFill>
                <a:latin typeface="Arial"/>
              </a:rPr>
              <a:t>РАСХОДЫ РАЙОННОГО БЮДЖЕТА ПО РАЗДЕЛАМ И ПОДРАЗДЕЛАМ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AC9004E1-0051-4B12-ED3D-7CBC0EB599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722002"/>
              </p:ext>
            </p:extLst>
          </p:nvPr>
        </p:nvGraphicFramePr>
        <p:xfrm>
          <a:off x="287784" y="963067"/>
          <a:ext cx="9505056" cy="441894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608512">
                  <a:extLst>
                    <a:ext uri="{9D8B030D-6E8A-4147-A177-3AD203B41FA5}">
                      <a16:colId xmlns:a16="http://schemas.microsoft.com/office/drawing/2014/main" xmlns="" val="261915048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1598371585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417666077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30998437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1439934988"/>
                    </a:ext>
                  </a:extLst>
                </a:gridCol>
              </a:tblGrid>
              <a:tr h="646676">
                <a:tc>
                  <a:txBody>
                    <a:bodyPr/>
                    <a:lstStyle/>
                    <a:p>
                      <a:pPr algn="l"/>
                      <a:endParaRPr lang="ru-RU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Ожидаемое </a:t>
                      </a:r>
                    </a:p>
                    <a:p>
                      <a:pPr algn="ctr"/>
                      <a:r>
                        <a:rPr lang="ru-RU" sz="10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исполнение 2025</a:t>
                      </a:r>
                    </a:p>
                    <a:p>
                      <a:pPr algn="ctr"/>
                      <a:r>
                        <a:rPr lang="ru-RU" sz="10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года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Проект</a:t>
                      </a: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2026 год</a:t>
                      </a:r>
                    </a:p>
                  </a:txBody>
                  <a:tcPr anchor="ctr"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Проект</a:t>
                      </a: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2027 год</a:t>
                      </a:r>
                    </a:p>
                  </a:txBody>
                  <a:tcPr anchor="ctr"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Проект</a:t>
                      </a: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2028 год</a:t>
                      </a:r>
                    </a:p>
                  </a:txBody>
                  <a:tcPr anchor="ctr">
                    <a:solidFill>
                      <a:srgbClr val="E4D4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37005550"/>
                  </a:ext>
                </a:extLst>
              </a:tr>
              <a:tr h="269448">
                <a:tc>
                  <a:txBody>
                    <a:bodyPr/>
                    <a:lstStyle/>
                    <a:p>
                      <a:r>
                        <a:rPr lang="ru-RU" sz="900" b="1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ОБРАЗОВАНИЕ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4 233 254,8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4 616 492,5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3 868 405,5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3 769 621,8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xmlns="" val="2133403512"/>
                  </a:ext>
                </a:extLst>
              </a:tr>
              <a:tr h="269448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Дошкольное образование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1 723 318,8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1 767 216,4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1 644 653,0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1 644 632,3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xmlns="" val="3928473242"/>
                  </a:ext>
                </a:extLst>
              </a:tr>
              <a:tr h="269448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Общее образование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2 003 465,0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2 308 416,2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1 697 424,1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1 598 759,6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xmlns="" val="1753421965"/>
                  </a:ext>
                </a:extLst>
              </a:tr>
              <a:tr h="269448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Дополнительное образование детей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428 808,8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453 387,4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452 430,7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452 388,8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xmlns="" val="2652335241"/>
                  </a:ext>
                </a:extLst>
              </a:tr>
              <a:tr h="269448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Профессиональная подготовка, переподготовка и повышение квалификации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446,6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385,9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388,0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388,0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xmlns="" val="399006036"/>
                  </a:ext>
                </a:extLst>
              </a:tr>
              <a:tr h="269448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Молодежная политика и оздоровление детей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23 832,0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22 028,2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22 005,4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22 005,4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xmlns="" val="2001853544"/>
                  </a:ext>
                </a:extLst>
              </a:tr>
              <a:tr h="269448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Другие вопросы в области образования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53 383,6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65 058,4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51 504,3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51 447,7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xmlns="" val="3385863897"/>
                  </a:ext>
                </a:extLst>
              </a:tr>
              <a:tr h="269448">
                <a:tc>
                  <a:txBody>
                    <a:bodyPr/>
                    <a:lstStyle/>
                    <a:p>
                      <a:r>
                        <a:rPr lang="ru-RU" sz="900" b="1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КУЛЬТУРА,  КИНЕМАТОГРАФИЯ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106 173,9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69 443,2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67 412,7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70 713,1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xmlns="" val="1740900739"/>
                  </a:ext>
                </a:extLst>
              </a:tr>
              <a:tr h="269448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Культура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87 090,7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54 785,3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52 824,2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56 124,6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xmlns="" val="4103594508"/>
                  </a:ext>
                </a:extLst>
              </a:tr>
              <a:tr h="269448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Другие вопросы в области культуры, кинематографии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19 083,2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14 657,9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14 588,5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14 588,5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xmlns="" val="1859538959"/>
                  </a:ext>
                </a:extLst>
              </a:tr>
              <a:tr h="269448">
                <a:tc>
                  <a:txBody>
                    <a:bodyPr/>
                    <a:lstStyle/>
                    <a:p>
                      <a:r>
                        <a:rPr lang="ru-RU" sz="900" b="1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СОЦИАЛЬНАЯ ПОЛИТИКА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258 890,5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290 061,2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361 330,2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343 113,7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xmlns="" val="2240067060"/>
                  </a:ext>
                </a:extLst>
              </a:tr>
              <a:tr h="269448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Пенсионное обеспечение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32 208,0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38 611,7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38 611,7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38 611,7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xmlns="" val="9848543"/>
                  </a:ext>
                </a:extLst>
              </a:tr>
              <a:tr h="269448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Социальное обеспечение населения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118 158,3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123 943,4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123 587,9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97 270,5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xmlns="" val="3092895932"/>
                  </a:ext>
                </a:extLst>
              </a:tr>
              <a:tr h="269448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Охрана семьи и детства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108 524,2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127 506,1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199 130,6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207 231,5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xmlns="" val="152044993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71AD9F0-3BAE-7CE0-6C9A-E712FFDC6467}"/>
              </a:ext>
            </a:extLst>
          </p:cNvPr>
          <p:cNvSpPr txBox="1"/>
          <p:nvPr/>
        </p:nvSpPr>
        <p:spPr>
          <a:xfrm>
            <a:off x="9032696" y="716846"/>
            <a:ext cx="7601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/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41123707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D5EE897-2D8F-46AC-E0A0-20B026258C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59C848B1-87A1-FE40-36EE-7B22BF6E72BE}"/>
              </a:ext>
            </a:extLst>
          </p:cNvPr>
          <p:cNvPicPr/>
          <p:nvPr/>
        </p:nvPicPr>
        <p:blipFill>
          <a:blip r:embed="rId2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67" name="object 83">
            <a:extLst>
              <a:ext uri="{FF2B5EF4-FFF2-40B4-BE49-F238E27FC236}">
                <a16:creationId xmlns:a16="http://schemas.microsoft.com/office/drawing/2014/main" xmlns="" id="{89E78622-66A0-9166-DE0E-290ED706B802}"/>
              </a:ext>
            </a:extLst>
          </p:cNvPr>
          <p:cNvSpPr/>
          <p:nvPr/>
        </p:nvSpPr>
        <p:spPr>
          <a:xfrm>
            <a:off x="851220" y="591840"/>
            <a:ext cx="8764920" cy="360"/>
          </a:xfrm>
          <a:custGeom>
            <a:avLst/>
            <a:gdLst>
              <a:gd name="textAreaLeft" fmla="*/ 0 w 8764920"/>
              <a:gd name="textAreaRight" fmla="*/ 8765280 w 876492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7951470">
                <a:moveTo>
                  <a:pt x="0" y="0"/>
                </a:moveTo>
                <a:lnTo>
                  <a:pt x="7950847" y="0"/>
                </a:lnTo>
              </a:path>
            </a:pathLst>
          </a:custGeom>
          <a:noFill/>
          <a:ln w="19080">
            <a:solidFill>
              <a:srgbClr val="97817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8" name="PlaceHolder 1">
            <a:extLst>
              <a:ext uri="{FF2B5EF4-FFF2-40B4-BE49-F238E27FC236}">
                <a16:creationId xmlns:a16="http://schemas.microsoft.com/office/drawing/2014/main" xmlns="" id="{2BB3E01D-7BF6-8020-20AF-37D19259412E}"/>
              </a:ext>
            </a:extLst>
          </p:cNvPr>
          <p:cNvSpPr txBox="1">
            <a:spLocks/>
          </p:cNvSpPr>
          <p:nvPr/>
        </p:nvSpPr>
        <p:spPr>
          <a:xfrm>
            <a:off x="-648000" y="302400"/>
            <a:ext cx="10260000" cy="56160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marL="1930320" algn="r">
              <a:spcBef>
                <a:spcPts val="99"/>
              </a:spcBef>
            </a:pPr>
            <a:r>
              <a:rPr lang="ru-RU" b="1" spc="-1" dirty="0">
                <a:solidFill>
                  <a:srgbClr val="006B68"/>
                </a:solidFill>
                <a:latin typeface="Arial"/>
              </a:rPr>
              <a:t>РАСХОДЫ РАЙОННОГО БЮДЖЕТА ПО РАЗДЕЛАМ И ПОДРАЗДЕЛАМ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59D299E0-0885-B1D3-9CC2-BA54876BDC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31704"/>
              </p:ext>
            </p:extLst>
          </p:nvPr>
        </p:nvGraphicFramePr>
        <p:xfrm>
          <a:off x="359792" y="853815"/>
          <a:ext cx="9505055" cy="453330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71134">
                  <a:extLst>
                    <a:ext uri="{9D8B030D-6E8A-4147-A177-3AD203B41FA5}">
                      <a16:colId xmlns:a16="http://schemas.microsoft.com/office/drawing/2014/main" xmlns="" val="2619150481"/>
                    </a:ext>
                  </a:extLst>
                </a:gridCol>
                <a:gridCol w="1523711">
                  <a:extLst>
                    <a:ext uri="{9D8B030D-6E8A-4147-A177-3AD203B41FA5}">
                      <a16:colId xmlns:a16="http://schemas.microsoft.com/office/drawing/2014/main" xmlns="" val="1598371585"/>
                    </a:ext>
                  </a:extLst>
                </a:gridCol>
                <a:gridCol w="1160923">
                  <a:extLst>
                    <a:ext uri="{9D8B030D-6E8A-4147-A177-3AD203B41FA5}">
                      <a16:colId xmlns:a16="http://schemas.microsoft.com/office/drawing/2014/main" xmlns="" val="4176660772"/>
                    </a:ext>
                  </a:extLst>
                </a:gridCol>
                <a:gridCol w="1160923">
                  <a:extLst>
                    <a:ext uri="{9D8B030D-6E8A-4147-A177-3AD203B41FA5}">
                      <a16:colId xmlns:a16="http://schemas.microsoft.com/office/drawing/2014/main" xmlns="" val="2030998437"/>
                    </a:ext>
                  </a:extLst>
                </a:gridCol>
                <a:gridCol w="1088364">
                  <a:extLst>
                    <a:ext uri="{9D8B030D-6E8A-4147-A177-3AD203B41FA5}">
                      <a16:colId xmlns:a16="http://schemas.microsoft.com/office/drawing/2014/main" xmlns="" val="1439934988"/>
                    </a:ext>
                  </a:extLst>
                </a:gridCol>
              </a:tblGrid>
              <a:tr h="587224">
                <a:tc>
                  <a:txBody>
                    <a:bodyPr/>
                    <a:lstStyle/>
                    <a:p>
                      <a:pPr algn="l"/>
                      <a:endParaRPr lang="ru-RU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Ожидаемое </a:t>
                      </a:r>
                    </a:p>
                    <a:p>
                      <a:pPr algn="ctr"/>
                      <a:r>
                        <a:rPr lang="ru-RU" sz="10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Исполнение</a:t>
                      </a:r>
                    </a:p>
                    <a:p>
                      <a:pPr algn="ctr"/>
                      <a:r>
                        <a:rPr lang="ru-RU" sz="10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2025 года</a:t>
                      </a:r>
                    </a:p>
                  </a:txBody>
                  <a:tcPr anchor="ctr"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Проект</a:t>
                      </a: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2026 год</a:t>
                      </a:r>
                    </a:p>
                  </a:txBody>
                  <a:tcPr anchor="ctr"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Проект</a:t>
                      </a: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2027 год</a:t>
                      </a:r>
                    </a:p>
                  </a:txBody>
                  <a:tcPr anchor="ctr"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Проект</a:t>
                      </a: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2028 год</a:t>
                      </a:r>
                    </a:p>
                  </a:txBody>
                  <a:tcPr anchor="ctr">
                    <a:solidFill>
                      <a:srgbClr val="E4D4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37005550"/>
                  </a:ext>
                </a:extLst>
              </a:tr>
              <a:tr h="302949">
                <a:tc>
                  <a:txBody>
                    <a:bodyPr/>
                    <a:lstStyle/>
                    <a:p>
                      <a:r>
                        <a:rPr lang="ru-RU" sz="900" b="1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ФИЗИЧЕСКАЯ КУЛЬТУРА И СПОРТ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557 832,6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323 366,0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191 827,2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200 303,7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xmlns="" val="2543856425"/>
                  </a:ext>
                </a:extLst>
              </a:tr>
              <a:tr h="302949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Физическая культура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169 396,7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19 345,5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9 749,8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9 456,8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xmlns="" val="3850940490"/>
                  </a:ext>
                </a:extLst>
              </a:tr>
              <a:tr h="302949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Массовый спорт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377 309,3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122 468,2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8 735,8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xmlns="" val="2167073150"/>
                  </a:ext>
                </a:extLst>
              </a:tr>
              <a:tr h="302949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Спорт высших достижений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673,3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166 445,3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166 971,4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167 005,1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xmlns="" val="3389066895"/>
                  </a:ext>
                </a:extLst>
              </a:tr>
              <a:tr h="302949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Другие вопросы в области физической культуры и спорта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10 453,3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15 106,0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15 106,0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 Narrow" panose="020B0606020202030204" pitchFamily="34" charset="0"/>
                        </a:rPr>
                        <a:t>15 106,0</a:t>
                      </a:r>
                      <a:endParaRPr lang="ru-RU" sz="9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xmlns="" val="3482055849"/>
                  </a:ext>
                </a:extLst>
              </a:tr>
              <a:tr h="302949">
                <a:tc>
                  <a:txBody>
                    <a:bodyPr/>
                    <a:lstStyle/>
                    <a:p>
                      <a:r>
                        <a:rPr lang="ru-RU" sz="900" b="1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СРЕДСТВА МАССОВОЙ ИНФОРМАЦИИ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6 739,7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6 739,7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6 739,7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6 739,7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xmlns="" val="1468620295"/>
                  </a:ext>
                </a:extLst>
              </a:tr>
              <a:tr h="302949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Периодическая печать и издательства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6 739,7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6 739,7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6 739,7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6 739,7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xmlns="" val="1641516971"/>
                  </a:ext>
                </a:extLst>
              </a:tr>
              <a:tr h="302949">
                <a:tc>
                  <a:txBody>
                    <a:bodyPr/>
                    <a:lstStyle/>
                    <a:p>
                      <a:r>
                        <a:rPr lang="ru-RU" sz="900" b="1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25,0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xmlns="" val="2144512311"/>
                  </a:ext>
                </a:extLst>
              </a:tr>
              <a:tr h="302949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Обслуживание государственного внутреннего и муниципального долга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25,0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xmlns="" val="1669286798"/>
                  </a:ext>
                </a:extLst>
              </a:tr>
              <a:tr h="373313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МЕЖБЮДЖЕТНЫЕ ТРАНСФЕРТЫ ОБЩЕГО ХАРАКТЕРА БЮДЖЕТАМ СУБЪЕКТОВ РОССИЙСКОЙ ФЕДЕРАЦИИ И МУНИЦИПАЛЬНЫХ ОБРАЗОВАНИЙ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200 857,1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397 390,2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269 676,5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252 113,1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xmlns="" val="2233163742"/>
                  </a:ext>
                </a:extLst>
              </a:tr>
              <a:tr h="426797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200 857,1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186 758,1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169 544,4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151 481,0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xmlns="" val="3647556515"/>
                  </a:ext>
                </a:extLst>
              </a:tr>
              <a:tr h="186657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Прочие межбюджетные трансферты общего характера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210 632,1</a:t>
                      </a:r>
                    </a:p>
                    <a:p>
                      <a:endParaRPr lang="ru-RU" sz="900" b="0" i="0" u="none" strike="noStrike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u="none" strike="noStrike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100 132,1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u="none" strike="noStrike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100 632,1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xmlns="" val="137226410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9FC6F33-4A2E-A15D-C171-07350C2A0634}"/>
              </a:ext>
            </a:extLst>
          </p:cNvPr>
          <p:cNvSpPr txBox="1"/>
          <p:nvPr/>
        </p:nvSpPr>
        <p:spPr>
          <a:xfrm>
            <a:off x="9104703" y="680462"/>
            <a:ext cx="7601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/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18443449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920595" y="124020"/>
            <a:ext cx="9175945" cy="46818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indent="0" algn="l">
              <a:lnSpc>
                <a:spcPct val="100000"/>
              </a:lnSpc>
              <a:buNone/>
            </a:pPr>
            <a:r>
              <a:rPr lang="ru-RU" sz="1800" b="1" strike="noStrike" spc="-1" dirty="0">
                <a:solidFill>
                  <a:srgbClr val="006B68"/>
                </a:solidFill>
                <a:latin typeface="Arial"/>
              </a:rPr>
              <a:t>СТРУКТУРА РАСХОДОВ В РАМКАХ МУНИЦИПАЛЬНЫХ ПРОГРАММ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3" name="object 183"/>
          <p:cNvSpPr/>
          <p:nvPr/>
        </p:nvSpPr>
        <p:spPr>
          <a:xfrm>
            <a:off x="897840" y="592200"/>
            <a:ext cx="8764920" cy="360"/>
          </a:xfrm>
          <a:custGeom>
            <a:avLst/>
            <a:gdLst>
              <a:gd name="textAreaLeft" fmla="*/ 0 w 8764920"/>
              <a:gd name="textAreaRight" fmla="*/ 8765280 w 876492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7951470">
                <a:moveTo>
                  <a:pt x="0" y="0"/>
                </a:moveTo>
                <a:lnTo>
                  <a:pt x="7950847" y="0"/>
                </a:lnTo>
              </a:path>
            </a:pathLst>
          </a:custGeom>
          <a:noFill/>
          <a:ln w="19080">
            <a:solidFill>
              <a:srgbClr val="97817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74" name="Рисунок 273"/>
          <p:cNvPicPr/>
          <p:nvPr/>
        </p:nvPicPr>
        <p:blipFill>
          <a:blip r:embed="rId2"/>
          <a:srcRect l="9264" t="2332" r="21251" b="17243"/>
          <a:stretch/>
        </p:blipFill>
        <p:spPr>
          <a:xfrm>
            <a:off x="468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pic>
        <p:nvPicPr>
          <p:cNvPr id="275" name="object 191"/>
          <p:cNvPicPr/>
          <p:nvPr/>
        </p:nvPicPr>
        <p:blipFill>
          <a:blip r:embed="rId3"/>
          <a:stretch/>
        </p:blipFill>
        <p:spPr>
          <a:xfrm>
            <a:off x="0" y="905760"/>
            <a:ext cx="5435640" cy="434160"/>
          </a:xfrm>
          <a:prstGeom prst="rect">
            <a:avLst/>
          </a:prstGeom>
          <a:ln w="0">
            <a:noFill/>
          </a:ln>
        </p:spPr>
      </p:pic>
      <p:sp>
        <p:nvSpPr>
          <p:cNvPr id="276" name="object 194"/>
          <p:cNvSpPr/>
          <p:nvPr/>
        </p:nvSpPr>
        <p:spPr>
          <a:xfrm>
            <a:off x="0" y="905760"/>
            <a:ext cx="5435640" cy="435960"/>
          </a:xfrm>
          <a:custGeom>
            <a:avLst/>
            <a:gdLst>
              <a:gd name="textAreaLeft" fmla="*/ 0 w 5435640"/>
              <a:gd name="textAreaRight" fmla="*/ 5436000 w 5435640"/>
              <a:gd name="textAreaTop" fmla="*/ 0 h 435960"/>
              <a:gd name="textAreaBottom" fmla="*/ 436320 h 435960"/>
            </a:gdLst>
            <a:ahLst/>
            <a:cxnLst/>
            <a:rect l="textAreaLeft" t="textAreaTop" r="textAreaRight" b="textAreaBottom"/>
            <a:pathLst>
              <a:path w="5364480" h="436244">
                <a:moveTo>
                  <a:pt x="5364086" y="416814"/>
                </a:moveTo>
                <a:lnTo>
                  <a:pt x="0" y="416814"/>
                </a:lnTo>
                <a:lnTo>
                  <a:pt x="0" y="435864"/>
                </a:lnTo>
                <a:lnTo>
                  <a:pt x="5364086" y="435864"/>
                </a:lnTo>
                <a:lnTo>
                  <a:pt x="5364086" y="416814"/>
                </a:lnTo>
                <a:close/>
              </a:path>
              <a:path w="5364480" h="436244">
                <a:moveTo>
                  <a:pt x="5364086" y="0"/>
                </a:moveTo>
                <a:lnTo>
                  <a:pt x="0" y="0"/>
                </a:lnTo>
                <a:lnTo>
                  <a:pt x="0" y="19050"/>
                </a:lnTo>
                <a:lnTo>
                  <a:pt x="5364086" y="19050"/>
                </a:lnTo>
                <a:lnTo>
                  <a:pt x="5364086" y="0"/>
                </a:lnTo>
                <a:close/>
              </a:path>
            </a:pathLst>
          </a:custGeom>
          <a:solidFill>
            <a:srgbClr val="394A8A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7" name="object 196"/>
          <p:cNvSpPr/>
          <p:nvPr/>
        </p:nvSpPr>
        <p:spPr>
          <a:xfrm>
            <a:off x="1531800" y="853560"/>
            <a:ext cx="1888200" cy="501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lang="ru-RU" sz="3200" b="0" strike="noStrike" spc="-160" dirty="0">
                <a:solidFill>
                  <a:srgbClr val="5C8589"/>
                </a:solidFill>
                <a:latin typeface="Bahnschrift"/>
              </a:rPr>
              <a:t>2026</a:t>
            </a:r>
            <a:r>
              <a:rPr lang="ru-RU" sz="3200" b="0" strike="noStrike" spc="-7" dirty="0">
                <a:solidFill>
                  <a:srgbClr val="5C8589"/>
                </a:solidFill>
                <a:latin typeface="Bahnschrift"/>
              </a:rPr>
              <a:t> </a:t>
            </a:r>
            <a:r>
              <a:rPr lang="ru-RU" sz="3200" b="0" strike="noStrike" spc="-282" dirty="0">
                <a:solidFill>
                  <a:srgbClr val="5C8589"/>
                </a:solidFill>
                <a:latin typeface="Bahnschrift"/>
              </a:rPr>
              <a:t>год</a:t>
            </a:r>
            <a:endParaRPr lang="ru-RU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8" name="object 202"/>
          <p:cNvSpPr/>
          <p:nvPr/>
        </p:nvSpPr>
        <p:spPr>
          <a:xfrm>
            <a:off x="578880" y="1755000"/>
            <a:ext cx="2863440" cy="2841840"/>
          </a:xfrm>
          <a:custGeom>
            <a:avLst/>
            <a:gdLst>
              <a:gd name="textAreaLeft" fmla="*/ 0 w 2863440"/>
              <a:gd name="textAreaRight" fmla="*/ 2863800 w 2863440"/>
              <a:gd name="textAreaTop" fmla="*/ 0 h 2841840"/>
              <a:gd name="textAreaBottom" fmla="*/ 2842200 h 2841840"/>
            </a:gdLst>
            <a:ahLst/>
            <a:cxnLst/>
            <a:rect l="textAreaLeft" t="textAreaTop" r="textAreaRight" b="textAreaBottom"/>
            <a:pathLst>
              <a:path w="2863850" h="2842260">
                <a:moveTo>
                  <a:pt x="1431785" y="0"/>
                </a:moveTo>
                <a:lnTo>
                  <a:pt x="1383562" y="796"/>
                </a:lnTo>
                <a:lnTo>
                  <a:pt x="1335738" y="3170"/>
                </a:lnTo>
                <a:lnTo>
                  <a:pt x="1288339" y="7096"/>
                </a:lnTo>
                <a:lnTo>
                  <a:pt x="1241389" y="12549"/>
                </a:lnTo>
                <a:lnTo>
                  <a:pt x="1194913" y="19503"/>
                </a:lnTo>
                <a:lnTo>
                  <a:pt x="1148937" y="27934"/>
                </a:lnTo>
                <a:lnTo>
                  <a:pt x="1103486" y="37817"/>
                </a:lnTo>
                <a:lnTo>
                  <a:pt x="1058584" y="49127"/>
                </a:lnTo>
                <a:lnTo>
                  <a:pt x="1014256" y="61838"/>
                </a:lnTo>
                <a:lnTo>
                  <a:pt x="970529" y="75926"/>
                </a:lnTo>
                <a:lnTo>
                  <a:pt x="927426" y="91365"/>
                </a:lnTo>
                <a:lnTo>
                  <a:pt x="884973" y="108130"/>
                </a:lnTo>
                <a:lnTo>
                  <a:pt x="843195" y="126196"/>
                </a:lnTo>
                <a:lnTo>
                  <a:pt x="802117" y="145539"/>
                </a:lnTo>
                <a:lnTo>
                  <a:pt x="761763" y="166133"/>
                </a:lnTo>
                <a:lnTo>
                  <a:pt x="722160" y="187953"/>
                </a:lnTo>
                <a:lnTo>
                  <a:pt x="683332" y="210974"/>
                </a:lnTo>
                <a:lnTo>
                  <a:pt x="645304" y="235171"/>
                </a:lnTo>
                <a:lnTo>
                  <a:pt x="608101" y="260519"/>
                </a:lnTo>
                <a:lnTo>
                  <a:pt x="571748" y="286993"/>
                </a:lnTo>
                <a:lnTo>
                  <a:pt x="536271" y="314568"/>
                </a:lnTo>
                <a:lnTo>
                  <a:pt x="501694" y="343218"/>
                </a:lnTo>
                <a:lnTo>
                  <a:pt x="468042" y="372919"/>
                </a:lnTo>
                <a:lnTo>
                  <a:pt x="435341" y="403645"/>
                </a:lnTo>
                <a:lnTo>
                  <a:pt x="403616" y="435372"/>
                </a:lnTo>
                <a:lnTo>
                  <a:pt x="372891" y="468075"/>
                </a:lnTo>
                <a:lnTo>
                  <a:pt x="343191" y="501727"/>
                </a:lnTo>
                <a:lnTo>
                  <a:pt x="314543" y="536305"/>
                </a:lnTo>
                <a:lnTo>
                  <a:pt x="286970" y="571784"/>
                </a:lnTo>
                <a:lnTo>
                  <a:pt x="260498" y="608137"/>
                </a:lnTo>
                <a:lnTo>
                  <a:pt x="235151" y="645341"/>
                </a:lnTo>
                <a:lnTo>
                  <a:pt x="210956" y="683369"/>
                </a:lnTo>
                <a:lnTo>
                  <a:pt x="187936" y="722198"/>
                </a:lnTo>
                <a:lnTo>
                  <a:pt x="166118" y="761801"/>
                </a:lnTo>
                <a:lnTo>
                  <a:pt x="145526" y="802154"/>
                </a:lnTo>
                <a:lnTo>
                  <a:pt x="126184" y="843233"/>
                </a:lnTo>
                <a:lnTo>
                  <a:pt x="108119" y="885010"/>
                </a:lnTo>
                <a:lnTo>
                  <a:pt x="91355" y="927463"/>
                </a:lnTo>
                <a:lnTo>
                  <a:pt x="75918" y="970565"/>
                </a:lnTo>
                <a:lnTo>
                  <a:pt x="61832" y="1014291"/>
                </a:lnTo>
                <a:lnTo>
                  <a:pt x="49122" y="1058617"/>
                </a:lnTo>
                <a:lnTo>
                  <a:pt x="37813" y="1103518"/>
                </a:lnTo>
                <a:lnTo>
                  <a:pt x="27931" y="1148967"/>
                </a:lnTo>
                <a:lnTo>
                  <a:pt x="19501" y="1194941"/>
                </a:lnTo>
                <a:lnTo>
                  <a:pt x="12547" y="1241414"/>
                </a:lnTo>
                <a:lnTo>
                  <a:pt x="7095" y="1288362"/>
                </a:lnTo>
                <a:lnTo>
                  <a:pt x="3170" y="1335758"/>
                </a:lnTo>
                <a:lnTo>
                  <a:pt x="796" y="1383578"/>
                </a:lnTo>
                <a:lnTo>
                  <a:pt x="0" y="1431797"/>
                </a:lnTo>
                <a:lnTo>
                  <a:pt x="807" y="1480157"/>
                </a:lnTo>
                <a:lnTo>
                  <a:pt x="3212" y="1528161"/>
                </a:lnTo>
                <a:lnTo>
                  <a:pt x="7192" y="1575782"/>
                </a:lnTo>
                <a:lnTo>
                  <a:pt x="12724" y="1622992"/>
                </a:lnTo>
                <a:lnTo>
                  <a:pt x="19782" y="1669763"/>
                </a:lnTo>
                <a:lnTo>
                  <a:pt x="28344" y="1716066"/>
                </a:lnTo>
                <a:lnTo>
                  <a:pt x="38385" y="1761872"/>
                </a:lnTo>
                <a:lnTo>
                  <a:pt x="49882" y="1807155"/>
                </a:lnTo>
                <a:lnTo>
                  <a:pt x="62812" y="1851884"/>
                </a:lnTo>
                <a:lnTo>
                  <a:pt x="77150" y="1896034"/>
                </a:lnTo>
                <a:lnTo>
                  <a:pt x="92873" y="1939573"/>
                </a:lnTo>
                <a:lnTo>
                  <a:pt x="109956" y="1982476"/>
                </a:lnTo>
                <a:lnTo>
                  <a:pt x="128377" y="2024713"/>
                </a:lnTo>
                <a:lnTo>
                  <a:pt x="148112" y="2066256"/>
                </a:lnTo>
                <a:lnTo>
                  <a:pt x="169136" y="2107077"/>
                </a:lnTo>
                <a:lnTo>
                  <a:pt x="191426" y="2147148"/>
                </a:lnTo>
                <a:lnTo>
                  <a:pt x="214958" y="2186440"/>
                </a:lnTo>
                <a:lnTo>
                  <a:pt x="239709" y="2224925"/>
                </a:lnTo>
                <a:lnTo>
                  <a:pt x="265654" y="2262575"/>
                </a:lnTo>
                <a:lnTo>
                  <a:pt x="292771" y="2299361"/>
                </a:lnTo>
                <a:lnTo>
                  <a:pt x="321034" y="2335256"/>
                </a:lnTo>
                <a:lnTo>
                  <a:pt x="350422" y="2370231"/>
                </a:lnTo>
                <a:lnTo>
                  <a:pt x="380909" y="2404258"/>
                </a:lnTo>
                <a:lnTo>
                  <a:pt x="412471" y="2437308"/>
                </a:lnTo>
                <a:lnTo>
                  <a:pt x="445087" y="2469353"/>
                </a:lnTo>
                <a:lnTo>
                  <a:pt x="478730" y="2500366"/>
                </a:lnTo>
                <a:lnTo>
                  <a:pt x="513379" y="2530317"/>
                </a:lnTo>
                <a:lnTo>
                  <a:pt x="549008" y="2559178"/>
                </a:lnTo>
                <a:lnTo>
                  <a:pt x="585595" y="2586922"/>
                </a:lnTo>
                <a:lnTo>
                  <a:pt x="623115" y="2613520"/>
                </a:lnTo>
                <a:lnTo>
                  <a:pt x="661545" y="2638944"/>
                </a:lnTo>
                <a:lnTo>
                  <a:pt x="700861" y="2663165"/>
                </a:lnTo>
                <a:lnTo>
                  <a:pt x="741039" y="2686155"/>
                </a:lnTo>
                <a:lnTo>
                  <a:pt x="782056" y="2707886"/>
                </a:lnTo>
                <a:lnTo>
                  <a:pt x="823888" y="2728330"/>
                </a:lnTo>
                <a:lnTo>
                  <a:pt x="866511" y="2747458"/>
                </a:lnTo>
                <a:lnTo>
                  <a:pt x="909901" y="2765243"/>
                </a:lnTo>
                <a:lnTo>
                  <a:pt x="954034" y="2781655"/>
                </a:lnTo>
                <a:lnTo>
                  <a:pt x="998887" y="2796667"/>
                </a:lnTo>
                <a:lnTo>
                  <a:pt x="1044437" y="2810250"/>
                </a:lnTo>
                <a:lnTo>
                  <a:pt x="1090658" y="2822376"/>
                </a:lnTo>
                <a:lnTo>
                  <a:pt x="1137529" y="2833017"/>
                </a:lnTo>
                <a:lnTo>
                  <a:pt x="1185024" y="2842145"/>
                </a:lnTo>
                <a:lnTo>
                  <a:pt x="1276337" y="2320315"/>
                </a:lnTo>
                <a:lnTo>
                  <a:pt x="1229363" y="2310829"/>
                </a:lnTo>
                <a:lnTo>
                  <a:pt x="1183454" y="2299033"/>
                </a:lnTo>
                <a:lnTo>
                  <a:pt x="1138662" y="2284998"/>
                </a:lnTo>
                <a:lnTo>
                  <a:pt x="1095036" y="2268798"/>
                </a:lnTo>
                <a:lnTo>
                  <a:pt x="1052627" y="2250505"/>
                </a:lnTo>
                <a:lnTo>
                  <a:pt x="1011486" y="2230189"/>
                </a:lnTo>
                <a:lnTo>
                  <a:pt x="971664" y="2207925"/>
                </a:lnTo>
                <a:lnTo>
                  <a:pt x="933212" y="2183783"/>
                </a:lnTo>
                <a:lnTo>
                  <a:pt x="896179" y="2157836"/>
                </a:lnTo>
                <a:lnTo>
                  <a:pt x="860617" y="2130156"/>
                </a:lnTo>
                <a:lnTo>
                  <a:pt x="826576" y="2100816"/>
                </a:lnTo>
                <a:lnTo>
                  <a:pt x="794107" y="2069887"/>
                </a:lnTo>
                <a:lnTo>
                  <a:pt x="763261" y="2037441"/>
                </a:lnTo>
                <a:lnTo>
                  <a:pt x="734088" y="2003551"/>
                </a:lnTo>
                <a:lnTo>
                  <a:pt x="706639" y="1968289"/>
                </a:lnTo>
                <a:lnTo>
                  <a:pt x="680964" y="1931726"/>
                </a:lnTo>
                <a:lnTo>
                  <a:pt x="657115" y="1893936"/>
                </a:lnTo>
                <a:lnTo>
                  <a:pt x="635142" y="1854990"/>
                </a:lnTo>
                <a:lnTo>
                  <a:pt x="615095" y="1814961"/>
                </a:lnTo>
                <a:lnTo>
                  <a:pt x="597025" y="1773920"/>
                </a:lnTo>
                <a:lnTo>
                  <a:pt x="580983" y="1731940"/>
                </a:lnTo>
                <a:lnTo>
                  <a:pt x="567020" y="1689092"/>
                </a:lnTo>
                <a:lnTo>
                  <a:pt x="555186" y="1645450"/>
                </a:lnTo>
                <a:lnTo>
                  <a:pt x="545532" y="1601085"/>
                </a:lnTo>
                <a:lnTo>
                  <a:pt x="538108" y="1556069"/>
                </a:lnTo>
                <a:lnTo>
                  <a:pt x="532965" y="1510475"/>
                </a:lnTo>
                <a:lnTo>
                  <a:pt x="530154" y="1464374"/>
                </a:lnTo>
                <a:lnTo>
                  <a:pt x="529726" y="1417839"/>
                </a:lnTo>
                <a:lnTo>
                  <a:pt x="531731" y="1370942"/>
                </a:lnTo>
                <a:lnTo>
                  <a:pt x="536219" y="1323754"/>
                </a:lnTo>
                <a:lnTo>
                  <a:pt x="543242" y="1276350"/>
                </a:lnTo>
                <a:lnTo>
                  <a:pt x="552728" y="1229376"/>
                </a:lnTo>
                <a:lnTo>
                  <a:pt x="564525" y="1183467"/>
                </a:lnTo>
                <a:lnTo>
                  <a:pt x="578559" y="1138675"/>
                </a:lnTo>
                <a:lnTo>
                  <a:pt x="594760" y="1095050"/>
                </a:lnTo>
                <a:lnTo>
                  <a:pt x="613054" y="1052642"/>
                </a:lnTo>
                <a:lnTo>
                  <a:pt x="633370" y="1011503"/>
                </a:lnTo>
                <a:lnTo>
                  <a:pt x="655635" y="971682"/>
                </a:lnTo>
                <a:lnTo>
                  <a:pt x="679778" y="933231"/>
                </a:lnTo>
                <a:lnTo>
                  <a:pt x="705726" y="896200"/>
                </a:lnTo>
                <a:lnTo>
                  <a:pt x="733407" y="860639"/>
                </a:lnTo>
                <a:lnTo>
                  <a:pt x="762749" y="826600"/>
                </a:lnTo>
                <a:lnTo>
                  <a:pt x="793679" y="794133"/>
                </a:lnTo>
                <a:lnTo>
                  <a:pt x="826126" y="763289"/>
                </a:lnTo>
                <a:lnTo>
                  <a:pt x="860017" y="734118"/>
                </a:lnTo>
                <a:lnTo>
                  <a:pt x="895280" y="706671"/>
                </a:lnTo>
                <a:lnTo>
                  <a:pt x="931844" y="680999"/>
                </a:lnTo>
                <a:lnTo>
                  <a:pt x="969635" y="657152"/>
                </a:lnTo>
                <a:lnTo>
                  <a:pt x="1008582" y="635180"/>
                </a:lnTo>
                <a:lnTo>
                  <a:pt x="1048613" y="615136"/>
                </a:lnTo>
                <a:lnTo>
                  <a:pt x="1089655" y="597068"/>
                </a:lnTo>
                <a:lnTo>
                  <a:pt x="1131636" y="581029"/>
                </a:lnTo>
                <a:lnTo>
                  <a:pt x="1174485" y="567068"/>
                </a:lnTo>
                <a:lnTo>
                  <a:pt x="1218128" y="555236"/>
                </a:lnTo>
                <a:lnTo>
                  <a:pt x="1262494" y="545583"/>
                </a:lnTo>
                <a:lnTo>
                  <a:pt x="1307511" y="538162"/>
                </a:lnTo>
                <a:lnTo>
                  <a:pt x="1353106" y="533021"/>
                </a:lnTo>
                <a:lnTo>
                  <a:pt x="1399207" y="530212"/>
                </a:lnTo>
                <a:lnTo>
                  <a:pt x="1445743" y="529785"/>
                </a:lnTo>
                <a:lnTo>
                  <a:pt x="1492640" y="531791"/>
                </a:lnTo>
                <a:lnTo>
                  <a:pt x="1539828" y="536281"/>
                </a:lnTo>
                <a:lnTo>
                  <a:pt x="1587233" y="543306"/>
                </a:lnTo>
                <a:lnTo>
                  <a:pt x="1634706" y="552907"/>
                </a:lnTo>
                <a:lnTo>
                  <a:pt x="1681156" y="564901"/>
                </a:lnTo>
                <a:lnTo>
                  <a:pt x="1726525" y="579215"/>
                </a:lnTo>
                <a:lnTo>
                  <a:pt x="1770751" y="595776"/>
                </a:lnTo>
                <a:lnTo>
                  <a:pt x="1813773" y="614514"/>
                </a:lnTo>
                <a:lnTo>
                  <a:pt x="1855532" y="635356"/>
                </a:lnTo>
                <a:lnTo>
                  <a:pt x="1895968" y="658230"/>
                </a:lnTo>
                <a:lnTo>
                  <a:pt x="1935019" y="683065"/>
                </a:lnTo>
                <a:lnTo>
                  <a:pt x="1972626" y="709788"/>
                </a:lnTo>
                <a:lnTo>
                  <a:pt x="2008728" y="738328"/>
                </a:lnTo>
                <a:lnTo>
                  <a:pt x="2043265" y="768613"/>
                </a:lnTo>
                <a:lnTo>
                  <a:pt x="2076176" y="800571"/>
                </a:lnTo>
                <a:lnTo>
                  <a:pt x="2107402" y="834130"/>
                </a:lnTo>
                <a:lnTo>
                  <a:pt x="2136881" y="869217"/>
                </a:lnTo>
                <a:lnTo>
                  <a:pt x="2164553" y="905762"/>
                </a:lnTo>
                <a:lnTo>
                  <a:pt x="2190359" y="943693"/>
                </a:lnTo>
                <a:lnTo>
                  <a:pt x="2214237" y="982937"/>
                </a:lnTo>
                <a:lnTo>
                  <a:pt x="2236128" y="1023422"/>
                </a:lnTo>
                <a:lnTo>
                  <a:pt x="2255970" y="1065077"/>
                </a:lnTo>
                <a:lnTo>
                  <a:pt x="2273704" y="1107830"/>
                </a:lnTo>
                <a:lnTo>
                  <a:pt x="2289270" y="1151608"/>
                </a:lnTo>
                <a:lnTo>
                  <a:pt x="2302606" y="1196341"/>
                </a:lnTo>
                <a:lnTo>
                  <a:pt x="2313653" y="1241956"/>
                </a:lnTo>
                <a:lnTo>
                  <a:pt x="2322350" y="1288381"/>
                </a:lnTo>
                <a:lnTo>
                  <a:pt x="2328637" y="1335544"/>
                </a:lnTo>
                <a:lnTo>
                  <a:pt x="2332453" y="1383373"/>
                </a:lnTo>
                <a:lnTo>
                  <a:pt x="2333739" y="1431797"/>
                </a:lnTo>
                <a:lnTo>
                  <a:pt x="2863583" y="1431797"/>
                </a:lnTo>
                <a:lnTo>
                  <a:pt x="2862786" y="1383578"/>
                </a:lnTo>
                <a:lnTo>
                  <a:pt x="2860412" y="1335758"/>
                </a:lnTo>
                <a:lnTo>
                  <a:pt x="2856486" y="1288362"/>
                </a:lnTo>
                <a:lnTo>
                  <a:pt x="2851034" y="1241414"/>
                </a:lnTo>
                <a:lnTo>
                  <a:pt x="2844079" y="1194941"/>
                </a:lnTo>
                <a:lnTo>
                  <a:pt x="2835648" y="1148967"/>
                </a:lnTo>
                <a:lnTo>
                  <a:pt x="2825765" y="1103518"/>
                </a:lnTo>
                <a:lnTo>
                  <a:pt x="2814455" y="1058617"/>
                </a:lnTo>
                <a:lnTo>
                  <a:pt x="2801744" y="1014291"/>
                </a:lnTo>
                <a:lnTo>
                  <a:pt x="2787657" y="970565"/>
                </a:lnTo>
                <a:lnTo>
                  <a:pt x="2772218" y="927463"/>
                </a:lnTo>
                <a:lnTo>
                  <a:pt x="2755452" y="885010"/>
                </a:lnTo>
                <a:lnTo>
                  <a:pt x="2737386" y="843233"/>
                </a:lnTo>
                <a:lnTo>
                  <a:pt x="2718043" y="802154"/>
                </a:lnTo>
                <a:lnTo>
                  <a:pt x="2697449" y="761801"/>
                </a:lnTo>
                <a:lnTo>
                  <a:pt x="2675629" y="722198"/>
                </a:lnTo>
                <a:lnTo>
                  <a:pt x="2652608" y="683369"/>
                </a:lnTo>
                <a:lnTo>
                  <a:pt x="2628411" y="645341"/>
                </a:lnTo>
                <a:lnTo>
                  <a:pt x="2603063" y="608137"/>
                </a:lnTo>
                <a:lnTo>
                  <a:pt x="2576589" y="571784"/>
                </a:lnTo>
                <a:lnTo>
                  <a:pt x="2549015" y="536305"/>
                </a:lnTo>
                <a:lnTo>
                  <a:pt x="2520364" y="501727"/>
                </a:lnTo>
                <a:lnTo>
                  <a:pt x="2490663" y="468075"/>
                </a:lnTo>
                <a:lnTo>
                  <a:pt x="2459937" y="435372"/>
                </a:lnTo>
                <a:lnTo>
                  <a:pt x="2428210" y="403645"/>
                </a:lnTo>
                <a:lnTo>
                  <a:pt x="2395508" y="372919"/>
                </a:lnTo>
                <a:lnTo>
                  <a:pt x="2361855" y="343218"/>
                </a:lnTo>
                <a:lnTo>
                  <a:pt x="2327277" y="314568"/>
                </a:lnTo>
                <a:lnTo>
                  <a:pt x="2291799" y="286993"/>
                </a:lnTo>
                <a:lnTo>
                  <a:pt x="2255445" y="260519"/>
                </a:lnTo>
                <a:lnTo>
                  <a:pt x="2218242" y="235171"/>
                </a:lnTo>
                <a:lnTo>
                  <a:pt x="2180213" y="210974"/>
                </a:lnTo>
                <a:lnTo>
                  <a:pt x="2141385" y="187953"/>
                </a:lnTo>
                <a:lnTo>
                  <a:pt x="2101781" y="166133"/>
                </a:lnTo>
                <a:lnTo>
                  <a:pt x="2061428" y="145539"/>
                </a:lnTo>
                <a:lnTo>
                  <a:pt x="2020350" y="126196"/>
                </a:lnTo>
                <a:lnTo>
                  <a:pt x="1978572" y="108130"/>
                </a:lnTo>
                <a:lnTo>
                  <a:pt x="1936120" y="91365"/>
                </a:lnTo>
                <a:lnTo>
                  <a:pt x="1893018" y="75926"/>
                </a:lnTo>
                <a:lnTo>
                  <a:pt x="1849291" y="61838"/>
                </a:lnTo>
                <a:lnTo>
                  <a:pt x="1804965" y="49127"/>
                </a:lnTo>
                <a:lnTo>
                  <a:pt x="1760065" y="37817"/>
                </a:lnTo>
                <a:lnTo>
                  <a:pt x="1714615" y="27934"/>
                </a:lnTo>
                <a:lnTo>
                  <a:pt x="1668641" y="19503"/>
                </a:lnTo>
                <a:lnTo>
                  <a:pt x="1622168" y="12549"/>
                </a:lnTo>
                <a:lnTo>
                  <a:pt x="1575221" y="7096"/>
                </a:lnTo>
                <a:lnTo>
                  <a:pt x="1527824" y="3170"/>
                </a:lnTo>
                <a:lnTo>
                  <a:pt x="1480004" y="796"/>
                </a:lnTo>
                <a:lnTo>
                  <a:pt x="1431785" y="0"/>
                </a:lnTo>
                <a:close/>
              </a:path>
            </a:pathLst>
          </a:custGeom>
          <a:solidFill>
            <a:srgbClr val="006764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9" name="object 203"/>
          <p:cNvSpPr/>
          <p:nvPr/>
        </p:nvSpPr>
        <p:spPr>
          <a:xfrm>
            <a:off x="1883520" y="3329280"/>
            <a:ext cx="1678680" cy="1432080"/>
          </a:xfrm>
          <a:custGeom>
            <a:avLst/>
            <a:gdLst>
              <a:gd name="textAreaLeft" fmla="*/ 0 w 1678680"/>
              <a:gd name="textAreaRight" fmla="*/ 1679040 w 1678680"/>
              <a:gd name="textAreaTop" fmla="*/ 0 h 1432080"/>
              <a:gd name="textAreaBottom" fmla="*/ 1432440 h 1432080"/>
            </a:gdLst>
            <a:ahLst/>
            <a:cxnLst/>
            <a:rect l="textAreaLeft" t="textAreaTop" r="textAreaRight" b="textAreaBottom"/>
            <a:pathLst>
              <a:path w="1678939" h="1432560">
                <a:moveTo>
                  <a:pt x="1678558" y="0"/>
                </a:moveTo>
                <a:lnTo>
                  <a:pt x="1148714" y="0"/>
                </a:lnTo>
                <a:lnTo>
                  <a:pt x="1147464" y="47909"/>
                </a:lnTo>
                <a:lnTo>
                  <a:pt x="1143755" y="95167"/>
                </a:lnTo>
                <a:lnTo>
                  <a:pt x="1137648" y="141711"/>
                </a:lnTo>
                <a:lnTo>
                  <a:pt x="1129208" y="187478"/>
                </a:lnTo>
                <a:lnTo>
                  <a:pt x="1118495" y="232407"/>
                </a:lnTo>
                <a:lnTo>
                  <a:pt x="1105572" y="276434"/>
                </a:lnTo>
                <a:lnTo>
                  <a:pt x="1090503" y="319498"/>
                </a:lnTo>
                <a:lnTo>
                  <a:pt x="1073348" y="361537"/>
                </a:lnTo>
                <a:lnTo>
                  <a:pt x="1054171" y="402487"/>
                </a:lnTo>
                <a:lnTo>
                  <a:pt x="1033033" y="442287"/>
                </a:lnTo>
                <a:lnTo>
                  <a:pt x="1009997" y="480875"/>
                </a:lnTo>
                <a:lnTo>
                  <a:pt x="985126" y="518187"/>
                </a:lnTo>
                <a:lnTo>
                  <a:pt x="958482" y="554162"/>
                </a:lnTo>
                <a:lnTo>
                  <a:pt x="930127" y="588738"/>
                </a:lnTo>
                <a:lnTo>
                  <a:pt x="900123" y="621852"/>
                </a:lnTo>
                <a:lnTo>
                  <a:pt x="868534" y="653442"/>
                </a:lnTo>
                <a:lnTo>
                  <a:pt x="835420" y="683445"/>
                </a:lnTo>
                <a:lnTo>
                  <a:pt x="800845" y="711799"/>
                </a:lnTo>
                <a:lnTo>
                  <a:pt x="764871" y="738443"/>
                </a:lnTo>
                <a:lnTo>
                  <a:pt x="727561" y="763312"/>
                </a:lnTo>
                <a:lnTo>
                  <a:pt x="688976" y="786347"/>
                </a:lnTo>
                <a:lnTo>
                  <a:pt x="649179" y="807483"/>
                </a:lnTo>
                <a:lnTo>
                  <a:pt x="608233" y="826659"/>
                </a:lnTo>
                <a:lnTo>
                  <a:pt x="566200" y="843812"/>
                </a:lnTo>
                <a:lnTo>
                  <a:pt x="523141" y="858880"/>
                </a:lnTo>
                <a:lnTo>
                  <a:pt x="479120" y="871801"/>
                </a:lnTo>
                <a:lnTo>
                  <a:pt x="434199" y="882513"/>
                </a:lnTo>
                <a:lnTo>
                  <a:pt x="388440" y="890952"/>
                </a:lnTo>
                <a:lnTo>
                  <a:pt x="341906" y="897058"/>
                </a:lnTo>
                <a:lnTo>
                  <a:pt x="294659" y="900767"/>
                </a:lnTo>
                <a:lnTo>
                  <a:pt x="246760" y="902017"/>
                </a:lnTo>
                <a:lnTo>
                  <a:pt x="207666" y="901170"/>
                </a:lnTo>
                <a:lnTo>
                  <a:pt x="168703" y="898636"/>
                </a:lnTo>
                <a:lnTo>
                  <a:pt x="129907" y="894420"/>
                </a:lnTo>
                <a:lnTo>
                  <a:pt x="91312" y="888530"/>
                </a:lnTo>
                <a:lnTo>
                  <a:pt x="0" y="1410360"/>
                </a:lnTo>
                <a:lnTo>
                  <a:pt x="47636" y="1417884"/>
                </a:lnTo>
                <a:lnTo>
                  <a:pt x="95151" y="1423785"/>
                </a:lnTo>
                <a:lnTo>
                  <a:pt x="142515" y="1428086"/>
                </a:lnTo>
                <a:lnTo>
                  <a:pt x="189700" y="1430804"/>
                </a:lnTo>
                <a:lnTo>
                  <a:pt x="236677" y="1431962"/>
                </a:lnTo>
                <a:lnTo>
                  <a:pt x="283416" y="1431580"/>
                </a:lnTo>
                <a:lnTo>
                  <a:pt x="329889" y="1429677"/>
                </a:lnTo>
                <a:lnTo>
                  <a:pt x="376067" y="1426274"/>
                </a:lnTo>
                <a:lnTo>
                  <a:pt x="421920" y="1421392"/>
                </a:lnTo>
                <a:lnTo>
                  <a:pt x="467420" y="1415051"/>
                </a:lnTo>
                <a:lnTo>
                  <a:pt x="512537" y="1407271"/>
                </a:lnTo>
                <a:lnTo>
                  <a:pt x="557243" y="1398073"/>
                </a:lnTo>
                <a:lnTo>
                  <a:pt x="601509" y="1387477"/>
                </a:lnTo>
                <a:lnTo>
                  <a:pt x="645305" y="1375503"/>
                </a:lnTo>
                <a:lnTo>
                  <a:pt x="688603" y="1362172"/>
                </a:lnTo>
                <a:lnTo>
                  <a:pt x="731374" y="1347504"/>
                </a:lnTo>
                <a:lnTo>
                  <a:pt x="773588" y="1331519"/>
                </a:lnTo>
                <a:lnTo>
                  <a:pt x="815216" y="1314239"/>
                </a:lnTo>
                <a:lnTo>
                  <a:pt x="856231" y="1295682"/>
                </a:lnTo>
                <a:lnTo>
                  <a:pt x="896601" y="1275870"/>
                </a:lnTo>
                <a:lnTo>
                  <a:pt x="936300" y="1254823"/>
                </a:lnTo>
                <a:lnTo>
                  <a:pt x="975297" y="1232562"/>
                </a:lnTo>
                <a:lnTo>
                  <a:pt x="1013563" y="1209106"/>
                </a:lnTo>
                <a:lnTo>
                  <a:pt x="1051070" y="1184476"/>
                </a:lnTo>
                <a:lnTo>
                  <a:pt x="1087789" y="1158692"/>
                </a:lnTo>
                <a:lnTo>
                  <a:pt x="1123690" y="1131775"/>
                </a:lnTo>
                <a:lnTo>
                  <a:pt x="1158745" y="1103746"/>
                </a:lnTo>
                <a:lnTo>
                  <a:pt x="1192924" y="1074624"/>
                </a:lnTo>
                <a:lnTo>
                  <a:pt x="1226199" y="1044429"/>
                </a:lnTo>
                <a:lnTo>
                  <a:pt x="1258540" y="1013183"/>
                </a:lnTo>
                <a:lnTo>
                  <a:pt x="1289919" y="980906"/>
                </a:lnTo>
                <a:lnTo>
                  <a:pt x="1320307" y="947618"/>
                </a:lnTo>
                <a:lnTo>
                  <a:pt x="1349674" y="913339"/>
                </a:lnTo>
                <a:lnTo>
                  <a:pt x="1377991" y="878089"/>
                </a:lnTo>
                <a:lnTo>
                  <a:pt x="1405230" y="841890"/>
                </a:lnTo>
                <a:lnTo>
                  <a:pt x="1431362" y="804761"/>
                </a:lnTo>
                <a:lnTo>
                  <a:pt x="1456357" y="766723"/>
                </a:lnTo>
                <a:lnTo>
                  <a:pt x="1480187" y="727796"/>
                </a:lnTo>
                <a:lnTo>
                  <a:pt x="1502822" y="688000"/>
                </a:lnTo>
                <a:lnTo>
                  <a:pt x="1524233" y="647357"/>
                </a:lnTo>
                <a:lnTo>
                  <a:pt x="1544393" y="605885"/>
                </a:lnTo>
                <a:lnTo>
                  <a:pt x="1563270" y="563607"/>
                </a:lnTo>
                <a:lnTo>
                  <a:pt x="1580837" y="520541"/>
                </a:lnTo>
                <a:lnTo>
                  <a:pt x="1597065" y="476709"/>
                </a:lnTo>
                <a:lnTo>
                  <a:pt x="1611924" y="432130"/>
                </a:lnTo>
                <a:lnTo>
                  <a:pt x="1625386" y="386826"/>
                </a:lnTo>
                <a:lnTo>
                  <a:pt x="1637421" y="340816"/>
                </a:lnTo>
                <a:lnTo>
                  <a:pt x="1648000" y="294121"/>
                </a:lnTo>
                <a:lnTo>
                  <a:pt x="1657095" y="246761"/>
                </a:lnTo>
                <a:lnTo>
                  <a:pt x="1664790" y="197725"/>
                </a:lnTo>
                <a:lnTo>
                  <a:pt x="1670795" y="148489"/>
                </a:lnTo>
                <a:lnTo>
                  <a:pt x="1675100" y="99094"/>
                </a:lnTo>
                <a:lnTo>
                  <a:pt x="1677692" y="49583"/>
                </a:lnTo>
                <a:lnTo>
                  <a:pt x="1678558" y="0"/>
                </a:lnTo>
                <a:close/>
              </a:path>
            </a:pathLst>
          </a:custGeom>
          <a:solidFill>
            <a:srgbClr val="00AFE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80" name="object 204"/>
          <p:cNvPicPr/>
          <p:nvPr/>
        </p:nvPicPr>
        <p:blipFill>
          <a:blip r:embed="rId4"/>
          <a:stretch/>
        </p:blipFill>
        <p:spPr>
          <a:xfrm>
            <a:off x="3297960" y="3663360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281" name="object 205"/>
          <p:cNvSpPr/>
          <p:nvPr/>
        </p:nvSpPr>
        <p:spPr>
          <a:xfrm rot="21540000">
            <a:off x="3419280" y="3704400"/>
            <a:ext cx="2336760" cy="44640"/>
          </a:xfrm>
          <a:custGeom>
            <a:avLst/>
            <a:gdLst>
              <a:gd name="textAreaLeft" fmla="*/ 0 w 2336760"/>
              <a:gd name="textAreaRight" fmla="*/ 2337120 w 2336760"/>
              <a:gd name="textAreaTop" fmla="*/ 0 h 44640"/>
              <a:gd name="textAreaBottom" fmla="*/ 45000 h 4464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2" name="object 206"/>
          <p:cNvSpPr/>
          <p:nvPr/>
        </p:nvSpPr>
        <p:spPr>
          <a:xfrm>
            <a:off x="3240000" y="2113920"/>
            <a:ext cx="2520000" cy="40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ts val="3095"/>
              </a:lnSpc>
              <a:spcBef>
                <a:spcPts val="99"/>
              </a:spcBef>
            </a:pPr>
            <a:r>
              <a:rPr lang="ru-RU" sz="2200" b="0" strike="noStrike" spc="-1">
                <a:solidFill>
                  <a:srgbClr val="006764"/>
                </a:solidFill>
                <a:latin typeface="Arial"/>
              </a:rPr>
              <a:t>Процессная часть</a:t>
            </a:r>
            <a:endParaRPr lang="ru-RU" sz="2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83" name="object 207"/>
          <p:cNvPicPr/>
          <p:nvPr/>
        </p:nvPicPr>
        <p:blipFill>
          <a:blip r:embed="rId4"/>
          <a:stretch/>
        </p:blipFill>
        <p:spPr>
          <a:xfrm>
            <a:off x="2995920" y="2482920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284" name="object 208"/>
          <p:cNvSpPr/>
          <p:nvPr/>
        </p:nvSpPr>
        <p:spPr>
          <a:xfrm>
            <a:off x="3096000" y="2556000"/>
            <a:ext cx="2484000" cy="360"/>
          </a:xfrm>
          <a:custGeom>
            <a:avLst/>
            <a:gdLst>
              <a:gd name="textAreaLeft" fmla="*/ 0 w 2484000"/>
              <a:gd name="textAreaRight" fmla="*/ 2484360 w 248400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5" name="object 209"/>
          <p:cNvSpPr/>
          <p:nvPr/>
        </p:nvSpPr>
        <p:spPr>
          <a:xfrm>
            <a:off x="3442320" y="3384000"/>
            <a:ext cx="2520000" cy="34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99"/>
              </a:spcBef>
            </a:pPr>
            <a:r>
              <a:rPr lang="ru-RU" sz="2200" b="0" strike="noStrike" spc="-1" dirty="0">
                <a:solidFill>
                  <a:srgbClr val="006764"/>
                </a:solidFill>
                <a:latin typeface="Arial"/>
              </a:rPr>
              <a:t>Проектная часть</a:t>
            </a:r>
            <a:endParaRPr lang="ru-RU" sz="2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6" name="object 111"/>
          <p:cNvSpPr/>
          <p:nvPr/>
        </p:nvSpPr>
        <p:spPr>
          <a:xfrm rot="19245561">
            <a:off x="506341" y="2120219"/>
            <a:ext cx="1440000" cy="36929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ts val="3095"/>
              </a:lnSpc>
              <a:spcBef>
                <a:spcPts val="99"/>
              </a:spcBef>
            </a:pPr>
            <a:r>
              <a:rPr lang="ru-RU" sz="2000" b="0" strike="noStrike" spc="-1" dirty="0">
                <a:solidFill>
                  <a:schemeClr val="bg1"/>
                </a:solidFill>
                <a:latin typeface="Arial"/>
              </a:rPr>
              <a:t>74,8%</a:t>
            </a:r>
          </a:p>
        </p:txBody>
      </p:sp>
      <p:sp>
        <p:nvSpPr>
          <p:cNvPr id="287" name="object 112"/>
          <p:cNvSpPr/>
          <p:nvPr/>
        </p:nvSpPr>
        <p:spPr>
          <a:xfrm rot="19449757">
            <a:off x="2185664" y="3972271"/>
            <a:ext cx="1440000" cy="36929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ts val="3095"/>
              </a:lnSpc>
              <a:spcBef>
                <a:spcPts val="99"/>
              </a:spcBef>
            </a:pPr>
            <a:r>
              <a:rPr lang="ru-RU" sz="2000" spc="-1" dirty="0">
                <a:solidFill>
                  <a:schemeClr val="bg1"/>
                </a:solidFill>
                <a:latin typeface="Arial"/>
              </a:rPr>
              <a:t>25,2</a:t>
            </a:r>
            <a:r>
              <a:rPr lang="ru-RU" sz="1500" b="0" strike="noStrike" spc="-1" dirty="0">
                <a:solidFill>
                  <a:schemeClr val="bg1"/>
                </a:solidFill>
                <a:latin typeface="Arial"/>
              </a:rPr>
              <a:t>%</a:t>
            </a:r>
          </a:p>
        </p:txBody>
      </p:sp>
      <p:sp>
        <p:nvSpPr>
          <p:cNvPr id="288" name="object 107"/>
          <p:cNvSpPr/>
          <p:nvPr/>
        </p:nvSpPr>
        <p:spPr>
          <a:xfrm>
            <a:off x="1044000" y="2977920"/>
            <a:ext cx="1980000" cy="38090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ts val="3095"/>
              </a:lnSpc>
              <a:spcBef>
                <a:spcPts val="99"/>
              </a:spcBef>
            </a:pPr>
            <a:r>
              <a:rPr lang="ru-RU" sz="2400" b="0" strike="noStrike" spc="-1" dirty="0">
                <a:solidFill>
                  <a:srgbClr val="006764"/>
                </a:solidFill>
                <a:latin typeface="Arial"/>
              </a:rPr>
              <a:t>5 930 768,0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9" name="Прямоугольник 31"/>
          <p:cNvSpPr/>
          <p:nvPr/>
        </p:nvSpPr>
        <p:spPr>
          <a:xfrm>
            <a:off x="7553160" y="2642760"/>
            <a:ext cx="1860120" cy="417240"/>
          </a:xfrm>
          <a:prstGeom prst="rect">
            <a:avLst/>
          </a:prstGeom>
          <a:solidFill>
            <a:srgbClr val="FFFFFF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90" name="TextBox 15"/>
          <p:cNvSpPr/>
          <p:nvPr/>
        </p:nvSpPr>
        <p:spPr>
          <a:xfrm flipH="1">
            <a:off x="7589520" y="2642040"/>
            <a:ext cx="1859760" cy="113731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006764"/>
                </a:solidFill>
                <a:latin typeface="Calibri"/>
              </a:rPr>
              <a:t>27</a:t>
            </a: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1" name="Прямоугольник 33"/>
          <p:cNvSpPr/>
          <p:nvPr/>
        </p:nvSpPr>
        <p:spPr>
          <a:xfrm>
            <a:off x="7553160" y="1715040"/>
            <a:ext cx="1860120" cy="927720"/>
          </a:xfrm>
          <a:prstGeom prst="rect">
            <a:avLst/>
          </a:prstGeom>
          <a:solidFill>
            <a:srgbClr val="347D81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AFD095"/>
              </a:solidFill>
              <a:latin typeface="Calibri"/>
            </a:endParaRPr>
          </a:p>
        </p:txBody>
      </p:sp>
      <p:sp>
        <p:nvSpPr>
          <p:cNvPr id="292" name="Прямоугольник 46"/>
          <p:cNvSpPr/>
          <p:nvPr/>
        </p:nvSpPr>
        <p:spPr>
          <a:xfrm>
            <a:off x="7571880" y="3052800"/>
            <a:ext cx="1860120" cy="151200"/>
          </a:xfrm>
          <a:prstGeom prst="rect">
            <a:avLst/>
          </a:prstGeom>
          <a:solidFill>
            <a:srgbClr val="347D81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93" name="TextBox 16"/>
          <p:cNvSpPr/>
          <p:nvPr/>
        </p:nvSpPr>
        <p:spPr>
          <a:xfrm>
            <a:off x="7446960" y="1747080"/>
            <a:ext cx="2086200" cy="821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FFFFFF"/>
                </a:solidFill>
                <a:latin typeface="Calibri"/>
              </a:rPr>
              <a:t>Всего проектов: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0971DA6-9428-0B85-5609-990597401192}"/>
              </a:ext>
            </a:extLst>
          </p:cNvPr>
          <p:cNvSpPr txBox="1"/>
          <p:nvPr/>
        </p:nvSpPr>
        <p:spPr>
          <a:xfrm>
            <a:off x="8548825" y="676115"/>
            <a:ext cx="9918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08706E"/>
                </a:solidFill>
              </a:rPr>
              <a:t>тыс. руб</a:t>
            </a:r>
            <a:r>
              <a:rPr lang="ru-RU" sz="1400" b="1" u="sng" dirty="0">
                <a:solidFill>
                  <a:srgbClr val="08706E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Рисунок 6"/>
          <p:cNvPicPr/>
          <p:nvPr/>
        </p:nvPicPr>
        <p:blipFill>
          <a:blip r:embed="rId2"/>
          <a:srcRect t="6014" b="6014"/>
          <a:stretch/>
        </p:blipFill>
        <p:spPr>
          <a:xfrm>
            <a:off x="4320000" y="1703520"/>
            <a:ext cx="5642640" cy="2976480"/>
          </a:xfrm>
          <a:prstGeom prst="rect">
            <a:avLst/>
          </a:prstGeom>
          <a:ln w="0">
            <a:noFill/>
          </a:ln>
        </p:spPr>
      </p:pic>
      <p:sp>
        <p:nvSpPr>
          <p:cNvPr id="76" name="PlaceHolder 1"/>
          <p:cNvSpPr>
            <a:spLocks noGrp="1"/>
          </p:cNvSpPr>
          <p:nvPr>
            <p:ph/>
          </p:nvPr>
        </p:nvSpPr>
        <p:spPr>
          <a:xfrm>
            <a:off x="392400" y="1440000"/>
            <a:ext cx="4287600" cy="3348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12600" indent="-228600">
              <a:lnSpc>
                <a:spcPct val="100000"/>
              </a:lnSpc>
              <a:spcBef>
                <a:spcPts val="125"/>
              </a:spcBef>
              <a:buClr>
                <a:srgbClr val="025373"/>
              </a:buClr>
              <a:buFont typeface="Arial"/>
              <a:buChar char="•"/>
            </a:pPr>
            <a:r>
              <a:rPr lang="ru-RU" sz="2000" b="1" strike="noStrike" spc="-1" dirty="0">
                <a:solidFill>
                  <a:srgbClr val="025373"/>
                </a:solidFill>
                <a:latin typeface="Calibri"/>
              </a:rPr>
              <a:t>Площадь: </a:t>
            </a:r>
            <a:r>
              <a:rPr lang="ru-RU" sz="2000" b="0" strike="noStrike" spc="-1" dirty="0">
                <a:solidFill>
                  <a:srgbClr val="025373"/>
                </a:solidFill>
                <a:latin typeface="Calibri"/>
              </a:rPr>
              <a:t>4 228,61 км²</a:t>
            </a:r>
            <a:endParaRPr lang="ru-RU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12600" indent="-228600">
              <a:lnSpc>
                <a:spcPct val="100000"/>
              </a:lnSpc>
              <a:spcBef>
                <a:spcPts val="2716"/>
              </a:spcBef>
              <a:buClr>
                <a:srgbClr val="025373"/>
              </a:buClr>
              <a:buFont typeface="Arial"/>
              <a:buChar char="•"/>
            </a:pPr>
            <a:r>
              <a:rPr lang="ru-RU" sz="2000" b="1" strike="noStrike" spc="-1" dirty="0">
                <a:solidFill>
                  <a:srgbClr val="025373"/>
                </a:solidFill>
                <a:latin typeface="Calibri"/>
              </a:rPr>
              <a:t>Население: </a:t>
            </a:r>
            <a:r>
              <a:rPr lang="ru-RU" sz="2000" b="0" strike="noStrike" spc="-1" dirty="0">
                <a:solidFill>
                  <a:srgbClr val="025373"/>
                </a:solidFill>
                <a:latin typeface="Calibri"/>
              </a:rPr>
              <a:t>108 512 чел.</a:t>
            </a:r>
            <a:endParaRPr lang="ru-RU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22320" indent="-228600">
              <a:lnSpc>
                <a:spcPct val="100000"/>
              </a:lnSpc>
              <a:spcBef>
                <a:spcPts val="1814"/>
              </a:spcBef>
              <a:buClr>
                <a:srgbClr val="025373"/>
              </a:buClr>
              <a:buFont typeface="Arial"/>
              <a:buChar char="•"/>
              <a:tabLst>
                <a:tab pos="3798000" algn="l"/>
              </a:tabLst>
            </a:pPr>
            <a:r>
              <a:rPr lang="ru-RU" sz="2000" b="1" strike="noStrike" spc="-1" dirty="0">
                <a:solidFill>
                  <a:srgbClr val="025373"/>
                </a:solidFill>
                <a:latin typeface="Calibri"/>
              </a:rPr>
              <a:t>Муниципальных образований:</a:t>
            </a:r>
            <a:r>
              <a:rPr lang="ru-RU" sz="2000" b="0" strike="noStrike" spc="-1" dirty="0">
                <a:solidFill>
                  <a:srgbClr val="025373"/>
                </a:solidFill>
                <a:latin typeface="Calibri"/>
              </a:rPr>
              <a:t> 11</a:t>
            </a:r>
            <a:endParaRPr lang="ru-RU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12600" indent="-228600">
              <a:lnSpc>
                <a:spcPct val="100000"/>
              </a:lnSpc>
              <a:spcBef>
                <a:spcPts val="2336"/>
              </a:spcBef>
              <a:buClr>
                <a:srgbClr val="025373"/>
              </a:buClr>
              <a:buFont typeface="Arial"/>
              <a:buChar char="•"/>
              <a:tabLst>
                <a:tab pos="3798000" algn="l"/>
              </a:tabLst>
            </a:pPr>
            <a:r>
              <a:rPr lang="ru-RU" sz="2000" b="1" strike="noStrike" spc="-1" dirty="0">
                <a:solidFill>
                  <a:srgbClr val="025373"/>
                </a:solidFill>
                <a:latin typeface="Calibri"/>
              </a:rPr>
              <a:t>Городских поселений: </a:t>
            </a:r>
            <a:r>
              <a:rPr lang="ru-RU" sz="2000" b="0" strike="noStrike" spc="-1" dirty="0">
                <a:solidFill>
                  <a:srgbClr val="025373"/>
                </a:solidFill>
                <a:latin typeface="Calibri"/>
              </a:rPr>
              <a:t>8</a:t>
            </a:r>
            <a:endParaRPr lang="ru-RU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12600" indent="-228600">
              <a:lnSpc>
                <a:spcPct val="100000"/>
              </a:lnSpc>
              <a:spcBef>
                <a:spcPts val="2489"/>
              </a:spcBef>
              <a:buClr>
                <a:srgbClr val="025373"/>
              </a:buClr>
              <a:buFont typeface="Arial"/>
              <a:buChar char="•"/>
              <a:tabLst>
                <a:tab pos="3798000" algn="l"/>
              </a:tabLst>
            </a:pPr>
            <a:r>
              <a:rPr lang="ru-RU" sz="2000" b="1" strike="noStrike" spc="-1" dirty="0">
                <a:solidFill>
                  <a:srgbClr val="025373"/>
                </a:solidFill>
                <a:latin typeface="Calibri"/>
              </a:rPr>
              <a:t>Сельский поселений: </a:t>
            </a:r>
            <a:r>
              <a:rPr lang="ru-RU" sz="2000" b="0" strike="noStrike" spc="-1" dirty="0">
                <a:solidFill>
                  <a:srgbClr val="025373"/>
                </a:solidFill>
                <a:latin typeface="Calibri"/>
              </a:rPr>
              <a:t>3</a:t>
            </a:r>
            <a:endParaRPr lang="ru-RU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12600" indent="-228600">
              <a:lnSpc>
                <a:spcPct val="100000"/>
              </a:lnSpc>
              <a:spcBef>
                <a:spcPts val="2341"/>
              </a:spcBef>
              <a:buClr>
                <a:srgbClr val="025373"/>
              </a:buClr>
              <a:buFont typeface="Arial"/>
              <a:buChar char="•"/>
              <a:tabLst>
                <a:tab pos="3798000" algn="l"/>
              </a:tabLst>
            </a:pPr>
            <a:r>
              <a:rPr lang="ru-RU" sz="2000" b="1" strike="noStrike" spc="-1" dirty="0">
                <a:solidFill>
                  <a:srgbClr val="025373"/>
                </a:solidFill>
                <a:latin typeface="Calibri"/>
              </a:rPr>
              <a:t>Населенных пунктов: </a:t>
            </a:r>
            <a:r>
              <a:rPr lang="ru-RU" sz="2000" b="0" strike="noStrike" spc="-1" dirty="0">
                <a:solidFill>
                  <a:srgbClr val="025373"/>
                </a:solidFill>
                <a:latin typeface="Calibri"/>
              </a:rPr>
              <a:t>100</a:t>
            </a:r>
            <a:endParaRPr lang="ru-RU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FAEDA66-F66F-4003-A8F3-559A6F87BA38}"/>
              </a:ext>
            </a:extLst>
          </p:cNvPr>
          <p:cNvPicPr/>
          <p:nvPr/>
        </p:nvPicPr>
        <p:blipFill>
          <a:blip r:embed="rId3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7" name="object 83">
            <a:extLst>
              <a:ext uri="{FF2B5EF4-FFF2-40B4-BE49-F238E27FC236}">
                <a16:creationId xmlns:a16="http://schemas.microsoft.com/office/drawing/2014/main" xmlns="" id="{F2F489F9-A090-447F-8E7B-CFA36971E083}"/>
              </a:ext>
            </a:extLst>
          </p:cNvPr>
          <p:cNvSpPr/>
          <p:nvPr/>
        </p:nvSpPr>
        <p:spPr>
          <a:xfrm>
            <a:off x="823725" y="553029"/>
            <a:ext cx="8764920" cy="360"/>
          </a:xfrm>
          <a:custGeom>
            <a:avLst/>
            <a:gdLst>
              <a:gd name="textAreaLeft" fmla="*/ 0 w 8764920"/>
              <a:gd name="textAreaRight" fmla="*/ 8765280 w 876492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7951470">
                <a:moveTo>
                  <a:pt x="0" y="0"/>
                </a:moveTo>
                <a:lnTo>
                  <a:pt x="7950847" y="0"/>
                </a:lnTo>
              </a:path>
            </a:pathLst>
          </a:custGeom>
          <a:noFill/>
          <a:ln w="19080">
            <a:solidFill>
              <a:srgbClr val="97817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1">
            <a:extLst>
              <a:ext uri="{FF2B5EF4-FFF2-40B4-BE49-F238E27FC236}">
                <a16:creationId xmlns:a16="http://schemas.microsoft.com/office/drawing/2014/main" xmlns="" id="{D5510C7D-F4C3-45C9-AA43-3B7731638F67}"/>
              </a:ext>
            </a:extLst>
          </p:cNvPr>
          <p:cNvSpPr txBox="1">
            <a:spLocks/>
          </p:cNvSpPr>
          <p:nvPr/>
        </p:nvSpPr>
        <p:spPr>
          <a:xfrm>
            <a:off x="851220" y="98970"/>
            <a:ext cx="8820832" cy="492869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r>
              <a:rPr lang="ru-RU" b="1" kern="0" spc="-1" dirty="0">
                <a:solidFill>
                  <a:srgbClr val="006B68"/>
                </a:solidFill>
                <a:latin typeface="Arial"/>
              </a:rPr>
              <a:t>КИРОВСКИЙ МУНИЦИПАЛЬНЫЙ РАЙОН ЛЕНИНГРАДСКОЙ ОБЛАСТИ</a:t>
            </a:r>
            <a:endParaRPr lang="ru-RU" kern="0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Прямоугольник 5"/>
          <p:cNvSpPr/>
          <p:nvPr/>
        </p:nvSpPr>
        <p:spPr>
          <a:xfrm>
            <a:off x="7914960" y="3787920"/>
            <a:ext cx="1860120" cy="1315440"/>
          </a:xfrm>
          <a:prstGeom prst="rect">
            <a:avLst/>
          </a:prstGeom>
          <a:solidFill>
            <a:srgbClr val="FFFFFF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95" name="TextBox 1"/>
          <p:cNvSpPr/>
          <p:nvPr/>
        </p:nvSpPr>
        <p:spPr>
          <a:xfrm flipH="1">
            <a:off x="7956360" y="3807000"/>
            <a:ext cx="1859760" cy="1431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6764"/>
                </a:solidFill>
                <a:latin typeface="Calibri"/>
              </a:rPr>
              <a:t>5 930 768,0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6764"/>
                </a:solidFill>
                <a:latin typeface="Calibri"/>
              </a:rPr>
              <a:t>Удельный вес МП в расходах: 89,88%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2" name="Прямоугольник 18"/>
          <p:cNvSpPr/>
          <p:nvPr/>
        </p:nvSpPr>
        <p:spPr>
          <a:xfrm>
            <a:off x="4084200" y="3401280"/>
            <a:ext cx="1979640" cy="234000"/>
          </a:xfrm>
          <a:prstGeom prst="rect">
            <a:avLst/>
          </a:prstGeom>
          <a:solidFill>
            <a:srgbClr val="056F6D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r>
              <a:rPr lang="ru-RU" sz="1400" b="1" spc="-1" dirty="0">
                <a:solidFill>
                  <a:schemeClr val="bg1"/>
                </a:solidFill>
                <a:latin typeface="Calibri"/>
              </a:rPr>
              <a:t>11,62%</a:t>
            </a:r>
            <a:endParaRPr lang="ru-RU" sz="1400" spc="-1" dirty="0">
              <a:solidFill>
                <a:schemeClr val="bg1"/>
              </a:solidFill>
            </a:endParaRPr>
          </a:p>
        </p:txBody>
      </p:sp>
      <p:sp>
        <p:nvSpPr>
          <p:cNvPr id="303" name="Прямоугольник 32"/>
          <p:cNvSpPr/>
          <p:nvPr/>
        </p:nvSpPr>
        <p:spPr>
          <a:xfrm>
            <a:off x="4079666" y="3786188"/>
            <a:ext cx="1691760" cy="234000"/>
          </a:xfrm>
          <a:prstGeom prst="rect">
            <a:avLst/>
          </a:prstGeom>
          <a:solidFill>
            <a:srgbClr val="006764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4" name="Прямоугольник 34"/>
          <p:cNvSpPr/>
          <p:nvPr/>
        </p:nvSpPr>
        <p:spPr>
          <a:xfrm>
            <a:off x="4089240" y="4531320"/>
            <a:ext cx="935280" cy="234000"/>
          </a:xfrm>
          <a:prstGeom prst="rect">
            <a:avLst/>
          </a:prstGeom>
          <a:solidFill>
            <a:srgbClr val="006764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5" name="Прямоугольник 35"/>
          <p:cNvSpPr/>
          <p:nvPr/>
        </p:nvSpPr>
        <p:spPr>
          <a:xfrm>
            <a:off x="4082760" y="4898880"/>
            <a:ext cx="681120" cy="252720"/>
          </a:xfrm>
          <a:prstGeom prst="rect">
            <a:avLst/>
          </a:prstGeom>
          <a:solidFill>
            <a:srgbClr val="347D81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6" name="Прямоугольник 36"/>
          <p:cNvSpPr/>
          <p:nvPr/>
        </p:nvSpPr>
        <p:spPr>
          <a:xfrm>
            <a:off x="4081785" y="5303070"/>
            <a:ext cx="813536" cy="201600"/>
          </a:xfrm>
          <a:prstGeom prst="rect">
            <a:avLst/>
          </a:prstGeom>
          <a:solidFill>
            <a:srgbClr val="006764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7" name="Текст 1"/>
          <p:cNvSpPr/>
          <p:nvPr/>
        </p:nvSpPr>
        <p:spPr>
          <a:xfrm>
            <a:off x="203760" y="2113920"/>
            <a:ext cx="1873080" cy="40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 fontScale="92500" lnSpcReduction="10000"/>
          </a:bodyPr>
          <a:lstStyle/>
          <a:p>
            <a:endParaRPr lang="ru-RU" sz="2310" b="0" strike="noStrike" spc="-1">
              <a:solidFill>
                <a:srgbClr val="006764"/>
              </a:solidFill>
              <a:latin typeface="Arial"/>
            </a:endParaRPr>
          </a:p>
        </p:txBody>
      </p:sp>
      <p:sp>
        <p:nvSpPr>
          <p:cNvPr id="308" name="Текст 5"/>
          <p:cNvSpPr/>
          <p:nvPr/>
        </p:nvSpPr>
        <p:spPr>
          <a:xfrm>
            <a:off x="237960" y="2460960"/>
            <a:ext cx="1202040" cy="239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spAutoFit/>
          </a:bodyPr>
          <a:lstStyle/>
          <a:p>
            <a:endParaRPr lang="ru-RU" sz="1800" b="1" strike="noStrike" spc="-1">
              <a:solidFill>
                <a:srgbClr val="006764"/>
              </a:solidFill>
              <a:latin typeface="Calibri"/>
            </a:endParaRPr>
          </a:p>
        </p:txBody>
      </p:sp>
      <p:sp>
        <p:nvSpPr>
          <p:cNvPr id="309" name="Текст 17"/>
          <p:cNvSpPr/>
          <p:nvPr/>
        </p:nvSpPr>
        <p:spPr>
          <a:xfrm>
            <a:off x="8207545" y="597063"/>
            <a:ext cx="1873080" cy="43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000" b="1" strike="noStrike" spc="-1" dirty="0">
                <a:solidFill>
                  <a:srgbClr val="006764"/>
                </a:solidFill>
                <a:latin typeface="Calibri"/>
              </a:rPr>
              <a:t>тыс.</a:t>
            </a:r>
            <a:r>
              <a:rPr lang="ru-RU" sz="2400" b="1" strike="noStrike" spc="-1" dirty="0">
                <a:solidFill>
                  <a:srgbClr val="006764"/>
                </a:solidFill>
                <a:latin typeface="Calibri"/>
              </a:rPr>
              <a:t> </a:t>
            </a:r>
            <a:r>
              <a:rPr lang="ru-RU" sz="2000" b="1" strike="noStrike" spc="-1" dirty="0">
                <a:solidFill>
                  <a:srgbClr val="006764"/>
                </a:solidFill>
                <a:latin typeface="Calibri"/>
              </a:rPr>
              <a:t>руб.</a:t>
            </a:r>
            <a:endParaRPr lang="ru-RU" sz="2000" b="0" strike="noStrike" spc="-1" dirty="0">
              <a:solidFill>
                <a:srgbClr val="006764"/>
              </a:solidFill>
              <a:latin typeface="Arial"/>
            </a:endParaRPr>
          </a:p>
        </p:txBody>
      </p:sp>
      <p:sp>
        <p:nvSpPr>
          <p:cNvPr id="310" name="Прямоугольник 37"/>
          <p:cNvSpPr/>
          <p:nvPr/>
        </p:nvSpPr>
        <p:spPr>
          <a:xfrm>
            <a:off x="7920000" y="2880000"/>
            <a:ext cx="1860120" cy="927720"/>
          </a:xfrm>
          <a:prstGeom prst="rect">
            <a:avLst/>
          </a:prstGeom>
          <a:solidFill>
            <a:srgbClr val="347D81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AFD095"/>
              </a:solidFill>
              <a:latin typeface="Calibri"/>
            </a:endParaRPr>
          </a:p>
        </p:txBody>
      </p:sp>
      <p:sp>
        <p:nvSpPr>
          <p:cNvPr id="311" name="Прямоугольник 38"/>
          <p:cNvSpPr/>
          <p:nvPr/>
        </p:nvSpPr>
        <p:spPr>
          <a:xfrm>
            <a:off x="7920000" y="5080680"/>
            <a:ext cx="1860120" cy="151200"/>
          </a:xfrm>
          <a:prstGeom prst="rect">
            <a:avLst/>
          </a:prstGeom>
          <a:solidFill>
            <a:srgbClr val="347D81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2" name="TextBox 2"/>
          <p:cNvSpPr/>
          <p:nvPr/>
        </p:nvSpPr>
        <p:spPr>
          <a:xfrm>
            <a:off x="7813800" y="2912040"/>
            <a:ext cx="2086200" cy="882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600" b="1" strike="noStrike" spc="-1">
                <a:solidFill>
                  <a:srgbClr val="FFFFFF"/>
                </a:solidFill>
                <a:latin typeface="Calibri"/>
              </a:rPr>
              <a:t>Расходы по МП:</a:t>
            </a:r>
            <a:endParaRPr lang="ru-RU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3" name="TextBox 312"/>
          <p:cNvSpPr txBox="1"/>
          <p:nvPr/>
        </p:nvSpPr>
        <p:spPr>
          <a:xfrm>
            <a:off x="558893" y="976751"/>
            <a:ext cx="1623960" cy="289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500" b="1" strike="noStrike" spc="-1" dirty="0">
                <a:solidFill>
                  <a:srgbClr val="006764"/>
                </a:solidFill>
                <a:latin typeface="Calibri"/>
              </a:rPr>
              <a:t>Образование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7" name="TextBox 316"/>
          <p:cNvSpPr txBox="1"/>
          <p:nvPr/>
        </p:nvSpPr>
        <p:spPr>
          <a:xfrm>
            <a:off x="558893" y="3738828"/>
            <a:ext cx="2165888" cy="370584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500" b="1" strike="noStrike" spc="-1" dirty="0">
                <a:solidFill>
                  <a:srgbClr val="006764"/>
                </a:solidFill>
                <a:latin typeface="Calibri"/>
              </a:rPr>
              <a:t>Сельское хозяйство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8" name="TextBox 317"/>
          <p:cNvSpPr txBox="1"/>
          <p:nvPr/>
        </p:nvSpPr>
        <p:spPr>
          <a:xfrm>
            <a:off x="570787" y="4505220"/>
            <a:ext cx="1980000" cy="289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500" b="1" strike="noStrike" spc="-1" dirty="0">
                <a:solidFill>
                  <a:srgbClr val="006764"/>
                </a:solidFill>
                <a:latin typeface="Calibri"/>
              </a:rPr>
              <a:t>Реклама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9" name="TextBox 318"/>
          <p:cNvSpPr txBox="1"/>
          <p:nvPr/>
        </p:nvSpPr>
        <p:spPr>
          <a:xfrm>
            <a:off x="559916" y="4156074"/>
            <a:ext cx="2160000" cy="383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500" b="1" spc="-1" dirty="0">
                <a:solidFill>
                  <a:srgbClr val="006764"/>
                </a:solidFill>
                <a:latin typeface="Calibri"/>
              </a:rPr>
              <a:t>Энергоэффективность</a:t>
            </a:r>
          </a:p>
        </p:txBody>
      </p:sp>
      <p:sp>
        <p:nvSpPr>
          <p:cNvPr id="320" name="TextBox 319"/>
          <p:cNvSpPr txBox="1"/>
          <p:nvPr/>
        </p:nvSpPr>
        <p:spPr>
          <a:xfrm>
            <a:off x="558893" y="4824775"/>
            <a:ext cx="1980000" cy="289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500" b="1" strike="noStrike" spc="-1" dirty="0">
                <a:solidFill>
                  <a:srgbClr val="006764"/>
                </a:solidFill>
                <a:latin typeface="Calibri"/>
              </a:rPr>
              <a:t>Бизнес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1" name="TextBox 320"/>
          <p:cNvSpPr txBox="1"/>
          <p:nvPr/>
        </p:nvSpPr>
        <p:spPr>
          <a:xfrm>
            <a:off x="548916" y="5159990"/>
            <a:ext cx="1980000" cy="289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500" b="1" strike="noStrike" spc="-1" dirty="0">
                <a:solidFill>
                  <a:srgbClr val="006764"/>
                </a:solidFill>
                <a:latin typeface="Calibri"/>
              </a:rPr>
              <a:t>Безопасность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5" name="TextBox 324"/>
          <p:cNvSpPr txBox="1"/>
          <p:nvPr/>
        </p:nvSpPr>
        <p:spPr>
          <a:xfrm>
            <a:off x="2289546" y="955582"/>
            <a:ext cx="1790640" cy="441787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800" b="1" strike="noStrike" spc="-1" dirty="0">
                <a:solidFill>
                  <a:srgbClr val="006764"/>
                </a:solidFill>
                <a:latin typeface="Calibri"/>
              </a:rPr>
              <a:t>3 839 168,6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1" name="TextBox 330"/>
          <p:cNvSpPr txBox="1"/>
          <p:nvPr/>
        </p:nvSpPr>
        <p:spPr>
          <a:xfrm>
            <a:off x="2565364" y="3744465"/>
            <a:ext cx="1357200" cy="5677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800" b="1" strike="noStrike" spc="-1" dirty="0">
                <a:solidFill>
                  <a:srgbClr val="006764"/>
                </a:solidFill>
                <a:latin typeface="Calibri"/>
              </a:rPr>
              <a:t>12 091,0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2" name="TextBox 331"/>
          <p:cNvSpPr txBox="1"/>
          <p:nvPr/>
        </p:nvSpPr>
        <p:spPr>
          <a:xfrm>
            <a:off x="2778120" y="4489200"/>
            <a:ext cx="1203840" cy="409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800" b="1" strike="noStrike" spc="-1" dirty="0">
                <a:solidFill>
                  <a:srgbClr val="006764"/>
                </a:solidFill>
                <a:latin typeface="Calibri"/>
              </a:rPr>
              <a:t>3 472,5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3" name="TextBox 332"/>
          <p:cNvSpPr txBox="1"/>
          <p:nvPr/>
        </p:nvSpPr>
        <p:spPr>
          <a:xfrm>
            <a:off x="2778120" y="4118400"/>
            <a:ext cx="1185480" cy="409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800" b="1" strike="noStrike" spc="-1" dirty="0">
                <a:solidFill>
                  <a:srgbClr val="006764"/>
                </a:solidFill>
                <a:latin typeface="Calibri"/>
              </a:rPr>
              <a:t>3 319,2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4" name="TextBox 333"/>
          <p:cNvSpPr txBox="1"/>
          <p:nvPr/>
        </p:nvSpPr>
        <p:spPr>
          <a:xfrm>
            <a:off x="2772000" y="4824775"/>
            <a:ext cx="1191600" cy="325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800" b="1" strike="noStrike" spc="-1" dirty="0">
                <a:solidFill>
                  <a:srgbClr val="006764"/>
                </a:solidFill>
                <a:latin typeface="Calibri"/>
              </a:rPr>
              <a:t>6 749,2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5" name="TextBox 334"/>
          <p:cNvSpPr txBox="1"/>
          <p:nvPr/>
        </p:nvSpPr>
        <p:spPr>
          <a:xfrm>
            <a:off x="2772000" y="5237640"/>
            <a:ext cx="1188000" cy="409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800" b="1" strike="noStrike" spc="-1" dirty="0">
                <a:solidFill>
                  <a:srgbClr val="006764"/>
                </a:solidFill>
                <a:latin typeface="Calibri"/>
              </a:rPr>
              <a:t>2 534,3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7" name="Прямоугольник 20"/>
          <p:cNvSpPr/>
          <p:nvPr/>
        </p:nvSpPr>
        <p:spPr>
          <a:xfrm>
            <a:off x="4730229" y="3794400"/>
            <a:ext cx="1044126" cy="229280"/>
          </a:xfrm>
          <a:prstGeom prst="rect">
            <a:avLst/>
          </a:prstGeom>
          <a:solidFill>
            <a:srgbClr val="78A1A5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41" name="Прямоугольник 24"/>
          <p:cNvSpPr/>
          <p:nvPr/>
        </p:nvSpPr>
        <p:spPr>
          <a:xfrm>
            <a:off x="4082760" y="4154400"/>
            <a:ext cx="1239120" cy="252720"/>
          </a:xfrm>
          <a:prstGeom prst="rect">
            <a:avLst/>
          </a:prstGeom>
          <a:solidFill>
            <a:srgbClr val="81ACA6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43" name="Прямоугольник 25"/>
          <p:cNvSpPr/>
          <p:nvPr/>
        </p:nvSpPr>
        <p:spPr>
          <a:xfrm>
            <a:off x="5940000" y="4692600"/>
            <a:ext cx="180000" cy="173392"/>
          </a:xfrm>
          <a:prstGeom prst="rect">
            <a:avLst/>
          </a:prstGeom>
          <a:solidFill>
            <a:srgbClr val="81ACA6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44" name="Прямоугольник 26"/>
          <p:cNvSpPr/>
          <p:nvPr/>
        </p:nvSpPr>
        <p:spPr>
          <a:xfrm>
            <a:off x="5940000" y="4968000"/>
            <a:ext cx="180000" cy="180000"/>
          </a:xfrm>
          <a:prstGeom prst="rect">
            <a:avLst/>
          </a:prstGeom>
          <a:solidFill>
            <a:srgbClr val="006764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46" name="TextBox 345"/>
          <p:cNvSpPr txBox="1"/>
          <p:nvPr/>
        </p:nvSpPr>
        <p:spPr>
          <a:xfrm>
            <a:off x="6084000" y="4642920"/>
            <a:ext cx="1980000" cy="289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500" b="1" strike="noStrike" spc="-1">
                <a:solidFill>
                  <a:srgbClr val="006764"/>
                </a:solidFill>
                <a:latin typeface="Calibri"/>
              </a:rPr>
              <a:t>Проектная</a:t>
            </a:r>
            <a:endParaRPr lang="ru-RU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7" name="TextBox 346"/>
          <p:cNvSpPr txBox="1"/>
          <p:nvPr/>
        </p:nvSpPr>
        <p:spPr>
          <a:xfrm>
            <a:off x="6084000" y="4930920"/>
            <a:ext cx="1980000" cy="289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500" b="1" strike="noStrike" spc="-1">
                <a:solidFill>
                  <a:srgbClr val="006764"/>
                </a:solidFill>
                <a:latin typeface="Calibri"/>
              </a:rPr>
              <a:t>Процессная</a:t>
            </a:r>
            <a:endParaRPr lang="ru-RU" sz="15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68925052-97FE-4A41-B775-850F3DBD369D}"/>
              </a:ext>
            </a:extLst>
          </p:cNvPr>
          <p:cNvPicPr/>
          <p:nvPr/>
        </p:nvPicPr>
        <p:blipFill>
          <a:blip r:embed="rId2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67" name="object 83">
            <a:extLst>
              <a:ext uri="{FF2B5EF4-FFF2-40B4-BE49-F238E27FC236}">
                <a16:creationId xmlns:a16="http://schemas.microsoft.com/office/drawing/2014/main" xmlns="" id="{3A932174-6876-4852-B138-8CB63B2E8295}"/>
              </a:ext>
            </a:extLst>
          </p:cNvPr>
          <p:cNvSpPr/>
          <p:nvPr/>
        </p:nvSpPr>
        <p:spPr>
          <a:xfrm>
            <a:off x="851220" y="591840"/>
            <a:ext cx="8764920" cy="360"/>
          </a:xfrm>
          <a:custGeom>
            <a:avLst/>
            <a:gdLst>
              <a:gd name="textAreaLeft" fmla="*/ 0 w 8764920"/>
              <a:gd name="textAreaRight" fmla="*/ 8765280 w 876492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7951470">
                <a:moveTo>
                  <a:pt x="0" y="0"/>
                </a:moveTo>
                <a:lnTo>
                  <a:pt x="7950847" y="0"/>
                </a:lnTo>
              </a:path>
            </a:pathLst>
          </a:custGeom>
          <a:noFill/>
          <a:ln w="19080">
            <a:solidFill>
              <a:srgbClr val="97817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1">
            <a:extLst>
              <a:ext uri="{FF2B5EF4-FFF2-40B4-BE49-F238E27FC236}">
                <a16:creationId xmlns:a16="http://schemas.microsoft.com/office/drawing/2014/main" xmlns="" id="{A9C30244-83CC-4FE7-900E-239075FDE6E8}"/>
              </a:ext>
            </a:extLst>
          </p:cNvPr>
          <p:cNvSpPr txBox="1">
            <a:spLocks/>
          </p:cNvSpPr>
          <p:nvPr/>
        </p:nvSpPr>
        <p:spPr>
          <a:xfrm>
            <a:off x="851220" y="1"/>
            <a:ext cx="9157644" cy="597062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r>
              <a:rPr lang="ru-RU" b="1" spc="-1" dirty="0">
                <a:solidFill>
                  <a:srgbClr val="006B68"/>
                </a:solidFill>
                <a:latin typeface="Arial"/>
              </a:rPr>
              <a:t>РАСХОДЫ РАЙОННОГО БЮДЖЕТА В РАЗРЕЗЕ МУНИЦИПАЛЬНЫХ</a:t>
            </a:r>
          </a:p>
          <a:p>
            <a:r>
              <a:rPr lang="ru-RU" b="1" spc="-1" dirty="0">
                <a:solidFill>
                  <a:srgbClr val="006B68"/>
                </a:solidFill>
                <a:latin typeface="Arial"/>
              </a:rPr>
              <a:t> ПРОГРАММ в 2026 году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4149510" y="929284"/>
            <a:ext cx="4904621" cy="344080"/>
            <a:chOff x="4025160" y="1677500"/>
            <a:chExt cx="4904621" cy="344080"/>
          </a:xfrm>
        </p:grpSpPr>
        <p:sp>
          <p:nvSpPr>
            <p:cNvPr id="298" name="Прямоугольник 8"/>
            <p:cNvSpPr/>
            <p:nvPr/>
          </p:nvSpPr>
          <p:spPr>
            <a:xfrm>
              <a:off x="4086360" y="1751400"/>
              <a:ext cx="4258440" cy="194760"/>
            </a:xfrm>
            <a:prstGeom prst="rect">
              <a:avLst/>
            </a:prstGeom>
            <a:solidFill>
              <a:srgbClr val="006764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36" name="Прямоугольник 19"/>
            <p:cNvSpPr/>
            <p:nvPr/>
          </p:nvSpPr>
          <p:spPr>
            <a:xfrm>
              <a:off x="7380000" y="1751400"/>
              <a:ext cx="964800" cy="194760"/>
            </a:xfrm>
            <a:prstGeom prst="rect">
              <a:avLst/>
            </a:prstGeom>
            <a:solidFill>
              <a:srgbClr val="81ACA6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49" name="TextBox 348"/>
            <p:cNvSpPr txBox="1"/>
            <p:nvPr/>
          </p:nvSpPr>
          <p:spPr>
            <a:xfrm>
              <a:off x="7758341" y="1677500"/>
              <a:ext cx="1171440" cy="32544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tIns="45000" rIns="90000" bIns="45000" anchor="t">
              <a:noAutofit/>
            </a:bodyPr>
            <a:lstStyle/>
            <a:p>
              <a:r>
                <a:rPr lang="ru-RU" sz="1400" b="1" strike="noStrike" spc="-1" dirty="0">
                  <a:solidFill>
                    <a:srgbClr val="006764"/>
                  </a:solidFill>
                  <a:latin typeface="Calibri"/>
                </a:rPr>
                <a:t>6,58%</a:t>
              </a:r>
              <a:endParaRPr lang="ru-RU" sz="14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025160" y="1696140"/>
              <a:ext cx="1171440" cy="32544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tIns="45000" rIns="90000" bIns="45000" anchor="t">
              <a:noAutofit/>
            </a:bodyPr>
            <a:lstStyle/>
            <a:p>
              <a:r>
                <a:rPr lang="ru-RU" sz="1400" b="1" strike="noStrike" spc="-1" dirty="0">
                  <a:solidFill>
                    <a:schemeClr val="bg1"/>
                  </a:solidFill>
                  <a:latin typeface="Calibri"/>
                </a:rPr>
                <a:t>93,42 %</a:t>
              </a:r>
              <a:endParaRPr lang="ru-RU" sz="1400" b="0" strike="noStrike" spc="-1" dirty="0">
                <a:solidFill>
                  <a:schemeClr val="bg1"/>
                </a:solidFill>
                <a:latin typeface="Arial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574419" y="1281600"/>
            <a:ext cx="7912063" cy="432427"/>
            <a:chOff x="442119" y="2015573"/>
            <a:chExt cx="7912063" cy="432427"/>
          </a:xfrm>
        </p:grpSpPr>
        <p:sp>
          <p:nvSpPr>
            <p:cNvPr id="299" name="Прямоугольник 9"/>
            <p:cNvSpPr/>
            <p:nvPr/>
          </p:nvSpPr>
          <p:spPr>
            <a:xfrm>
              <a:off x="4089600" y="2074680"/>
              <a:ext cx="3645720" cy="203400"/>
            </a:xfrm>
            <a:prstGeom prst="rect">
              <a:avLst/>
            </a:prstGeom>
            <a:solidFill>
              <a:srgbClr val="347D81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14" name="TextBox 313"/>
            <p:cNvSpPr txBox="1"/>
            <p:nvPr/>
          </p:nvSpPr>
          <p:spPr>
            <a:xfrm>
              <a:off x="442119" y="2046136"/>
              <a:ext cx="1217160" cy="28908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90000"/>
                </a:lnSpc>
                <a:spcBef>
                  <a:spcPts val="1001"/>
                </a:spcBef>
                <a:tabLst>
                  <a:tab pos="0" algn="l"/>
                </a:tabLst>
              </a:pPr>
              <a:r>
                <a:rPr lang="ru-RU" sz="1500" b="1" strike="noStrike" spc="-1" dirty="0">
                  <a:solidFill>
                    <a:srgbClr val="006764"/>
                  </a:solidFill>
                  <a:latin typeface="Calibri"/>
                </a:rPr>
                <a:t>Культура</a:t>
              </a:r>
              <a:endParaRPr lang="ru-RU" sz="15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6" name="TextBox 325"/>
            <p:cNvSpPr txBox="1"/>
            <p:nvPr/>
          </p:nvSpPr>
          <p:spPr>
            <a:xfrm>
              <a:off x="2448000" y="2038320"/>
              <a:ext cx="1692000" cy="40968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tIns="45000" rIns="90000" bIns="45000" anchor="t">
              <a:noAutofit/>
            </a:bodyPr>
            <a:lstStyle/>
            <a:p>
              <a:pPr algn="just">
                <a:lnSpc>
                  <a:spcPct val="90000"/>
                </a:lnSpc>
                <a:spcBef>
                  <a:spcPts val="1001"/>
                </a:spcBef>
                <a:tabLst>
                  <a:tab pos="0" algn="l"/>
                </a:tabLst>
              </a:pPr>
              <a:r>
                <a:rPr lang="ru-RU" sz="1800" b="1" strike="noStrike" spc="-1" dirty="0">
                  <a:solidFill>
                    <a:srgbClr val="006764"/>
                  </a:solidFill>
                  <a:latin typeface="Calibri"/>
                  <a:ea typeface="DejaVu Sans"/>
                </a:rPr>
                <a:t>327 962,5</a:t>
              </a:r>
              <a:endParaRPr lang="ru-RU" sz="18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8" name="Прямоугольник 22"/>
            <p:cNvSpPr/>
            <p:nvPr/>
          </p:nvSpPr>
          <p:spPr>
            <a:xfrm>
              <a:off x="7200000" y="2074680"/>
              <a:ext cx="535320" cy="203400"/>
            </a:xfrm>
            <a:prstGeom prst="rect">
              <a:avLst/>
            </a:prstGeom>
            <a:solidFill>
              <a:srgbClr val="81ACA6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48" name="TextBox 347"/>
            <p:cNvSpPr txBox="1"/>
            <p:nvPr/>
          </p:nvSpPr>
          <p:spPr>
            <a:xfrm>
              <a:off x="7182742" y="2015573"/>
              <a:ext cx="1171440" cy="32544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tIns="45000" rIns="90000" bIns="45000" anchor="t">
              <a:noAutofit/>
            </a:bodyPr>
            <a:lstStyle/>
            <a:p>
              <a:r>
                <a:rPr lang="ru-RU" sz="1400" b="1" strike="noStrike" spc="-1" dirty="0">
                  <a:solidFill>
                    <a:srgbClr val="006764"/>
                  </a:solidFill>
                  <a:latin typeface="Calibri"/>
                </a:rPr>
                <a:t>4,82%</a:t>
              </a:r>
              <a:endParaRPr lang="ru-RU" sz="14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024150" y="2019960"/>
              <a:ext cx="1171440" cy="32544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tIns="45000" rIns="90000" bIns="45000" anchor="t">
              <a:noAutofit/>
            </a:bodyPr>
            <a:lstStyle/>
            <a:p>
              <a:r>
                <a:rPr lang="ru-RU" sz="1400" b="1" strike="noStrike" spc="-1" dirty="0">
                  <a:solidFill>
                    <a:schemeClr val="bg1"/>
                  </a:solidFill>
                  <a:latin typeface="Calibri"/>
                </a:rPr>
                <a:t>95,18 %</a:t>
              </a:r>
              <a:endParaRPr lang="ru-RU" sz="1400" b="0" strike="noStrike" spc="-1" dirty="0">
                <a:solidFill>
                  <a:schemeClr val="bg1"/>
                </a:solidFill>
                <a:latin typeface="Arial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551880" y="1657477"/>
            <a:ext cx="6769930" cy="424800"/>
            <a:chOff x="460310" y="2351880"/>
            <a:chExt cx="6769930" cy="424800"/>
          </a:xfrm>
        </p:grpSpPr>
        <p:sp>
          <p:nvSpPr>
            <p:cNvPr id="300" name="Прямоугольник 11"/>
            <p:cNvSpPr/>
            <p:nvPr/>
          </p:nvSpPr>
          <p:spPr>
            <a:xfrm>
              <a:off x="4084200" y="2406600"/>
              <a:ext cx="3146040" cy="201240"/>
            </a:xfrm>
            <a:prstGeom prst="rect">
              <a:avLst/>
            </a:prstGeom>
            <a:solidFill>
              <a:srgbClr val="006764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15" name="TextBox 314"/>
            <p:cNvSpPr txBox="1"/>
            <p:nvPr/>
          </p:nvSpPr>
          <p:spPr>
            <a:xfrm>
              <a:off x="460310" y="2375044"/>
              <a:ext cx="1179000" cy="28908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90000"/>
                </a:lnSpc>
                <a:spcBef>
                  <a:spcPts val="1001"/>
                </a:spcBef>
                <a:tabLst>
                  <a:tab pos="0" algn="l"/>
                </a:tabLst>
              </a:pPr>
              <a:r>
                <a:rPr lang="ru-RU" sz="1500" b="1" strike="noStrike" spc="-1" dirty="0">
                  <a:solidFill>
                    <a:srgbClr val="006764"/>
                  </a:solidFill>
                  <a:latin typeface="Calibri"/>
                </a:rPr>
                <a:t>Финансы</a:t>
              </a:r>
              <a:endParaRPr lang="ru-RU" sz="15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7" name="TextBox 326"/>
            <p:cNvSpPr txBox="1"/>
            <p:nvPr/>
          </p:nvSpPr>
          <p:spPr>
            <a:xfrm>
              <a:off x="2448000" y="2367000"/>
              <a:ext cx="1512000" cy="40968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90000"/>
                </a:lnSpc>
                <a:spcBef>
                  <a:spcPts val="1001"/>
                </a:spcBef>
                <a:tabLst>
                  <a:tab pos="0" algn="l"/>
                </a:tabLst>
              </a:pPr>
              <a:r>
                <a:rPr lang="ru-RU" sz="1800" b="1" strike="noStrike" spc="-1" dirty="0">
                  <a:solidFill>
                    <a:srgbClr val="006764"/>
                  </a:solidFill>
                  <a:latin typeface="Calibri"/>
                </a:rPr>
                <a:t>287 415,2</a:t>
              </a:r>
              <a:endParaRPr lang="ru-RU" sz="18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034520" y="2351880"/>
              <a:ext cx="1171440" cy="32544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tIns="45000" rIns="90000" bIns="45000" anchor="t">
              <a:noAutofit/>
            </a:bodyPr>
            <a:lstStyle/>
            <a:p>
              <a:r>
                <a:rPr lang="ru-RU" sz="1400" b="1" strike="noStrike" spc="-1" dirty="0">
                  <a:solidFill>
                    <a:schemeClr val="bg1"/>
                  </a:solidFill>
                  <a:latin typeface="Calibri"/>
                </a:rPr>
                <a:t>100,0%</a:t>
              </a:r>
              <a:endParaRPr lang="ru-RU" sz="1400" b="0" strike="noStrike" spc="-1" dirty="0">
                <a:solidFill>
                  <a:schemeClr val="bg1"/>
                </a:solidFill>
                <a:latin typeface="Arial"/>
              </a:endParaRPr>
            </a:p>
          </p:txBody>
        </p:sp>
      </p:grpSp>
      <p:sp>
        <p:nvSpPr>
          <p:cNvPr id="339" name="Прямоугольник 21"/>
          <p:cNvSpPr/>
          <p:nvPr/>
        </p:nvSpPr>
        <p:spPr>
          <a:xfrm>
            <a:off x="4199737" y="2079892"/>
            <a:ext cx="2795315" cy="203400"/>
          </a:xfrm>
          <a:prstGeom prst="rect">
            <a:avLst/>
          </a:prstGeom>
          <a:solidFill>
            <a:srgbClr val="81ACA6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6" name="TextBox 315"/>
          <p:cNvSpPr txBox="1"/>
          <p:nvPr/>
        </p:nvSpPr>
        <p:spPr>
          <a:xfrm>
            <a:off x="548916" y="1977348"/>
            <a:ext cx="2238989" cy="487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500" b="1" strike="noStrike" spc="-1" dirty="0">
                <a:solidFill>
                  <a:srgbClr val="006764"/>
                </a:solidFill>
                <a:latin typeface="Calibri"/>
              </a:rPr>
              <a:t>Комплексное развитие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8" name="TextBox 327"/>
          <p:cNvSpPr txBox="1"/>
          <p:nvPr/>
        </p:nvSpPr>
        <p:spPr>
          <a:xfrm>
            <a:off x="2550787" y="2000722"/>
            <a:ext cx="1552227" cy="491363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800" b="1" strike="noStrike" spc="-1" dirty="0">
                <a:solidFill>
                  <a:srgbClr val="006764"/>
                </a:solidFill>
                <a:latin typeface="Calibri"/>
              </a:rPr>
              <a:t>945 597,0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109286" y="2023841"/>
            <a:ext cx="1186068" cy="325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400" b="1" strike="noStrike" spc="-1" dirty="0">
                <a:solidFill>
                  <a:schemeClr val="bg1"/>
                </a:solidFill>
                <a:latin typeface="Calibri"/>
              </a:rPr>
              <a:t>100,0%</a:t>
            </a:r>
            <a:endParaRPr lang="ru-RU" sz="1400" b="0" strike="noStrike" spc="-1" dirty="0">
              <a:solidFill>
                <a:schemeClr val="bg1"/>
              </a:solidFill>
              <a:latin typeface="Arial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550044" y="2637174"/>
            <a:ext cx="6382400" cy="488608"/>
            <a:chOff x="443457" y="2984450"/>
            <a:chExt cx="6439693" cy="481393"/>
          </a:xfrm>
        </p:grpSpPr>
        <p:sp>
          <p:nvSpPr>
            <p:cNvPr id="323" name="TextBox 322"/>
            <p:cNvSpPr txBox="1"/>
            <p:nvPr/>
          </p:nvSpPr>
          <p:spPr>
            <a:xfrm>
              <a:off x="443457" y="2984450"/>
              <a:ext cx="1980000" cy="28908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90000"/>
                </a:lnSpc>
                <a:spcBef>
                  <a:spcPts val="1001"/>
                </a:spcBef>
                <a:tabLst>
                  <a:tab pos="0" algn="l"/>
                </a:tabLst>
              </a:pPr>
              <a:r>
                <a:rPr lang="ru-RU" sz="1500" b="1" strike="noStrike" spc="-1" dirty="0">
                  <a:solidFill>
                    <a:srgbClr val="006764"/>
                  </a:solidFill>
                  <a:latin typeface="Calibri"/>
                </a:rPr>
                <a:t>Спорт и молодежная политика</a:t>
              </a:r>
              <a:endParaRPr lang="ru-RU" sz="15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1" name="Прямоугольник 17"/>
            <p:cNvSpPr/>
            <p:nvPr/>
          </p:nvSpPr>
          <p:spPr>
            <a:xfrm>
              <a:off x="4084200" y="3106923"/>
              <a:ext cx="2314440" cy="209160"/>
            </a:xfrm>
            <a:prstGeom prst="rect">
              <a:avLst/>
            </a:prstGeom>
            <a:solidFill>
              <a:srgbClr val="006764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29" name="TextBox 328"/>
            <p:cNvSpPr txBox="1"/>
            <p:nvPr/>
          </p:nvSpPr>
          <p:spPr>
            <a:xfrm>
              <a:off x="2448000" y="3056163"/>
              <a:ext cx="1514160" cy="40968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90000"/>
                </a:lnSpc>
                <a:spcBef>
                  <a:spcPts val="1001"/>
                </a:spcBef>
                <a:tabLst>
                  <a:tab pos="0" algn="l"/>
                </a:tabLst>
              </a:pPr>
              <a:r>
                <a:rPr lang="ru-RU" sz="1800" b="1" strike="noStrike" spc="-1" dirty="0">
                  <a:solidFill>
                    <a:srgbClr val="006764"/>
                  </a:solidFill>
                  <a:latin typeface="Calibri"/>
                </a:rPr>
                <a:t>232 368,8</a:t>
              </a:r>
              <a:endParaRPr lang="ru-RU" sz="18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0" name="Прямоугольник 16"/>
            <p:cNvSpPr/>
            <p:nvPr/>
          </p:nvSpPr>
          <p:spPr>
            <a:xfrm>
              <a:off x="5400000" y="3106923"/>
              <a:ext cx="998640" cy="203400"/>
            </a:xfrm>
            <a:prstGeom prst="rect">
              <a:avLst/>
            </a:prstGeom>
            <a:solidFill>
              <a:srgbClr val="81ACA6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51" name="TextBox 350"/>
            <p:cNvSpPr txBox="1"/>
            <p:nvPr/>
          </p:nvSpPr>
          <p:spPr>
            <a:xfrm>
              <a:off x="5711710" y="3061862"/>
              <a:ext cx="1171440" cy="32544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tIns="45000" rIns="90000" bIns="45000" anchor="t">
              <a:noAutofit/>
            </a:bodyPr>
            <a:lstStyle/>
            <a:p>
              <a:r>
                <a:rPr lang="ru-RU" sz="1400" b="1" strike="noStrike" spc="-1" dirty="0">
                  <a:solidFill>
                    <a:srgbClr val="006764"/>
                  </a:solidFill>
                  <a:latin typeface="Calibri"/>
                </a:rPr>
                <a:t>6,33 %</a:t>
              </a:r>
              <a:endParaRPr lang="ru-RU" sz="14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032180" y="3046350"/>
              <a:ext cx="1171440" cy="32544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tIns="45000" rIns="90000" bIns="45000" anchor="t">
              <a:noAutofit/>
            </a:bodyPr>
            <a:lstStyle/>
            <a:p>
              <a:r>
                <a:rPr lang="ru-RU" sz="1400" b="1" strike="noStrike" spc="-1" dirty="0">
                  <a:solidFill>
                    <a:schemeClr val="bg1"/>
                  </a:solidFill>
                  <a:latin typeface="Calibri"/>
                </a:rPr>
                <a:t>93,67%</a:t>
              </a:r>
              <a:endParaRPr lang="ru-RU" sz="1400" b="0" strike="noStrike" spc="-1" dirty="0">
                <a:solidFill>
                  <a:schemeClr val="bg1"/>
                </a:solidFill>
                <a:latin typeface="Arial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48916" y="3382688"/>
            <a:ext cx="3450665" cy="409680"/>
            <a:chOff x="411041" y="3384720"/>
            <a:chExt cx="3548959" cy="409680"/>
          </a:xfrm>
        </p:grpSpPr>
        <p:sp>
          <p:nvSpPr>
            <p:cNvPr id="322" name="TextBox 321"/>
            <p:cNvSpPr txBox="1"/>
            <p:nvPr/>
          </p:nvSpPr>
          <p:spPr>
            <a:xfrm>
              <a:off x="411041" y="3435134"/>
              <a:ext cx="1847700" cy="25560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90000"/>
                </a:lnSpc>
                <a:spcBef>
                  <a:spcPts val="1001"/>
                </a:spcBef>
                <a:tabLst>
                  <a:tab pos="0" algn="l"/>
                </a:tabLst>
              </a:pPr>
              <a:r>
                <a:rPr lang="ru-RU" sz="1500" b="1" strike="noStrike" spc="-1" dirty="0">
                  <a:solidFill>
                    <a:srgbClr val="006764"/>
                  </a:solidFill>
                  <a:latin typeface="Calibri"/>
                </a:rPr>
                <a:t>Дороги</a:t>
              </a:r>
              <a:endParaRPr lang="ru-RU" sz="15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0" name="TextBox 329"/>
            <p:cNvSpPr txBox="1"/>
            <p:nvPr/>
          </p:nvSpPr>
          <p:spPr>
            <a:xfrm>
              <a:off x="2448000" y="3384720"/>
              <a:ext cx="1512000" cy="40968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90000"/>
                </a:lnSpc>
                <a:spcBef>
                  <a:spcPts val="1001"/>
                </a:spcBef>
                <a:tabLst>
                  <a:tab pos="0" algn="l"/>
                </a:tabLst>
              </a:pPr>
              <a:r>
                <a:rPr lang="ru-RU" sz="1800" b="1" strike="noStrike" spc="-1" dirty="0">
                  <a:solidFill>
                    <a:srgbClr val="006764"/>
                  </a:solidFill>
                  <a:latin typeface="Calibri"/>
                </a:rPr>
                <a:t>149 712,9</a:t>
              </a:r>
              <a:endParaRPr lang="ru-RU" sz="18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4094869" y="3753105"/>
            <a:ext cx="1091520" cy="325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400" b="1" strike="noStrike" spc="-1" dirty="0">
                <a:solidFill>
                  <a:schemeClr val="bg1"/>
                </a:solidFill>
                <a:latin typeface="Calibri"/>
              </a:rPr>
              <a:t>34,0%</a:t>
            </a:r>
            <a:endParaRPr lang="ru-RU" sz="1400" b="0" strike="noStrike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029509" y="4119585"/>
            <a:ext cx="1171440" cy="325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400" b="1" strike="noStrike" spc="-1" dirty="0">
                <a:solidFill>
                  <a:schemeClr val="bg1"/>
                </a:solidFill>
                <a:latin typeface="Calibri"/>
              </a:rPr>
              <a:t>100,0%</a:t>
            </a:r>
            <a:endParaRPr lang="ru-RU" sz="1400" b="0" strike="noStrike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040164" y="4489200"/>
            <a:ext cx="1171440" cy="325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400" b="1" strike="noStrike" spc="-1" dirty="0">
                <a:solidFill>
                  <a:schemeClr val="bg1"/>
                </a:solidFill>
                <a:latin typeface="Calibri"/>
              </a:rPr>
              <a:t>100,0%</a:t>
            </a:r>
            <a:endParaRPr lang="ru-RU" sz="1400" b="0" strike="noStrike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025160" y="4865992"/>
            <a:ext cx="1171440" cy="325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400" b="1" strike="noStrike" spc="-1" dirty="0">
                <a:solidFill>
                  <a:schemeClr val="bg1"/>
                </a:solidFill>
                <a:latin typeface="Calibri"/>
              </a:rPr>
              <a:t>100,0%</a:t>
            </a:r>
            <a:endParaRPr lang="ru-RU" sz="1400" b="0" strike="noStrike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040164" y="5251197"/>
            <a:ext cx="1557379" cy="305346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400" b="1" spc="-1" dirty="0">
                <a:solidFill>
                  <a:schemeClr val="bg1"/>
                </a:solidFill>
                <a:latin typeface="Calibri"/>
              </a:rPr>
              <a:t>100,0</a:t>
            </a:r>
            <a:r>
              <a:rPr lang="ru-RU" sz="1100" b="1" spc="-1" dirty="0">
                <a:solidFill>
                  <a:schemeClr val="bg1"/>
                </a:solidFill>
                <a:latin typeface="Calibri"/>
              </a:rPr>
              <a:t> %</a:t>
            </a:r>
            <a:endParaRPr lang="ru-RU" sz="1100" b="0" strike="noStrike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99222" y="2365199"/>
            <a:ext cx="2071999" cy="305094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500" b="1" strike="noStrike" spc="-1" dirty="0">
                <a:solidFill>
                  <a:srgbClr val="006764"/>
                </a:solidFill>
                <a:latin typeface="Calibri"/>
              </a:rPr>
              <a:t>           Инфраструктура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565364" y="2365199"/>
            <a:ext cx="1557379" cy="325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b="1" strike="noStrike" spc="-1" dirty="0">
                <a:solidFill>
                  <a:srgbClr val="006764"/>
                </a:solidFill>
                <a:latin typeface="Calibri"/>
              </a:rPr>
              <a:t>110 000,0</a:t>
            </a:r>
            <a:endParaRPr lang="ru-RU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110165" y="2413515"/>
            <a:ext cx="1204877" cy="256777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02" name="Группа 101"/>
          <p:cNvGrpSpPr/>
          <p:nvPr/>
        </p:nvGrpSpPr>
        <p:grpSpPr>
          <a:xfrm>
            <a:off x="273263" y="3037574"/>
            <a:ext cx="6495242" cy="434396"/>
            <a:chOff x="396136" y="3056163"/>
            <a:chExt cx="6140084" cy="409680"/>
          </a:xfrm>
        </p:grpSpPr>
        <p:sp>
          <p:nvSpPr>
            <p:cNvPr id="103" name="TextBox 102"/>
            <p:cNvSpPr txBox="1"/>
            <p:nvPr/>
          </p:nvSpPr>
          <p:spPr>
            <a:xfrm>
              <a:off x="396136" y="3106627"/>
              <a:ext cx="1980000" cy="28908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90000"/>
                </a:lnSpc>
                <a:spcBef>
                  <a:spcPts val="1001"/>
                </a:spcBef>
                <a:tabLst>
                  <a:tab pos="0" algn="l"/>
                </a:tabLst>
              </a:pPr>
              <a:r>
                <a:rPr lang="ru-RU" sz="1500" b="1" strike="noStrike" spc="-1" dirty="0">
                  <a:solidFill>
                    <a:srgbClr val="006764"/>
                  </a:solidFill>
                  <a:latin typeface="Calibri"/>
                </a:rPr>
                <a:t>      Земля</a:t>
              </a:r>
              <a:endParaRPr lang="ru-RU" sz="15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4" name="Прямоугольник 17"/>
            <p:cNvSpPr/>
            <p:nvPr/>
          </p:nvSpPr>
          <p:spPr>
            <a:xfrm>
              <a:off x="4084201" y="3111865"/>
              <a:ext cx="2247807" cy="204218"/>
            </a:xfrm>
            <a:prstGeom prst="rect">
              <a:avLst/>
            </a:prstGeom>
            <a:solidFill>
              <a:srgbClr val="006764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2448000" y="3056163"/>
              <a:ext cx="1514160" cy="40968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90000"/>
                </a:lnSpc>
                <a:spcBef>
                  <a:spcPts val="1001"/>
                </a:spcBef>
                <a:tabLst>
                  <a:tab pos="0" algn="l"/>
                </a:tabLst>
              </a:pPr>
              <a:r>
                <a:rPr lang="ru-RU" sz="1800" b="1" strike="noStrike" spc="-1" dirty="0">
                  <a:solidFill>
                    <a:srgbClr val="006764"/>
                  </a:solidFill>
                  <a:latin typeface="Calibri"/>
                </a:rPr>
                <a:t>10 376,8</a:t>
              </a:r>
              <a:endParaRPr lang="ru-RU" sz="18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6" name="Прямоугольник 16"/>
            <p:cNvSpPr/>
            <p:nvPr/>
          </p:nvSpPr>
          <p:spPr>
            <a:xfrm>
              <a:off x="4844823" y="3107855"/>
              <a:ext cx="1526048" cy="200397"/>
            </a:xfrm>
            <a:prstGeom prst="rect">
              <a:avLst/>
            </a:prstGeom>
            <a:solidFill>
              <a:srgbClr val="78A1A5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5364780" y="3069661"/>
              <a:ext cx="1171440" cy="32544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tIns="45000" rIns="90000" bIns="45000" anchor="t">
              <a:noAutofit/>
            </a:bodyPr>
            <a:lstStyle/>
            <a:p>
              <a:r>
                <a:rPr lang="ru-RU" sz="1400" b="1" strike="noStrike" spc="-1" dirty="0">
                  <a:solidFill>
                    <a:srgbClr val="006764"/>
                  </a:solidFill>
                  <a:latin typeface="Calibri"/>
                </a:rPr>
                <a:t>90,36 %</a:t>
              </a:r>
              <a:endParaRPr lang="ru-RU" sz="14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4136173" y="3060030"/>
              <a:ext cx="1171440" cy="32544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tIns="45000" rIns="90000" bIns="45000" anchor="t">
              <a:noAutofit/>
            </a:bodyPr>
            <a:lstStyle/>
            <a:p>
              <a:r>
                <a:rPr lang="ru-RU" sz="1400" b="1" strike="noStrike" spc="-1" dirty="0">
                  <a:solidFill>
                    <a:schemeClr val="bg1"/>
                  </a:solidFill>
                  <a:latin typeface="Calibri"/>
                </a:rPr>
                <a:t>9,64%</a:t>
              </a:r>
              <a:endParaRPr lang="ru-RU" sz="1400" b="0" strike="noStrike" spc="-1" dirty="0">
                <a:solidFill>
                  <a:schemeClr val="bg1"/>
                </a:solidFill>
                <a:latin typeface="Arial"/>
              </a:endParaRPr>
            </a:p>
          </p:txBody>
        </p:sp>
      </p:grpSp>
      <p:sp>
        <p:nvSpPr>
          <p:cNvPr id="5" name="Прямоугольник 21">
            <a:extLst>
              <a:ext uri="{FF2B5EF4-FFF2-40B4-BE49-F238E27FC236}">
                <a16:creationId xmlns:a16="http://schemas.microsoft.com/office/drawing/2014/main" xmlns="" id="{A7DA7B6B-3981-1839-A965-2BDB1F9406B3}"/>
              </a:ext>
            </a:extLst>
          </p:cNvPr>
          <p:cNvSpPr/>
          <p:nvPr/>
        </p:nvSpPr>
        <p:spPr>
          <a:xfrm>
            <a:off x="4199737" y="2408932"/>
            <a:ext cx="2795315" cy="203400"/>
          </a:xfrm>
          <a:prstGeom prst="rect">
            <a:avLst/>
          </a:prstGeom>
          <a:solidFill>
            <a:srgbClr val="81ACA6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468F334-A053-37EF-FD6D-EFC35D210787}"/>
              </a:ext>
            </a:extLst>
          </p:cNvPr>
          <p:cNvSpPr txBox="1"/>
          <p:nvPr/>
        </p:nvSpPr>
        <p:spPr>
          <a:xfrm>
            <a:off x="4135812" y="2374560"/>
            <a:ext cx="1186068" cy="325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400" b="1" strike="noStrike" spc="-1" dirty="0">
                <a:solidFill>
                  <a:schemeClr val="bg1"/>
                </a:solidFill>
                <a:latin typeface="Calibri"/>
              </a:rPr>
              <a:t>100,0%</a:t>
            </a:r>
            <a:endParaRPr lang="ru-RU" sz="1400" b="0" strike="noStrike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7" name="Прямоугольник 11">
            <a:extLst>
              <a:ext uri="{FF2B5EF4-FFF2-40B4-BE49-F238E27FC236}">
                <a16:creationId xmlns:a16="http://schemas.microsoft.com/office/drawing/2014/main" xmlns="" id="{F54EE40F-1972-05D9-6A17-567FD0873D02}"/>
              </a:ext>
            </a:extLst>
          </p:cNvPr>
          <p:cNvSpPr/>
          <p:nvPr/>
        </p:nvSpPr>
        <p:spPr>
          <a:xfrm>
            <a:off x="4804855" y="3409810"/>
            <a:ext cx="1274110" cy="224980"/>
          </a:xfrm>
          <a:prstGeom prst="rect">
            <a:avLst/>
          </a:prstGeom>
          <a:solidFill>
            <a:srgbClr val="78A1A5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r>
              <a:rPr lang="ru-RU" sz="1400" b="1" spc="-1" dirty="0">
                <a:solidFill>
                  <a:schemeClr val="bg1"/>
                </a:solidFill>
                <a:latin typeface="Calibri"/>
              </a:rPr>
              <a:t>        </a:t>
            </a:r>
            <a:r>
              <a:rPr lang="ru-RU" sz="1400" b="1" spc="-1" dirty="0">
                <a:solidFill>
                  <a:srgbClr val="08706E"/>
                </a:solidFill>
                <a:latin typeface="Calibri"/>
              </a:rPr>
              <a:t>88,38%</a:t>
            </a:r>
            <a:endParaRPr lang="ru-RU" sz="1400" spc="-1" dirty="0">
              <a:solidFill>
                <a:srgbClr val="08706E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84E68E8-7F39-6CFB-5E04-52A7CE3FE01A}"/>
              </a:ext>
            </a:extLst>
          </p:cNvPr>
          <p:cNvSpPr txBox="1"/>
          <p:nvPr/>
        </p:nvSpPr>
        <p:spPr>
          <a:xfrm>
            <a:off x="4875274" y="3764411"/>
            <a:ext cx="734729" cy="234001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400" b="1" strike="noStrike" spc="-1" dirty="0">
                <a:solidFill>
                  <a:srgbClr val="08706E"/>
                </a:solidFill>
                <a:latin typeface="Calibri"/>
              </a:rPr>
              <a:t>66,0%</a:t>
            </a:r>
            <a:endParaRPr lang="ru-RU" sz="1400" b="0" strike="noStrike" spc="-1" dirty="0">
              <a:solidFill>
                <a:srgbClr val="08706E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 txBox="1">
            <a:spLocks/>
          </p:cNvSpPr>
          <p:nvPr/>
        </p:nvSpPr>
        <p:spPr>
          <a:xfrm>
            <a:off x="905448" y="290855"/>
            <a:ext cx="8460624" cy="299905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algn="l">
              <a:spcBef>
                <a:spcPts val="99"/>
              </a:spcBef>
            </a:pPr>
            <a:r>
              <a:rPr lang="ru-RU" b="1" kern="0" spc="-1" dirty="0">
                <a:solidFill>
                  <a:srgbClr val="006B68"/>
                </a:solidFill>
                <a:latin typeface="Arial"/>
              </a:rPr>
              <a:t>ФИНАНСОВОЕ ОБЕСПЕЧЕНИЕ СФЕРЫ ОБРАЗОВАНИЯ</a:t>
            </a:r>
            <a:endParaRPr lang="ru-RU" kern="0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2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11" name="object 40"/>
          <p:cNvSpPr/>
          <p:nvPr/>
        </p:nvSpPr>
        <p:spPr>
          <a:xfrm>
            <a:off x="893160" y="592200"/>
            <a:ext cx="8764920" cy="360"/>
          </a:xfrm>
          <a:custGeom>
            <a:avLst/>
            <a:gdLst>
              <a:gd name="textAreaLeft" fmla="*/ 0 w 8764920"/>
              <a:gd name="textAreaRight" fmla="*/ 8765280 w 876492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7951470">
                <a:moveTo>
                  <a:pt x="0" y="0"/>
                </a:moveTo>
                <a:lnTo>
                  <a:pt x="7950847" y="0"/>
                </a:lnTo>
              </a:path>
            </a:pathLst>
          </a:custGeom>
          <a:noFill/>
          <a:ln w="19080">
            <a:solidFill>
              <a:srgbClr val="97817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160252221"/>
              </p:ext>
            </p:extLst>
          </p:nvPr>
        </p:nvGraphicFramePr>
        <p:xfrm>
          <a:off x="6079506" y="2145084"/>
          <a:ext cx="4280699" cy="2582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object 23"/>
          <p:cNvSpPr/>
          <p:nvPr/>
        </p:nvSpPr>
        <p:spPr>
          <a:xfrm>
            <a:off x="8496696" y="1056040"/>
            <a:ext cx="1348280" cy="32013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240" rIns="0" bIns="0" anchor="t">
            <a:spAutoFit/>
          </a:bodyPr>
          <a:lstStyle/>
          <a:p>
            <a:pPr marL="68760" indent="-56520" algn="ctr">
              <a:lnSpc>
                <a:spcPct val="100000"/>
              </a:lnSpc>
              <a:spcBef>
                <a:spcPts val="96"/>
              </a:spcBef>
              <a:tabLst>
                <a:tab pos="0" algn="l"/>
              </a:tabLst>
            </a:pPr>
            <a:r>
              <a:rPr lang="ru-RU" sz="2000" b="1" spc="-1" dirty="0">
                <a:solidFill>
                  <a:srgbClr val="006764"/>
                </a:solidFill>
                <a:latin typeface="Calibri"/>
              </a:rPr>
              <a:t>тыс. руб.</a:t>
            </a:r>
          </a:p>
        </p:txBody>
      </p:sp>
      <p:sp>
        <p:nvSpPr>
          <p:cNvPr id="17" name="object 68"/>
          <p:cNvSpPr/>
          <p:nvPr/>
        </p:nvSpPr>
        <p:spPr>
          <a:xfrm>
            <a:off x="5034488" y="4052265"/>
            <a:ext cx="4140000" cy="2281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400" b="1" spc="-1" dirty="0">
                <a:solidFill>
                  <a:schemeClr val="accent6">
                    <a:lumMod val="75000"/>
                  </a:schemeClr>
                </a:solidFill>
              </a:rPr>
              <a:t>453 387,4</a:t>
            </a:r>
          </a:p>
        </p:txBody>
      </p:sp>
      <p:sp>
        <p:nvSpPr>
          <p:cNvPr id="19" name="object 67"/>
          <p:cNvSpPr/>
          <p:nvPr/>
        </p:nvSpPr>
        <p:spPr>
          <a:xfrm>
            <a:off x="4039620" y="4097275"/>
            <a:ext cx="2053463" cy="41026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>
              <a:lnSpc>
                <a:spcPts val="1500"/>
              </a:lnSpc>
              <a:spcBef>
                <a:spcPts val="99"/>
              </a:spcBef>
            </a:pPr>
            <a:r>
              <a:rPr lang="ru-RU" sz="1600" b="1" spc="-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ДОПОЛНИТЕЛЬНОЕ</a:t>
            </a:r>
          </a:p>
          <a:p>
            <a:pPr algn="ctr">
              <a:lnSpc>
                <a:spcPts val="1500"/>
              </a:lnSpc>
              <a:spcBef>
                <a:spcPts val="99"/>
              </a:spcBef>
            </a:pPr>
            <a:r>
              <a:rPr lang="ru-RU" sz="1600" b="1" spc="-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ОБРАЗОВАНИЕ</a:t>
            </a:r>
          </a:p>
        </p:txBody>
      </p:sp>
      <p:sp>
        <p:nvSpPr>
          <p:cNvPr id="23" name="object 56"/>
          <p:cNvSpPr/>
          <p:nvPr/>
        </p:nvSpPr>
        <p:spPr>
          <a:xfrm rot="21372050">
            <a:off x="6735874" y="4235121"/>
            <a:ext cx="943442" cy="60015"/>
          </a:xfrm>
          <a:custGeom>
            <a:avLst/>
            <a:gdLst>
              <a:gd name="textAreaLeft" fmla="*/ 0 w 2263680"/>
              <a:gd name="textAreaRight" fmla="*/ 2264040 w 2263680"/>
              <a:gd name="textAreaTop" fmla="*/ 0 h 74880"/>
              <a:gd name="textAreaBottom" fmla="*/ 75240 h 7488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4" name="object 70"/>
          <p:cNvPicPr/>
          <p:nvPr/>
        </p:nvPicPr>
        <p:blipFill>
          <a:blip r:embed="rId4"/>
          <a:stretch/>
        </p:blipFill>
        <p:spPr>
          <a:xfrm>
            <a:off x="7680268" y="4182792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25" name="object 67"/>
          <p:cNvSpPr/>
          <p:nvPr/>
        </p:nvSpPr>
        <p:spPr>
          <a:xfrm>
            <a:off x="575816" y="1159303"/>
            <a:ext cx="4140000" cy="41026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ts val="3095"/>
              </a:lnSpc>
              <a:spcBef>
                <a:spcPts val="99"/>
              </a:spcBef>
            </a:pPr>
            <a:r>
              <a:rPr lang="ru-RU" sz="2400" b="1" strike="noStrike" spc="-1" dirty="0">
                <a:solidFill>
                  <a:srgbClr val="006764"/>
                </a:solidFill>
                <a:latin typeface="Arial"/>
              </a:rPr>
              <a:t>2025</a:t>
            </a:r>
            <a:endParaRPr lang="ru-RU" sz="2400" b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object 67"/>
          <p:cNvSpPr/>
          <p:nvPr/>
        </p:nvSpPr>
        <p:spPr>
          <a:xfrm>
            <a:off x="5767636" y="1163688"/>
            <a:ext cx="4140000" cy="41026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ts val="3095"/>
              </a:lnSpc>
              <a:spcBef>
                <a:spcPts val="99"/>
              </a:spcBef>
            </a:pPr>
            <a:r>
              <a:rPr lang="ru-RU" sz="2400" b="1" strike="noStrike" spc="-1" dirty="0">
                <a:solidFill>
                  <a:srgbClr val="006764"/>
                </a:solidFill>
                <a:latin typeface="Arial"/>
              </a:rPr>
              <a:t>2026</a:t>
            </a:r>
            <a:endParaRPr lang="ru-RU" sz="2400" b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object 68"/>
          <p:cNvSpPr/>
          <p:nvPr/>
        </p:nvSpPr>
        <p:spPr>
          <a:xfrm rot="20696528">
            <a:off x="6059790" y="2606010"/>
            <a:ext cx="4140000" cy="2589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600" b="1" spc="-1" dirty="0">
                <a:solidFill>
                  <a:schemeClr val="bg1"/>
                </a:solidFill>
                <a:latin typeface="Arial"/>
              </a:rPr>
              <a:t>1 767 216,4</a:t>
            </a:r>
          </a:p>
        </p:txBody>
      </p:sp>
      <p:sp>
        <p:nvSpPr>
          <p:cNvPr id="33" name="object 68"/>
          <p:cNvSpPr/>
          <p:nvPr/>
        </p:nvSpPr>
        <p:spPr>
          <a:xfrm rot="20394523">
            <a:off x="6662716" y="4011031"/>
            <a:ext cx="4140000" cy="2589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600" b="1" spc="-1" dirty="0">
                <a:solidFill>
                  <a:schemeClr val="bg1"/>
                </a:solidFill>
                <a:latin typeface="Arial"/>
              </a:rPr>
              <a:t>2 308 416,2</a:t>
            </a:r>
          </a:p>
        </p:txBody>
      </p:sp>
      <p:sp>
        <p:nvSpPr>
          <p:cNvPr id="34" name="object 67"/>
          <p:cNvSpPr/>
          <p:nvPr/>
        </p:nvSpPr>
        <p:spPr>
          <a:xfrm>
            <a:off x="4279254" y="3656028"/>
            <a:ext cx="1604955" cy="3974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>
              <a:lnSpc>
                <a:spcPts val="1500"/>
              </a:lnSpc>
              <a:spcBef>
                <a:spcPts val="99"/>
              </a:spcBef>
            </a:pPr>
            <a:r>
              <a:rPr lang="ru-RU" sz="1600" b="1" spc="-1" dirty="0">
                <a:solidFill>
                  <a:srgbClr val="054342"/>
                </a:solidFill>
                <a:latin typeface="Arial"/>
              </a:rPr>
              <a:t>ОБЩЕЕ ОБРАЗОВАНИЕ</a:t>
            </a:r>
          </a:p>
        </p:txBody>
      </p:sp>
      <p:graphicFrame>
        <p:nvGraphicFramePr>
          <p:cNvPr id="43" name="Диаграмма 42"/>
          <p:cNvGraphicFramePr/>
          <p:nvPr>
            <p:extLst>
              <p:ext uri="{D42A27DB-BD31-4B8C-83A1-F6EECF244321}">
                <p14:modId xmlns:p14="http://schemas.microsoft.com/office/powerpoint/2010/main" val="750086974"/>
              </p:ext>
            </p:extLst>
          </p:nvPr>
        </p:nvGraphicFramePr>
        <p:xfrm>
          <a:off x="-743445" y="2199387"/>
          <a:ext cx="4280699" cy="2582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2" name="object 68"/>
          <p:cNvSpPr/>
          <p:nvPr/>
        </p:nvSpPr>
        <p:spPr>
          <a:xfrm>
            <a:off x="445940" y="2633723"/>
            <a:ext cx="1782307" cy="2589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1600" b="1" spc="-1" dirty="0">
                <a:solidFill>
                  <a:schemeClr val="bg1"/>
                </a:solidFill>
                <a:latin typeface="Arial"/>
              </a:rPr>
              <a:t>1 723 318,8</a:t>
            </a:r>
          </a:p>
        </p:txBody>
      </p:sp>
      <p:sp>
        <p:nvSpPr>
          <p:cNvPr id="57" name="object 68"/>
          <p:cNvSpPr/>
          <p:nvPr/>
        </p:nvSpPr>
        <p:spPr>
          <a:xfrm>
            <a:off x="916882" y="4140503"/>
            <a:ext cx="1399240" cy="2589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1600" b="1" spc="-1" dirty="0">
                <a:solidFill>
                  <a:schemeClr val="bg1"/>
                </a:solidFill>
                <a:latin typeface="Arial"/>
              </a:rPr>
              <a:t>2 003 465,0</a:t>
            </a:r>
          </a:p>
        </p:txBody>
      </p:sp>
      <p:sp>
        <p:nvSpPr>
          <p:cNvPr id="62" name="object 71"/>
          <p:cNvSpPr/>
          <p:nvPr/>
        </p:nvSpPr>
        <p:spPr>
          <a:xfrm>
            <a:off x="6346490" y="3252163"/>
            <a:ext cx="4140000" cy="4743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500" b="1" spc="-1" dirty="0">
                <a:solidFill>
                  <a:srgbClr val="054342"/>
                </a:solidFill>
              </a:rPr>
              <a:t>4 616 492,5</a:t>
            </a:r>
          </a:p>
          <a:p>
            <a:pPr algn="ctr"/>
            <a:r>
              <a:rPr lang="ru-RU" sz="1500" b="1" spc="-1" dirty="0">
                <a:solidFill>
                  <a:srgbClr val="054342"/>
                </a:solidFill>
              </a:rPr>
              <a:t>70,0%</a:t>
            </a:r>
          </a:p>
        </p:txBody>
      </p:sp>
      <p:sp>
        <p:nvSpPr>
          <p:cNvPr id="63" name="object 71"/>
          <p:cNvSpPr/>
          <p:nvPr/>
        </p:nvSpPr>
        <p:spPr>
          <a:xfrm>
            <a:off x="-469817" y="3394800"/>
            <a:ext cx="4140000" cy="4743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500" b="1" spc="-1" dirty="0">
                <a:solidFill>
                  <a:srgbClr val="006764"/>
                </a:solidFill>
              </a:rPr>
              <a:t>4 233 254,8</a:t>
            </a:r>
          </a:p>
          <a:p>
            <a:pPr algn="ctr"/>
            <a:r>
              <a:rPr lang="ru-RU" sz="1500" b="1" spc="-1" dirty="0">
                <a:solidFill>
                  <a:srgbClr val="006764"/>
                </a:solidFill>
              </a:rPr>
              <a:t>68,9%</a:t>
            </a:r>
            <a:endParaRPr lang="ru-RU" sz="1500" b="1" spc="-1" dirty="0">
              <a:solidFill>
                <a:srgbClr val="000000"/>
              </a:solidFill>
            </a:endParaRPr>
          </a:p>
        </p:txBody>
      </p:sp>
      <p:sp>
        <p:nvSpPr>
          <p:cNvPr id="21" name="object 69"/>
          <p:cNvSpPr/>
          <p:nvPr/>
        </p:nvSpPr>
        <p:spPr>
          <a:xfrm>
            <a:off x="4045851" y="3254770"/>
            <a:ext cx="2053012" cy="3974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600" b="1" spc="-1" dirty="0">
                <a:solidFill>
                  <a:srgbClr val="78A1A5"/>
                </a:solidFill>
                <a:latin typeface="Arial"/>
              </a:rPr>
              <a:t>ДОШКОЛЬНОЕ </a:t>
            </a:r>
          </a:p>
          <a:p>
            <a:pPr algn="ctr">
              <a:lnSpc>
                <a:spcPts val="1500"/>
              </a:lnSpc>
            </a:pPr>
            <a:r>
              <a:rPr lang="ru-RU" sz="1600" b="1" strike="noStrike" spc="-1" dirty="0">
                <a:solidFill>
                  <a:srgbClr val="78A1A5"/>
                </a:solidFill>
                <a:latin typeface="Arial"/>
              </a:rPr>
              <a:t>ОБРАЗОВАНИЕ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3512109" y="1527282"/>
            <a:ext cx="541088" cy="4143268"/>
          </a:xfrm>
          <a:prstGeom prst="rect">
            <a:avLst/>
          </a:prstGeom>
          <a:solidFill>
            <a:srgbClr val="378EA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-14083" y="1534361"/>
            <a:ext cx="3524334" cy="179748"/>
          </a:xfrm>
          <a:prstGeom prst="rect">
            <a:avLst/>
          </a:prstGeom>
          <a:solidFill>
            <a:srgbClr val="378EA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6096155" y="1490289"/>
            <a:ext cx="541088" cy="4143268"/>
          </a:xfrm>
          <a:prstGeom prst="rect">
            <a:avLst/>
          </a:prstGeom>
          <a:solidFill>
            <a:srgbClr val="378EA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6637243" y="1499109"/>
            <a:ext cx="3457261" cy="163827"/>
          </a:xfrm>
          <a:prstGeom prst="rect">
            <a:avLst/>
          </a:prstGeom>
          <a:solidFill>
            <a:srgbClr val="378EA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object 69"/>
          <p:cNvSpPr/>
          <p:nvPr/>
        </p:nvSpPr>
        <p:spPr>
          <a:xfrm>
            <a:off x="2952080" y="3411339"/>
            <a:ext cx="1627958" cy="20508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400" b="1" spc="-1" dirty="0">
                <a:solidFill>
                  <a:srgbClr val="78A1A5"/>
                </a:solidFill>
                <a:latin typeface="Arial"/>
              </a:rPr>
              <a:t>40,7%</a:t>
            </a:r>
          </a:p>
        </p:txBody>
      </p:sp>
      <p:sp>
        <p:nvSpPr>
          <p:cNvPr id="85" name="object 69"/>
          <p:cNvSpPr/>
          <p:nvPr/>
        </p:nvSpPr>
        <p:spPr>
          <a:xfrm>
            <a:off x="5544368" y="3411339"/>
            <a:ext cx="1627958" cy="20508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400" b="1" spc="-1" dirty="0">
                <a:solidFill>
                  <a:srgbClr val="78A1A5"/>
                </a:solidFill>
                <a:latin typeface="Arial"/>
              </a:rPr>
              <a:t>38,3%</a:t>
            </a:r>
          </a:p>
        </p:txBody>
      </p:sp>
      <p:sp>
        <p:nvSpPr>
          <p:cNvPr id="86" name="object 69"/>
          <p:cNvSpPr/>
          <p:nvPr/>
        </p:nvSpPr>
        <p:spPr>
          <a:xfrm>
            <a:off x="5549796" y="4110786"/>
            <a:ext cx="1627958" cy="20508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400" b="1" spc="-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9,8%</a:t>
            </a:r>
          </a:p>
        </p:txBody>
      </p:sp>
      <p:sp>
        <p:nvSpPr>
          <p:cNvPr id="88" name="object 69"/>
          <p:cNvSpPr/>
          <p:nvPr/>
        </p:nvSpPr>
        <p:spPr>
          <a:xfrm>
            <a:off x="2958053" y="4107288"/>
            <a:ext cx="1627958" cy="20508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400" b="1" spc="-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10,1%</a:t>
            </a:r>
          </a:p>
        </p:txBody>
      </p:sp>
      <p:sp>
        <p:nvSpPr>
          <p:cNvPr id="89" name="object 69"/>
          <p:cNvSpPr/>
          <p:nvPr/>
        </p:nvSpPr>
        <p:spPr>
          <a:xfrm>
            <a:off x="2977431" y="3797557"/>
            <a:ext cx="1627958" cy="20508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400" b="1" spc="-1" dirty="0">
                <a:solidFill>
                  <a:srgbClr val="006764"/>
                </a:solidFill>
                <a:latin typeface="Arial"/>
              </a:rPr>
              <a:t>47,3%</a:t>
            </a:r>
          </a:p>
        </p:txBody>
      </p:sp>
      <p:sp>
        <p:nvSpPr>
          <p:cNvPr id="91" name="object 69"/>
          <p:cNvSpPr/>
          <p:nvPr/>
        </p:nvSpPr>
        <p:spPr>
          <a:xfrm>
            <a:off x="5519835" y="3801001"/>
            <a:ext cx="1627958" cy="20508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400" b="1" spc="-1" dirty="0" smtClean="0">
                <a:solidFill>
                  <a:srgbClr val="08706E"/>
                </a:solidFill>
                <a:latin typeface="Arial"/>
              </a:rPr>
              <a:t>50,0%</a:t>
            </a:r>
            <a:endParaRPr lang="ru-RU" sz="1400" b="1" spc="-1" dirty="0">
              <a:solidFill>
                <a:srgbClr val="08706E"/>
              </a:solidFill>
              <a:latin typeface="Arial"/>
            </a:endParaRPr>
          </a:p>
        </p:txBody>
      </p:sp>
      <p:cxnSp>
        <p:nvCxnSpPr>
          <p:cNvPr id="6" name="Соединитель: уступ 5">
            <a:extLst>
              <a:ext uri="{FF2B5EF4-FFF2-40B4-BE49-F238E27FC236}">
                <a16:creationId xmlns:a16="http://schemas.microsoft.com/office/drawing/2014/main" xmlns="" id="{8C934328-664D-970A-8B14-743D525AEDDA}"/>
              </a:ext>
            </a:extLst>
          </p:cNvPr>
          <p:cNvCxnSpPr/>
          <p:nvPr/>
        </p:nvCxnSpPr>
        <p:spPr>
          <a:xfrm flipV="1">
            <a:off x="2316122" y="2633723"/>
            <a:ext cx="329694" cy="201552"/>
          </a:xfrm>
          <a:prstGeom prst="bentConnector3">
            <a:avLst/>
          </a:prstGeom>
          <a:ln>
            <a:solidFill>
              <a:srgbClr val="0543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bject 56">
            <a:extLst>
              <a:ext uri="{FF2B5EF4-FFF2-40B4-BE49-F238E27FC236}">
                <a16:creationId xmlns:a16="http://schemas.microsoft.com/office/drawing/2014/main" xmlns="" id="{191F6E6C-8F4E-5360-B603-22DFCEF7C947}"/>
              </a:ext>
            </a:extLst>
          </p:cNvPr>
          <p:cNvSpPr/>
          <p:nvPr/>
        </p:nvSpPr>
        <p:spPr>
          <a:xfrm rot="21372050">
            <a:off x="2592861" y="2608778"/>
            <a:ext cx="943442" cy="60015"/>
          </a:xfrm>
          <a:custGeom>
            <a:avLst/>
            <a:gdLst>
              <a:gd name="textAreaLeft" fmla="*/ 0 w 2263680"/>
              <a:gd name="textAreaRight" fmla="*/ 2264040 w 2263680"/>
              <a:gd name="textAreaTop" fmla="*/ 0 h 74880"/>
              <a:gd name="textAreaBottom" fmla="*/ 75240 h 7488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" name="object 70">
            <a:extLst>
              <a:ext uri="{FF2B5EF4-FFF2-40B4-BE49-F238E27FC236}">
                <a16:creationId xmlns:a16="http://schemas.microsoft.com/office/drawing/2014/main" xmlns="" id="{42D982FF-C623-DBAC-E492-B8CEE7A14018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2237409" y="2774255"/>
            <a:ext cx="122040" cy="1220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2550109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Прямоугольник 12"/>
          <p:cNvSpPr/>
          <p:nvPr/>
        </p:nvSpPr>
        <p:spPr>
          <a:xfrm>
            <a:off x="7925267" y="1790342"/>
            <a:ext cx="1771825" cy="1194924"/>
          </a:xfrm>
          <a:prstGeom prst="rect">
            <a:avLst/>
          </a:prstGeom>
          <a:solidFill>
            <a:srgbClr val="347D81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84" name="Прямоугольник 13"/>
          <p:cNvSpPr/>
          <p:nvPr/>
        </p:nvSpPr>
        <p:spPr>
          <a:xfrm>
            <a:off x="7925266" y="2700000"/>
            <a:ext cx="1773853" cy="1404000"/>
          </a:xfrm>
          <a:prstGeom prst="rect">
            <a:avLst/>
          </a:prstGeom>
          <a:solidFill>
            <a:srgbClr val="FFFFFF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85" name="TextBox 27"/>
          <p:cNvSpPr/>
          <p:nvPr/>
        </p:nvSpPr>
        <p:spPr>
          <a:xfrm>
            <a:off x="7776617" y="2363760"/>
            <a:ext cx="2160240" cy="10757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endParaRPr lang="ru-RU" sz="3200" b="1" strike="noStrike" spc="-1" dirty="0">
              <a:solidFill>
                <a:srgbClr val="FFFFFF"/>
              </a:solid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ru-RU" sz="3200" b="1" spc="-1" dirty="0">
                <a:solidFill>
                  <a:srgbClr val="FFFFFF"/>
                </a:solidFill>
                <a:latin typeface="Calibri"/>
              </a:rPr>
              <a:t>3</a:t>
            </a:r>
            <a:endParaRPr lang="ru-RU" sz="3200" b="0" strike="noStrike" spc="-1" dirty="0">
              <a:solidFill>
                <a:srgbClr val="000000"/>
              </a:solidFill>
              <a:latin typeface="Lato Black"/>
            </a:endParaRPr>
          </a:p>
        </p:txBody>
      </p:sp>
      <p:sp>
        <p:nvSpPr>
          <p:cNvPr id="386" name="TextBox 28"/>
          <p:cNvSpPr/>
          <p:nvPr/>
        </p:nvSpPr>
        <p:spPr>
          <a:xfrm>
            <a:off x="7920000" y="2977560"/>
            <a:ext cx="79776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6764"/>
                </a:solidFill>
                <a:latin typeface="Calibri"/>
              </a:rPr>
              <a:t>ФБ</a:t>
            </a:r>
            <a:endParaRPr lang="ru-RU" sz="2400" b="0" strike="noStrike" spc="-1">
              <a:solidFill>
                <a:srgbClr val="006764"/>
              </a:solidFill>
              <a:latin typeface="Lato Heavy"/>
            </a:endParaRPr>
          </a:p>
        </p:txBody>
      </p:sp>
      <p:sp>
        <p:nvSpPr>
          <p:cNvPr id="387" name="TextBox 29"/>
          <p:cNvSpPr/>
          <p:nvPr/>
        </p:nvSpPr>
        <p:spPr>
          <a:xfrm>
            <a:off x="8599320" y="3384000"/>
            <a:ext cx="1150920" cy="303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006764"/>
                </a:solidFill>
                <a:latin typeface="Calibri"/>
              </a:rPr>
              <a:t> 1 758,5</a:t>
            </a:r>
            <a:endParaRPr lang="ru-RU" sz="1400" b="0" strike="noStrike" spc="-1" dirty="0">
              <a:solidFill>
                <a:srgbClr val="006764"/>
              </a:solidFill>
              <a:latin typeface="Arial"/>
            </a:endParaRPr>
          </a:p>
        </p:txBody>
      </p:sp>
      <p:sp>
        <p:nvSpPr>
          <p:cNvPr id="388" name="TextBox 30"/>
          <p:cNvSpPr/>
          <p:nvPr/>
        </p:nvSpPr>
        <p:spPr>
          <a:xfrm>
            <a:off x="7923240" y="3324600"/>
            <a:ext cx="79452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6764"/>
                </a:solidFill>
                <a:latin typeface="Calibri"/>
              </a:rPr>
              <a:t>ОБ</a:t>
            </a:r>
            <a:endParaRPr lang="ru-RU" sz="2400" b="0" strike="noStrike" spc="-1">
              <a:solidFill>
                <a:srgbClr val="006764"/>
              </a:solidFill>
              <a:latin typeface="Arial"/>
            </a:endParaRPr>
          </a:p>
        </p:txBody>
      </p:sp>
      <p:sp>
        <p:nvSpPr>
          <p:cNvPr id="389" name="TextBox 31"/>
          <p:cNvSpPr/>
          <p:nvPr/>
        </p:nvSpPr>
        <p:spPr>
          <a:xfrm>
            <a:off x="7968600" y="3648600"/>
            <a:ext cx="79452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6764"/>
                </a:solidFill>
                <a:latin typeface="Calibri"/>
              </a:rPr>
              <a:t>МБ</a:t>
            </a:r>
            <a:endParaRPr lang="ru-RU" sz="2400" b="0" strike="noStrike" spc="-1">
              <a:solidFill>
                <a:srgbClr val="006764"/>
              </a:solidFill>
              <a:latin typeface="Arial"/>
            </a:endParaRPr>
          </a:p>
        </p:txBody>
      </p:sp>
      <p:sp>
        <p:nvSpPr>
          <p:cNvPr id="390" name="TextBox 33"/>
          <p:cNvSpPr/>
          <p:nvPr/>
        </p:nvSpPr>
        <p:spPr>
          <a:xfrm>
            <a:off x="8527320" y="3722760"/>
            <a:ext cx="1258560" cy="303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006764"/>
                </a:solidFill>
                <a:latin typeface="Calibri"/>
              </a:rPr>
              <a:t>3 599,2</a:t>
            </a:r>
            <a:endParaRPr lang="ru-RU" sz="1400" b="0" strike="noStrike" spc="-1" dirty="0">
              <a:solidFill>
                <a:srgbClr val="006764"/>
              </a:solidFill>
              <a:latin typeface="Arial"/>
            </a:endParaRPr>
          </a:p>
        </p:txBody>
      </p:sp>
      <p:sp>
        <p:nvSpPr>
          <p:cNvPr id="391" name="TextBox 34"/>
          <p:cNvSpPr/>
          <p:nvPr/>
        </p:nvSpPr>
        <p:spPr>
          <a:xfrm>
            <a:off x="8367120" y="3051000"/>
            <a:ext cx="1599120" cy="33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b="1" strike="noStrike" spc="-1" dirty="0">
                <a:solidFill>
                  <a:srgbClr val="006764"/>
                </a:solidFill>
                <a:latin typeface="Calibri"/>
              </a:rPr>
              <a:t>64 855,8</a:t>
            </a:r>
            <a:endParaRPr lang="ru-RU" sz="1600" b="0" strike="noStrike" spc="-1" dirty="0">
              <a:solidFill>
                <a:srgbClr val="006764"/>
              </a:solidFill>
              <a:latin typeface="Arial"/>
            </a:endParaRPr>
          </a:p>
        </p:txBody>
      </p:sp>
      <p:sp>
        <p:nvSpPr>
          <p:cNvPr id="392" name="Прямоугольник 14"/>
          <p:cNvSpPr/>
          <p:nvPr/>
        </p:nvSpPr>
        <p:spPr>
          <a:xfrm>
            <a:off x="7923240" y="4104000"/>
            <a:ext cx="1775880" cy="140760"/>
          </a:xfrm>
          <a:prstGeom prst="rect">
            <a:avLst/>
          </a:prstGeom>
          <a:solidFill>
            <a:srgbClr val="347D81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93" name="Текст 4"/>
          <p:cNvSpPr/>
          <p:nvPr/>
        </p:nvSpPr>
        <p:spPr>
          <a:xfrm>
            <a:off x="8289408" y="657235"/>
            <a:ext cx="1770744" cy="50300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000" b="1" strike="noStrike" spc="-1" dirty="0">
                <a:solidFill>
                  <a:srgbClr val="006764"/>
                </a:solidFill>
                <a:latin typeface="Calibri"/>
              </a:rPr>
              <a:t>тыс.</a:t>
            </a:r>
            <a:r>
              <a:rPr lang="ru-RU" sz="2400" b="1" strike="noStrike" spc="-1" dirty="0">
                <a:solidFill>
                  <a:srgbClr val="025373"/>
                </a:solidFill>
                <a:latin typeface="Calibri"/>
              </a:rPr>
              <a:t> </a:t>
            </a:r>
            <a:r>
              <a:rPr lang="ru-RU" sz="2000" b="1" strike="noStrike" spc="-1" dirty="0">
                <a:solidFill>
                  <a:srgbClr val="006764"/>
                </a:solidFill>
                <a:latin typeface="Calibri"/>
              </a:rPr>
              <a:t>руб.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4" name="TextBox 36"/>
          <p:cNvSpPr/>
          <p:nvPr/>
        </p:nvSpPr>
        <p:spPr>
          <a:xfrm>
            <a:off x="3685701" y="1351716"/>
            <a:ext cx="3828600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ru-RU" sz="2400" b="1" strike="noStrike" spc="-1" dirty="0">
                <a:solidFill>
                  <a:srgbClr val="006764"/>
                </a:solidFill>
                <a:latin typeface="Calibri"/>
              </a:rPr>
              <a:t>ФП </a:t>
            </a:r>
            <a:r>
              <a:rPr lang="en-US" sz="2400" b="1" strike="noStrike" spc="-1" dirty="0">
                <a:solidFill>
                  <a:srgbClr val="006764"/>
                </a:solidFill>
                <a:latin typeface="Calibri"/>
              </a:rPr>
              <a:t>“</a:t>
            </a:r>
            <a:r>
              <a:rPr lang="ru-RU" sz="2400" b="1" strike="noStrike" spc="-1" dirty="0">
                <a:solidFill>
                  <a:srgbClr val="006764"/>
                </a:solidFill>
                <a:latin typeface="Calibri"/>
              </a:rPr>
              <a:t>Всё лучшее детям</a:t>
            </a:r>
            <a:r>
              <a:rPr lang="en-US" sz="2400" b="1" strike="noStrike" spc="-1" dirty="0">
                <a:solidFill>
                  <a:srgbClr val="006764"/>
                </a:solidFill>
                <a:latin typeface="Calibri"/>
              </a:rPr>
              <a:t>”</a:t>
            </a:r>
            <a:endParaRPr lang="ru-RU" sz="1400" b="0" strike="noStrike" spc="-1" dirty="0">
              <a:solidFill>
                <a:srgbClr val="006764"/>
              </a:solidFill>
              <a:latin typeface="Arial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DC7339C0-B688-46E0-AB90-C35DEAF32997}"/>
              </a:ext>
            </a:extLst>
          </p:cNvPr>
          <p:cNvPicPr/>
          <p:nvPr/>
        </p:nvPicPr>
        <p:blipFill>
          <a:blip r:embed="rId2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20" name="object 83">
            <a:extLst>
              <a:ext uri="{FF2B5EF4-FFF2-40B4-BE49-F238E27FC236}">
                <a16:creationId xmlns:a16="http://schemas.microsoft.com/office/drawing/2014/main" xmlns="" id="{1921354B-ACEC-4CB2-9D5A-151108626CDC}"/>
              </a:ext>
            </a:extLst>
          </p:cNvPr>
          <p:cNvSpPr/>
          <p:nvPr/>
        </p:nvSpPr>
        <p:spPr>
          <a:xfrm>
            <a:off x="851220" y="591840"/>
            <a:ext cx="8764920" cy="360"/>
          </a:xfrm>
          <a:custGeom>
            <a:avLst/>
            <a:gdLst>
              <a:gd name="textAreaLeft" fmla="*/ 0 w 8764920"/>
              <a:gd name="textAreaRight" fmla="*/ 8765280 w 876492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7951470">
                <a:moveTo>
                  <a:pt x="0" y="0"/>
                </a:moveTo>
                <a:lnTo>
                  <a:pt x="7950847" y="0"/>
                </a:lnTo>
              </a:path>
            </a:pathLst>
          </a:custGeom>
          <a:noFill/>
          <a:ln w="19080">
            <a:solidFill>
              <a:srgbClr val="97817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1">
            <a:extLst>
              <a:ext uri="{FF2B5EF4-FFF2-40B4-BE49-F238E27FC236}">
                <a16:creationId xmlns:a16="http://schemas.microsoft.com/office/drawing/2014/main" xmlns="" id="{B74B43B2-0FF2-42D8-AC20-AF6CD97F5460}"/>
              </a:ext>
            </a:extLst>
          </p:cNvPr>
          <p:cNvSpPr txBox="1">
            <a:spLocks/>
          </p:cNvSpPr>
          <p:nvPr/>
        </p:nvSpPr>
        <p:spPr>
          <a:xfrm>
            <a:off x="851220" y="0"/>
            <a:ext cx="9229404" cy="71604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r>
              <a:rPr lang="ru-RU" b="1" spc="-1" dirty="0">
                <a:solidFill>
                  <a:srgbClr val="006B68"/>
                </a:solidFill>
                <a:latin typeface="Arial"/>
              </a:rPr>
              <a:t>ФИНАНСИРОВАНИЕ НАЦИОНАЛЬНЫХ ПРОЕКТОВ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2154778-1C92-48CA-993E-AEA751B5946B}"/>
              </a:ext>
            </a:extLst>
          </p:cNvPr>
          <p:cNvSpPr txBox="1"/>
          <p:nvPr/>
        </p:nvSpPr>
        <p:spPr>
          <a:xfrm>
            <a:off x="8064648" y="2064199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Всего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70 213,5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7" t="20559" r="13820" b="27251"/>
          <a:stretch/>
        </p:blipFill>
        <p:spPr>
          <a:xfrm>
            <a:off x="353943" y="2604906"/>
            <a:ext cx="2925838" cy="11886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792" y="4001702"/>
            <a:ext cx="2925838" cy="1252270"/>
          </a:xfrm>
          <a:prstGeom prst="rect">
            <a:avLst/>
          </a:prstGeom>
        </p:spPr>
      </p:pic>
      <p:sp>
        <p:nvSpPr>
          <p:cNvPr id="24" name="TextBox 36"/>
          <p:cNvSpPr/>
          <p:nvPr/>
        </p:nvSpPr>
        <p:spPr>
          <a:xfrm>
            <a:off x="3595378" y="4104000"/>
            <a:ext cx="3828600" cy="8295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ru-RU" sz="2400" b="1" strike="noStrike" spc="-1" dirty="0">
                <a:solidFill>
                  <a:srgbClr val="006764"/>
                </a:solidFill>
                <a:latin typeface="Calibri"/>
              </a:rPr>
              <a:t>ФП </a:t>
            </a:r>
            <a:r>
              <a:rPr lang="en-US" sz="2400" b="1" strike="noStrike" spc="-1" dirty="0">
                <a:solidFill>
                  <a:srgbClr val="006764"/>
                </a:solidFill>
                <a:latin typeface="Calibri"/>
              </a:rPr>
              <a:t>“</a:t>
            </a:r>
            <a:r>
              <a:rPr lang="ru-RU" sz="2400" b="1" strike="noStrike" spc="-1" dirty="0">
                <a:solidFill>
                  <a:srgbClr val="006764"/>
                </a:solidFill>
                <a:latin typeface="Calibri"/>
              </a:rPr>
              <a:t>Семейные ценности и инфраструктура культуры</a:t>
            </a:r>
            <a:r>
              <a:rPr lang="en-US" sz="2400" b="1" strike="noStrike" spc="-1" dirty="0">
                <a:solidFill>
                  <a:srgbClr val="006764"/>
                </a:solidFill>
                <a:latin typeface="Calibri"/>
              </a:rPr>
              <a:t>”</a:t>
            </a:r>
            <a:endParaRPr lang="ru-RU" sz="1400" b="0" strike="noStrike" spc="-1" dirty="0">
              <a:solidFill>
                <a:srgbClr val="006764"/>
              </a:solidFill>
              <a:latin typeface="Arial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7" t="20559" r="13820" b="27251"/>
          <a:stretch/>
        </p:blipFill>
        <p:spPr>
          <a:xfrm>
            <a:off x="344188" y="1160239"/>
            <a:ext cx="2925838" cy="1188622"/>
          </a:xfrm>
          <a:prstGeom prst="rect">
            <a:avLst/>
          </a:prstGeom>
        </p:spPr>
      </p:pic>
      <p:sp>
        <p:nvSpPr>
          <p:cNvPr id="26" name="TextBox 36"/>
          <p:cNvSpPr/>
          <p:nvPr/>
        </p:nvSpPr>
        <p:spPr>
          <a:xfrm>
            <a:off x="3650148" y="2768313"/>
            <a:ext cx="4269851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ru-RU" sz="2400" b="1" strike="noStrike" spc="-1" dirty="0">
                <a:solidFill>
                  <a:srgbClr val="006764"/>
                </a:solidFill>
                <a:latin typeface="Calibri"/>
              </a:rPr>
              <a:t>ФП </a:t>
            </a:r>
            <a:r>
              <a:rPr lang="en-US" sz="2400" b="1" strike="noStrike" spc="-1" dirty="0">
                <a:solidFill>
                  <a:srgbClr val="006764"/>
                </a:solidFill>
                <a:latin typeface="Calibri"/>
              </a:rPr>
              <a:t>“</a:t>
            </a:r>
            <a:r>
              <a:rPr lang="ru-RU" sz="2400" b="1" strike="noStrike" spc="-1" dirty="0">
                <a:solidFill>
                  <a:srgbClr val="006764"/>
                </a:solidFill>
                <a:latin typeface="Calibri"/>
              </a:rPr>
              <a:t>Педагоги и наставники</a:t>
            </a:r>
            <a:r>
              <a:rPr lang="en-US" sz="2400" b="1" strike="noStrike" spc="-1" dirty="0">
                <a:solidFill>
                  <a:srgbClr val="006764"/>
                </a:solidFill>
                <a:latin typeface="Calibri"/>
              </a:rPr>
              <a:t>”</a:t>
            </a:r>
            <a:endParaRPr lang="ru-RU" sz="1400" b="0" strike="noStrike" spc="-1" dirty="0">
              <a:solidFill>
                <a:srgbClr val="006764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27925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6" name="object 126"/>
          <p:cNvGrpSpPr/>
          <p:nvPr/>
        </p:nvGrpSpPr>
        <p:grpSpPr>
          <a:xfrm>
            <a:off x="360" y="360"/>
            <a:ext cx="10079640" cy="5669640"/>
            <a:chOff x="360" y="360"/>
            <a:chExt cx="10079640" cy="5669640"/>
          </a:xfrm>
        </p:grpSpPr>
        <p:pic>
          <p:nvPicPr>
            <p:cNvPr id="397" name="object 127"/>
            <p:cNvPicPr/>
            <p:nvPr/>
          </p:nvPicPr>
          <p:blipFill>
            <a:blip r:embed="rId2"/>
            <a:stretch/>
          </p:blipFill>
          <p:spPr>
            <a:xfrm>
              <a:off x="360" y="360"/>
              <a:ext cx="10079640" cy="56696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98" name="object 128"/>
            <p:cNvPicPr/>
            <p:nvPr/>
          </p:nvPicPr>
          <p:blipFill>
            <a:blip r:embed="rId3"/>
            <a:stretch/>
          </p:blipFill>
          <p:spPr>
            <a:xfrm>
              <a:off x="360" y="1644840"/>
              <a:ext cx="10079640" cy="3118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99" name="object 129"/>
            <p:cNvPicPr/>
            <p:nvPr/>
          </p:nvPicPr>
          <p:blipFill>
            <a:blip r:embed="rId4"/>
            <a:stretch/>
          </p:blipFill>
          <p:spPr>
            <a:xfrm>
              <a:off x="1846440" y="2197080"/>
              <a:ext cx="6365160" cy="22352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00" name="object 130"/>
            <p:cNvPicPr/>
            <p:nvPr/>
          </p:nvPicPr>
          <p:blipFill>
            <a:blip r:embed="rId5"/>
            <a:stretch/>
          </p:blipFill>
          <p:spPr>
            <a:xfrm>
              <a:off x="2003760" y="2353320"/>
              <a:ext cx="6052680" cy="19227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01" name="object 131"/>
            <p:cNvPicPr/>
            <p:nvPr/>
          </p:nvPicPr>
          <p:blipFill>
            <a:blip r:embed="rId6"/>
            <a:stretch/>
          </p:blipFill>
          <p:spPr>
            <a:xfrm>
              <a:off x="2455560" y="2008800"/>
              <a:ext cx="5190120" cy="26110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02" name="object 132"/>
            <p:cNvPicPr/>
            <p:nvPr/>
          </p:nvPicPr>
          <p:blipFill>
            <a:blip r:embed="rId7"/>
            <a:stretch/>
          </p:blipFill>
          <p:spPr>
            <a:xfrm>
              <a:off x="3970440" y="93600"/>
              <a:ext cx="2058120" cy="13669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403" name="object 133"/>
          <p:cNvSpPr/>
          <p:nvPr/>
        </p:nvSpPr>
        <p:spPr>
          <a:xfrm>
            <a:off x="2916000" y="2300400"/>
            <a:ext cx="4237920" cy="1192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ts val="3095"/>
              </a:lnSpc>
              <a:spcBef>
                <a:spcPts val="99"/>
              </a:spcBef>
            </a:pPr>
            <a:r>
              <a:rPr lang="ru-RU" sz="3000" b="1" strike="noStrike" spc="-1">
                <a:solidFill>
                  <a:srgbClr val="006764"/>
                </a:solidFill>
                <a:latin typeface="Arial"/>
              </a:rPr>
              <a:t>Адресная инвестиционная программа</a:t>
            </a:r>
            <a:endParaRPr lang="ru-RU" sz="3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04" name="Рисунок 403"/>
          <p:cNvPicPr/>
          <p:nvPr/>
        </p:nvPicPr>
        <p:blipFill>
          <a:blip r:embed="rId8"/>
          <a:srcRect l="9264" t="2332" r="21251" b="17243"/>
          <a:stretch/>
        </p:blipFill>
        <p:spPr>
          <a:xfrm>
            <a:off x="4608000" y="49176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Прямоугольник 42"/>
          <p:cNvSpPr/>
          <p:nvPr/>
        </p:nvSpPr>
        <p:spPr>
          <a:xfrm>
            <a:off x="8100000" y="1620000"/>
            <a:ext cx="1473840" cy="496440"/>
          </a:xfrm>
          <a:prstGeom prst="rect">
            <a:avLst/>
          </a:prstGeom>
          <a:solidFill>
            <a:srgbClr val="347D81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07" name="PlaceHolder 1"/>
          <p:cNvSpPr>
            <a:spLocks noGrp="1"/>
          </p:cNvSpPr>
          <p:nvPr>
            <p:ph type="title"/>
          </p:nvPr>
        </p:nvSpPr>
        <p:spPr>
          <a:xfrm>
            <a:off x="727200" y="165600"/>
            <a:ext cx="7192800" cy="1095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4900" b="1" strike="noStrike" spc="-1" dirty="0">
                <a:solidFill>
                  <a:srgbClr val="FFFFFF"/>
                </a:solidFill>
                <a:latin typeface="Calibri Light"/>
              </a:rPr>
              <a:t>25</a:t>
            </a:r>
            <a:endParaRPr lang="ru-RU" sz="49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09" name="Рисунок 1"/>
          <p:cNvPicPr/>
          <p:nvPr/>
        </p:nvPicPr>
        <p:blipFill>
          <a:blip r:embed="rId2"/>
          <a:stretch/>
        </p:blipFill>
        <p:spPr>
          <a:xfrm>
            <a:off x="1980000" y="3626280"/>
            <a:ext cx="3708384" cy="184068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410" name="Рисунок 409"/>
          <p:cNvPicPr/>
          <p:nvPr/>
        </p:nvPicPr>
        <p:blipFill>
          <a:blip r:embed="rId3"/>
          <a:stretch/>
        </p:blipFill>
        <p:spPr>
          <a:xfrm>
            <a:off x="4588560" y="1563840"/>
            <a:ext cx="2939400" cy="1856160"/>
          </a:xfrm>
          <a:prstGeom prst="rect">
            <a:avLst/>
          </a:prstGeom>
          <a:ln w="0">
            <a:noFill/>
          </a:ln>
          <a:effectLst>
            <a:softEdge rad="127080"/>
          </a:effectLst>
        </p:spPr>
      </p:pic>
      <p:pic>
        <p:nvPicPr>
          <p:cNvPr id="411" name="Рисунок 410"/>
          <p:cNvPicPr/>
          <p:nvPr/>
        </p:nvPicPr>
        <p:blipFill>
          <a:blip r:embed="rId4"/>
          <a:stretch/>
        </p:blipFill>
        <p:spPr>
          <a:xfrm>
            <a:off x="834120" y="1563840"/>
            <a:ext cx="3305880" cy="1856160"/>
          </a:xfrm>
          <a:prstGeom prst="rect">
            <a:avLst/>
          </a:prstGeom>
          <a:ln w="0">
            <a:noFill/>
          </a:ln>
          <a:effectLst>
            <a:softEdge rad="127080"/>
          </a:effectLst>
        </p:spPr>
      </p:pic>
      <p:sp>
        <p:nvSpPr>
          <p:cNvPr id="413" name="Прямоугольник 40"/>
          <p:cNvSpPr/>
          <p:nvPr/>
        </p:nvSpPr>
        <p:spPr>
          <a:xfrm>
            <a:off x="8126452" y="2116440"/>
            <a:ext cx="1489687" cy="1078875"/>
          </a:xfrm>
          <a:prstGeom prst="rect">
            <a:avLst/>
          </a:prstGeom>
          <a:solidFill>
            <a:srgbClr val="FFFFFF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14" name="TextBox 5"/>
          <p:cNvSpPr/>
          <p:nvPr/>
        </p:nvSpPr>
        <p:spPr>
          <a:xfrm>
            <a:off x="8276760" y="1584000"/>
            <a:ext cx="1144080" cy="57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FFFFFF"/>
                </a:solidFill>
                <a:latin typeface="Calibri"/>
              </a:rPr>
              <a:t>Всего</a:t>
            </a:r>
            <a:endParaRPr lang="ru-RU" sz="3200" b="0" strike="noStrike" spc="-1">
              <a:solidFill>
                <a:srgbClr val="000000"/>
              </a:solidFill>
              <a:latin typeface="Lato Black"/>
            </a:endParaRPr>
          </a:p>
        </p:txBody>
      </p:sp>
      <p:sp>
        <p:nvSpPr>
          <p:cNvPr id="415" name="TextBox 11"/>
          <p:cNvSpPr/>
          <p:nvPr/>
        </p:nvSpPr>
        <p:spPr>
          <a:xfrm>
            <a:off x="8100000" y="2116440"/>
            <a:ext cx="1404000" cy="141431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6764"/>
                </a:solidFill>
                <a:latin typeface="Calibri"/>
              </a:rPr>
              <a:t>488 143,7</a:t>
            </a:r>
          </a:p>
          <a:p>
            <a:pPr algn="ctr"/>
            <a:r>
              <a:rPr lang="ru-RU" sz="1600" b="1" spc="-1" dirty="0">
                <a:solidFill>
                  <a:srgbClr val="006764"/>
                </a:solidFill>
                <a:latin typeface="Calibri"/>
              </a:rPr>
              <a:t>Удельный вес в расходах: </a:t>
            </a:r>
            <a:r>
              <a:rPr lang="ru-RU" b="1" spc="-1" dirty="0">
                <a:solidFill>
                  <a:srgbClr val="006764"/>
                </a:solidFill>
                <a:latin typeface="Calibri"/>
              </a:rPr>
              <a:t>7,4%</a:t>
            </a: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6764"/>
              </a:solidFill>
              <a:latin typeface="Arial"/>
            </a:endParaRPr>
          </a:p>
        </p:txBody>
      </p:sp>
      <p:sp>
        <p:nvSpPr>
          <p:cNvPr id="416" name="Прямоугольник 41"/>
          <p:cNvSpPr/>
          <p:nvPr/>
        </p:nvSpPr>
        <p:spPr>
          <a:xfrm>
            <a:off x="8152380" y="3209400"/>
            <a:ext cx="1463760" cy="113760"/>
          </a:xfrm>
          <a:prstGeom prst="rect">
            <a:avLst/>
          </a:prstGeom>
          <a:solidFill>
            <a:srgbClr val="347D81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19" name="TextBox 7"/>
          <p:cNvSpPr/>
          <p:nvPr/>
        </p:nvSpPr>
        <p:spPr>
          <a:xfrm flipH="1">
            <a:off x="4320204" y="1143000"/>
            <a:ext cx="3456000" cy="33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pc="-1" dirty="0">
                <a:solidFill>
                  <a:srgbClr val="006764"/>
                </a:solidFill>
                <a:latin typeface="Calibri"/>
              </a:rPr>
              <a:t>Строительство Лицея </a:t>
            </a:r>
            <a:r>
              <a:rPr lang="ru-RU" sz="1600" b="1" strike="noStrike" spc="-1" dirty="0">
                <a:solidFill>
                  <a:srgbClr val="006764"/>
                </a:solidFill>
                <a:latin typeface="Calibri"/>
              </a:rPr>
              <a:t>г. Отрадное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0" name="TextBox 8"/>
          <p:cNvSpPr/>
          <p:nvPr/>
        </p:nvSpPr>
        <p:spPr>
          <a:xfrm flipH="1">
            <a:off x="2124000" y="3266280"/>
            <a:ext cx="3456000" cy="33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6764"/>
                </a:solidFill>
                <a:latin typeface="Calibri"/>
              </a:rPr>
              <a:t>Строительство школы </a:t>
            </a:r>
            <a:r>
              <a:rPr lang="ru-RU" sz="1600" b="1" strike="noStrike" spc="-1" dirty="0" err="1">
                <a:solidFill>
                  <a:srgbClr val="006764"/>
                </a:solidFill>
                <a:latin typeface="Calibri"/>
              </a:rPr>
              <a:t>д.Сухое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1" name="TextBox 9"/>
          <p:cNvSpPr/>
          <p:nvPr/>
        </p:nvSpPr>
        <p:spPr>
          <a:xfrm flipH="1">
            <a:off x="720408" y="1143000"/>
            <a:ext cx="3456000" cy="33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6764"/>
                </a:solidFill>
                <a:latin typeface="Calibri"/>
              </a:rPr>
              <a:t>Строительство бассейна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2" name="TextBox 421"/>
          <p:cNvSpPr txBox="1"/>
          <p:nvPr/>
        </p:nvSpPr>
        <p:spPr>
          <a:xfrm>
            <a:off x="4588560" y="5122440"/>
            <a:ext cx="1177920" cy="325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600" b="1" strike="noStrike" spc="-1" dirty="0">
                <a:solidFill>
                  <a:schemeClr val="bg1"/>
                </a:solidFill>
                <a:latin typeface="Calibri"/>
              </a:rPr>
              <a:t>432 896,4</a:t>
            </a:r>
            <a:endParaRPr lang="ru-RU" sz="1600" b="0" strike="noStrike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423" name="TextBox 422"/>
          <p:cNvSpPr txBox="1"/>
          <p:nvPr/>
        </p:nvSpPr>
        <p:spPr>
          <a:xfrm>
            <a:off x="2782080" y="3060000"/>
            <a:ext cx="1357920" cy="360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600" b="1" strike="noStrike" spc="-1" dirty="0">
                <a:solidFill>
                  <a:srgbClr val="FFFFFF"/>
                </a:solidFill>
                <a:latin typeface="Calibri"/>
              </a:rPr>
              <a:t>27 355,6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4" name="TextBox 423"/>
          <p:cNvSpPr txBox="1"/>
          <p:nvPr/>
        </p:nvSpPr>
        <p:spPr>
          <a:xfrm>
            <a:off x="6525209" y="3060000"/>
            <a:ext cx="1357920" cy="360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600" b="1" strike="noStrike" spc="-1" dirty="0">
                <a:solidFill>
                  <a:schemeClr val="bg1"/>
                </a:solidFill>
                <a:latin typeface="Calibri"/>
              </a:rPr>
              <a:t>27 891,7</a:t>
            </a:r>
            <a:endParaRPr lang="ru-RU" sz="1600" b="0" strike="noStrike" spc="-1" dirty="0">
              <a:solidFill>
                <a:schemeClr val="bg1"/>
              </a:solidFill>
              <a:latin typeface="Arial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0C4308E4-78E1-4598-A742-B20DB615C801}"/>
              </a:ext>
            </a:extLst>
          </p:cNvPr>
          <p:cNvPicPr/>
          <p:nvPr/>
        </p:nvPicPr>
        <p:blipFill>
          <a:blip r:embed="rId5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23" name="object 83">
            <a:extLst>
              <a:ext uri="{FF2B5EF4-FFF2-40B4-BE49-F238E27FC236}">
                <a16:creationId xmlns:a16="http://schemas.microsoft.com/office/drawing/2014/main" xmlns="" id="{A2FAA7EB-BE6C-48D2-A8F2-A7B3A024CD20}"/>
              </a:ext>
            </a:extLst>
          </p:cNvPr>
          <p:cNvSpPr/>
          <p:nvPr/>
        </p:nvSpPr>
        <p:spPr>
          <a:xfrm>
            <a:off x="851220" y="591840"/>
            <a:ext cx="8764920" cy="360"/>
          </a:xfrm>
          <a:custGeom>
            <a:avLst/>
            <a:gdLst>
              <a:gd name="textAreaLeft" fmla="*/ 0 w 8764920"/>
              <a:gd name="textAreaRight" fmla="*/ 8765280 w 876492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7951470">
                <a:moveTo>
                  <a:pt x="0" y="0"/>
                </a:moveTo>
                <a:lnTo>
                  <a:pt x="7950847" y="0"/>
                </a:lnTo>
              </a:path>
            </a:pathLst>
          </a:custGeom>
          <a:noFill/>
          <a:ln w="19080">
            <a:solidFill>
              <a:srgbClr val="97817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1">
            <a:extLst>
              <a:ext uri="{FF2B5EF4-FFF2-40B4-BE49-F238E27FC236}">
                <a16:creationId xmlns:a16="http://schemas.microsoft.com/office/drawing/2014/main" xmlns="" id="{400E17FC-8C9B-4EBA-A31D-3D5EC45065FD}"/>
              </a:ext>
            </a:extLst>
          </p:cNvPr>
          <p:cNvSpPr txBox="1">
            <a:spLocks/>
          </p:cNvSpPr>
          <p:nvPr/>
        </p:nvSpPr>
        <p:spPr>
          <a:xfrm>
            <a:off x="900000" y="98971"/>
            <a:ext cx="9160152" cy="493229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r>
              <a:rPr lang="ru-RU" b="1" spc="-1" dirty="0">
                <a:solidFill>
                  <a:srgbClr val="006B68"/>
                </a:solidFill>
                <a:latin typeface="Arial"/>
              </a:rPr>
              <a:t>АДРЕСНАЯ ИНВЕСТИЦИОННАЯ ПРОГРАММА</a:t>
            </a:r>
          </a:p>
        </p:txBody>
      </p:sp>
      <p:sp>
        <p:nvSpPr>
          <p:cNvPr id="25" name="Текст 4"/>
          <p:cNvSpPr/>
          <p:nvPr/>
        </p:nvSpPr>
        <p:spPr>
          <a:xfrm>
            <a:off x="8289408" y="657235"/>
            <a:ext cx="1770744" cy="50300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000" b="1" strike="noStrike" spc="-1" dirty="0">
                <a:solidFill>
                  <a:srgbClr val="006764"/>
                </a:solidFill>
                <a:latin typeface="Calibri"/>
              </a:rPr>
              <a:t>тыс.</a:t>
            </a:r>
            <a:r>
              <a:rPr lang="ru-RU" sz="2400" b="1" strike="noStrike" spc="-1" dirty="0">
                <a:solidFill>
                  <a:srgbClr val="025373"/>
                </a:solidFill>
                <a:latin typeface="Calibri"/>
              </a:rPr>
              <a:t> </a:t>
            </a:r>
            <a:r>
              <a:rPr lang="ru-RU" sz="2000" b="1" strike="noStrike" spc="-1" dirty="0">
                <a:solidFill>
                  <a:srgbClr val="006764"/>
                </a:solidFill>
                <a:latin typeface="Calibri"/>
              </a:rPr>
              <a:t>руб.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 txBox="1">
            <a:spLocks/>
          </p:cNvSpPr>
          <p:nvPr/>
        </p:nvSpPr>
        <p:spPr>
          <a:xfrm>
            <a:off x="905448" y="290855"/>
            <a:ext cx="8460624" cy="299905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algn="l">
              <a:spcBef>
                <a:spcPts val="99"/>
              </a:spcBef>
            </a:pPr>
            <a:r>
              <a:rPr lang="ru-RU" b="1" kern="0" spc="-1" dirty="0">
                <a:solidFill>
                  <a:srgbClr val="006B68"/>
                </a:solidFill>
                <a:latin typeface="Arial"/>
              </a:rPr>
              <a:t>КАПИТАЛЬНЫЙ РЕМОНТ ОБЪЕКТОВ</a:t>
            </a:r>
            <a:endParaRPr lang="ru-RU" kern="0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2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11" name="object 40"/>
          <p:cNvSpPr/>
          <p:nvPr/>
        </p:nvSpPr>
        <p:spPr>
          <a:xfrm>
            <a:off x="893160" y="592200"/>
            <a:ext cx="8764920" cy="360"/>
          </a:xfrm>
          <a:custGeom>
            <a:avLst/>
            <a:gdLst>
              <a:gd name="textAreaLeft" fmla="*/ 0 w 8764920"/>
              <a:gd name="textAreaRight" fmla="*/ 8765280 w 876492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7951470">
                <a:moveTo>
                  <a:pt x="0" y="0"/>
                </a:moveTo>
                <a:lnTo>
                  <a:pt x="7950847" y="0"/>
                </a:lnTo>
              </a:path>
            </a:pathLst>
          </a:custGeom>
          <a:noFill/>
          <a:ln w="19080">
            <a:solidFill>
              <a:srgbClr val="97817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198904671"/>
              </p:ext>
            </p:extLst>
          </p:nvPr>
        </p:nvGraphicFramePr>
        <p:xfrm>
          <a:off x="6103456" y="1968061"/>
          <a:ext cx="4280699" cy="2582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object 23"/>
          <p:cNvSpPr/>
          <p:nvPr/>
        </p:nvSpPr>
        <p:spPr>
          <a:xfrm>
            <a:off x="8496696" y="1056040"/>
            <a:ext cx="1348280" cy="32013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240" rIns="0" bIns="0" anchor="t">
            <a:spAutoFit/>
          </a:bodyPr>
          <a:lstStyle/>
          <a:p>
            <a:pPr marL="68760" indent="-56520" algn="ctr">
              <a:lnSpc>
                <a:spcPct val="100000"/>
              </a:lnSpc>
              <a:spcBef>
                <a:spcPts val="96"/>
              </a:spcBef>
              <a:tabLst>
                <a:tab pos="0" algn="l"/>
              </a:tabLst>
            </a:pPr>
            <a:r>
              <a:rPr lang="ru-RU" sz="2000" b="1" spc="-1" dirty="0">
                <a:solidFill>
                  <a:srgbClr val="006764"/>
                </a:solidFill>
                <a:latin typeface="Calibri"/>
              </a:rPr>
              <a:t>тыс. руб.</a:t>
            </a:r>
          </a:p>
        </p:txBody>
      </p:sp>
      <p:sp>
        <p:nvSpPr>
          <p:cNvPr id="16" name="object 67"/>
          <p:cNvSpPr/>
          <p:nvPr/>
        </p:nvSpPr>
        <p:spPr>
          <a:xfrm>
            <a:off x="4046155" y="4107175"/>
            <a:ext cx="2167484" cy="20508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>
              <a:lnSpc>
                <a:spcPts val="1500"/>
              </a:lnSpc>
              <a:spcBef>
                <a:spcPts val="99"/>
              </a:spcBef>
            </a:pPr>
            <a:r>
              <a:rPr lang="ru-RU" sz="1600" b="1" spc="-1" dirty="0">
                <a:solidFill>
                  <a:srgbClr val="006764"/>
                </a:solidFill>
                <a:latin typeface="Arial"/>
              </a:rPr>
              <a:t>КУЛЬТУРА</a:t>
            </a:r>
          </a:p>
        </p:txBody>
      </p:sp>
      <p:sp>
        <p:nvSpPr>
          <p:cNvPr id="17" name="object 68"/>
          <p:cNvSpPr/>
          <p:nvPr/>
        </p:nvSpPr>
        <p:spPr>
          <a:xfrm>
            <a:off x="4941243" y="3779492"/>
            <a:ext cx="4140000" cy="2281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400" spc="-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103 803,6</a:t>
            </a:r>
          </a:p>
        </p:txBody>
      </p:sp>
      <p:sp>
        <p:nvSpPr>
          <p:cNvPr id="19" name="object 67"/>
          <p:cNvSpPr/>
          <p:nvPr/>
        </p:nvSpPr>
        <p:spPr>
          <a:xfrm>
            <a:off x="4269350" y="3886207"/>
            <a:ext cx="1703411" cy="20508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>
              <a:lnSpc>
                <a:spcPts val="1500"/>
              </a:lnSpc>
              <a:spcBef>
                <a:spcPts val="99"/>
              </a:spcBef>
            </a:pPr>
            <a:r>
              <a:rPr lang="ru-RU" sz="1600" b="1" spc="-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ПРОЧЕЕ</a:t>
            </a:r>
          </a:p>
        </p:txBody>
      </p:sp>
      <p:sp>
        <p:nvSpPr>
          <p:cNvPr id="23" name="object 56"/>
          <p:cNvSpPr/>
          <p:nvPr/>
        </p:nvSpPr>
        <p:spPr>
          <a:xfrm rot="21372050">
            <a:off x="6600341" y="3955202"/>
            <a:ext cx="943442" cy="60015"/>
          </a:xfrm>
          <a:custGeom>
            <a:avLst/>
            <a:gdLst>
              <a:gd name="textAreaLeft" fmla="*/ 0 w 2263680"/>
              <a:gd name="textAreaRight" fmla="*/ 2264040 w 2263680"/>
              <a:gd name="textAreaTop" fmla="*/ 0 h 74880"/>
              <a:gd name="textAreaBottom" fmla="*/ 75240 h 7488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4" name="object 70"/>
          <p:cNvPicPr/>
          <p:nvPr/>
        </p:nvPicPr>
        <p:blipFill>
          <a:blip r:embed="rId4"/>
          <a:stretch/>
        </p:blipFill>
        <p:spPr>
          <a:xfrm>
            <a:off x="7544735" y="3902873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25" name="object 67"/>
          <p:cNvSpPr/>
          <p:nvPr/>
        </p:nvSpPr>
        <p:spPr>
          <a:xfrm>
            <a:off x="575816" y="1159303"/>
            <a:ext cx="4140000" cy="41026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ts val="3095"/>
              </a:lnSpc>
              <a:spcBef>
                <a:spcPts val="99"/>
              </a:spcBef>
            </a:pPr>
            <a:r>
              <a:rPr lang="ru-RU" sz="2400" b="1" strike="noStrike" spc="-1" dirty="0">
                <a:solidFill>
                  <a:srgbClr val="006764"/>
                </a:solidFill>
                <a:latin typeface="Arial"/>
              </a:rPr>
              <a:t>2025</a:t>
            </a:r>
            <a:endParaRPr lang="ru-RU" sz="2400" b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object 67"/>
          <p:cNvSpPr/>
          <p:nvPr/>
        </p:nvSpPr>
        <p:spPr>
          <a:xfrm>
            <a:off x="5767636" y="1163688"/>
            <a:ext cx="4140000" cy="41026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ts val="3095"/>
              </a:lnSpc>
              <a:spcBef>
                <a:spcPts val="99"/>
              </a:spcBef>
            </a:pPr>
            <a:r>
              <a:rPr lang="ru-RU" sz="2400" b="1" strike="noStrike" spc="-1" dirty="0">
                <a:solidFill>
                  <a:srgbClr val="006764"/>
                </a:solidFill>
                <a:latin typeface="Arial"/>
              </a:rPr>
              <a:t>2026</a:t>
            </a:r>
            <a:endParaRPr lang="ru-RU" sz="2400" b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object 68"/>
          <p:cNvSpPr/>
          <p:nvPr/>
        </p:nvSpPr>
        <p:spPr>
          <a:xfrm rot="19040670">
            <a:off x="8064612" y="3715393"/>
            <a:ext cx="1855182" cy="28972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b="1" spc="-1" dirty="0">
                <a:solidFill>
                  <a:schemeClr val="bg1"/>
                </a:solidFill>
                <a:latin typeface="Arial"/>
              </a:rPr>
              <a:t>440 863,2</a:t>
            </a:r>
          </a:p>
        </p:txBody>
      </p:sp>
      <p:sp>
        <p:nvSpPr>
          <p:cNvPr id="33" name="object 68"/>
          <p:cNvSpPr/>
          <p:nvPr/>
        </p:nvSpPr>
        <p:spPr>
          <a:xfrm rot="19240867">
            <a:off x="6309963" y="2563539"/>
            <a:ext cx="3069520" cy="28972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b="1" spc="-1" dirty="0">
                <a:solidFill>
                  <a:schemeClr val="bg1"/>
                </a:solidFill>
                <a:latin typeface="Arial"/>
              </a:rPr>
              <a:t>86 866,4</a:t>
            </a:r>
          </a:p>
        </p:txBody>
      </p:sp>
      <p:sp>
        <p:nvSpPr>
          <p:cNvPr id="34" name="object 67"/>
          <p:cNvSpPr/>
          <p:nvPr/>
        </p:nvSpPr>
        <p:spPr>
          <a:xfrm>
            <a:off x="4402569" y="3690406"/>
            <a:ext cx="1424215" cy="20508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>
              <a:lnSpc>
                <a:spcPts val="1500"/>
              </a:lnSpc>
              <a:spcBef>
                <a:spcPts val="99"/>
              </a:spcBef>
            </a:pPr>
            <a:r>
              <a:rPr lang="ru-RU" sz="1600" b="1" spc="-1" dirty="0">
                <a:solidFill>
                  <a:srgbClr val="378EA6"/>
                </a:solidFill>
                <a:latin typeface="Arial"/>
              </a:rPr>
              <a:t>СПОРТ</a:t>
            </a:r>
          </a:p>
        </p:txBody>
      </p:sp>
      <p:sp>
        <p:nvSpPr>
          <p:cNvPr id="35" name="object 68"/>
          <p:cNvSpPr/>
          <p:nvPr/>
        </p:nvSpPr>
        <p:spPr>
          <a:xfrm>
            <a:off x="5176511" y="4006495"/>
            <a:ext cx="4140000" cy="2281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400" spc="-1" dirty="0">
                <a:solidFill>
                  <a:srgbClr val="056F6D"/>
                </a:solidFill>
                <a:latin typeface="Arial"/>
              </a:rPr>
              <a:t>4 253,4</a:t>
            </a:r>
          </a:p>
        </p:txBody>
      </p:sp>
      <p:sp>
        <p:nvSpPr>
          <p:cNvPr id="36" name="object 56"/>
          <p:cNvSpPr/>
          <p:nvPr/>
        </p:nvSpPr>
        <p:spPr>
          <a:xfrm rot="21300000">
            <a:off x="6727288" y="4182165"/>
            <a:ext cx="1107462" cy="97594"/>
          </a:xfrm>
          <a:custGeom>
            <a:avLst/>
            <a:gdLst>
              <a:gd name="textAreaLeft" fmla="*/ 0 w 2263680"/>
              <a:gd name="textAreaRight" fmla="*/ 2264040 w 2263680"/>
              <a:gd name="textAreaTop" fmla="*/ 0 h 74880"/>
              <a:gd name="textAreaBottom" fmla="*/ 75240 h 7488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7" name="object 70"/>
          <p:cNvPicPr/>
          <p:nvPr/>
        </p:nvPicPr>
        <p:blipFill>
          <a:blip r:embed="rId4"/>
          <a:stretch/>
        </p:blipFill>
        <p:spPr>
          <a:xfrm>
            <a:off x="7808584" y="4160657"/>
            <a:ext cx="122040" cy="12204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43" name="Диаграмма 42"/>
          <p:cNvGraphicFramePr/>
          <p:nvPr>
            <p:extLst>
              <p:ext uri="{D42A27DB-BD31-4B8C-83A1-F6EECF244321}">
                <p14:modId xmlns:p14="http://schemas.microsoft.com/office/powerpoint/2010/main" val="52148439"/>
              </p:ext>
            </p:extLst>
          </p:nvPr>
        </p:nvGraphicFramePr>
        <p:xfrm>
          <a:off x="-720328" y="2209966"/>
          <a:ext cx="4280699" cy="2582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6" name="object 68"/>
          <p:cNvSpPr/>
          <p:nvPr/>
        </p:nvSpPr>
        <p:spPr>
          <a:xfrm>
            <a:off x="979248" y="3745070"/>
            <a:ext cx="4140000" cy="2281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400" spc="-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47 425,6</a:t>
            </a:r>
          </a:p>
        </p:txBody>
      </p:sp>
      <p:sp>
        <p:nvSpPr>
          <p:cNvPr id="50" name="object 56"/>
          <p:cNvSpPr/>
          <p:nvPr/>
        </p:nvSpPr>
        <p:spPr>
          <a:xfrm rot="21372050">
            <a:off x="2616796" y="3934680"/>
            <a:ext cx="784007" cy="71079"/>
          </a:xfrm>
          <a:custGeom>
            <a:avLst/>
            <a:gdLst>
              <a:gd name="textAreaLeft" fmla="*/ 0 w 2263680"/>
              <a:gd name="textAreaRight" fmla="*/ 2264040 w 2263680"/>
              <a:gd name="textAreaTop" fmla="*/ 0 h 74880"/>
              <a:gd name="textAreaBottom" fmla="*/ 75240 h 7488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1" name="object 70"/>
          <p:cNvPicPr/>
          <p:nvPr/>
        </p:nvPicPr>
        <p:blipFill>
          <a:blip r:embed="rId4"/>
          <a:stretch/>
        </p:blipFill>
        <p:spPr>
          <a:xfrm>
            <a:off x="2535977" y="3861920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52" name="object 68"/>
          <p:cNvSpPr/>
          <p:nvPr/>
        </p:nvSpPr>
        <p:spPr>
          <a:xfrm>
            <a:off x="-434677" y="2545553"/>
            <a:ext cx="4140000" cy="28972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b="1" spc="-1" dirty="0">
                <a:solidFill>
                  <a:schemeClr val="bg1"/>
                </a:solidFill>
                <a:latin typeface="Arial"/>
              </a:rPr>
              <a:t>164 261,7</a:t>
            </a:r>
          </a:p>
        </p:txBody>
      </p:sp>
      <p:sp>
        <p:nvSpPr>
          <p:cNvPr id="57" name="object 68"/>
          <p:cNvSpPr/>
          <p:nvPr/>
        </p:nvSpPr>
        <p:spPr>
          <a:xfrm>
            <a:off x="-464160" y="4172454"/>
            <a:ext cx="4140000" cy="28972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b="1" spc="-1" dirty="0">
                <a:solidFill>
                  <a:schemeClr val="bg1"/>
                </a:solidFill>
                <a:latin typeface="Arial"/>
              </a:rPr>
              <a:t>206 617,2</a:t>
            </a:r>
          </a:p>
        </p:txBody>
      </p:sp>
      <p:sp>
        <p:nvSpPr>
          <p:cNvPr id="58" name="object 68"/>
          <p:cNvSpPr/>
          <p:nvPr/>
        </p:nvSpPr>
        <p:spPr>
          <a:xfrm>
            <a:off x="838865" y="4049027"/>
            <a:ext cx="4140000" cy="2281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400" spc="-1" dirty="0">
                <a:solidFill>
                  <a:srgbClr val="056F6D"/>
                </a:solidFill>
                <a:latin typeface="Arial"/>
              </a:rPr>
              <a:t>7 235,3</a:t>
            </a:r>
          </a:p>
        </p:txBody>
      </p:sp>
      <p:sp>
        <p:nvSpPr>
          <p:cNvPr id="59" name="object 56"/>
          <p:cNvSpPr/>
          <p:nvPr/>
        </p:nvSpPr>
        <p:spPr>
          <a:xfrm rot="21300000">
            <a:off x="2476365" y="4220982"/>
            <a:ext cx="865000" cy="86222"/>
          </a:xfrm>
          <a:custGeom>
            <a:avLst/>
            <a:gdLst>
              <a:gd name="textAreaLeft" fmla="*/ 0 w 2263680"/>
              <a:gd name="textAreaRight" fmla="*/ 2264040 w 2263680"/>
              <a:gd name="textAreaTop" fmla="*/ 0 h 74880"/>
              <a:gd name="textAreaBottom" fmla="*/ 75240 h 7488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0" name="object 70"/>
          <p:cNvPicPr/>
          <p:nvPr/>
        </p:nvPicPr>
        <p:blipFill>
          <a:blip r:embed="rId4"/>
          <a:stretch/>
        </p:blipFill>
        <p:spPr>
          <a:xfrm>
            <a:off x="2412344" y="4140503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62" name="object 71"/>
          <p:cNvSpPr/>
          <p:nvPr/>
        </p:nvSpPr>
        <p:spPr>
          <a:xfrm>
            <a:off x="6375436" y="3150573"/>
            <a:ext cx="4140000" cy="2435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500" b="0" strike="noStrike" spc="-1" dirty="0">
                <a:solidFill>
                  <a:srgbClr val="006764"/>
                </a:solidFill>
                <a:latin typeface="Arial"/>
              </a:rPr>
              <a:t>635 786,6</a:t>
            </a:r>
          </a:p>
        </p:txBody>
      </p:sp>
      <p:sp>
        <p:nvSpPr>
          <p:cNvPr id="63" name="object 71"/>
          <p:cNvSpPr/>
          <p:nvPr/>
        </p:nvSpPr>
        <p:spPr>
          <a:xfrm>
            <a:off x="-469817" y="3394800"/>
            <a:ext cx="4140000" cy="2435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500" b="0" strike="noStrike" spc="-1" dirty="0">
                <a:solidFill>
                  <a:srgbClr val="006764"/>
                </a:solidFill>
                <a:latin typeface="Arial"/>
              </a:rPr>
              <a:t>425 539,8</a:t>
            </a:r>
          </a:p>
        </p:txBody>
      </p:sp>
      <p:sp>
        <p:nvSpPr>
          <p:cNvPr id="66" name="Прямоугольник 33"/>
          <p:cNvSpPr/>
          <p:nvPr/>
        </p:nvSpPr>
        <p:spPr>
          <a:xfrm>
            <a:off x="4403628" y="707202"/>
            <a:ext cx="1397155" cy="360584"/>
          </a:xfrm>
          <a:prstGeom prst="rect">
            <a:avLst/>
          </a:prstGeom>
          <a:solidFill>
            <a:srgbClr val="347D81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AFD095"/>
              </a:solidFill>
              <a:latin typeface="Calibri"/>
            </a:endParaRPr>
          </a:p>
        </p:txBody>
      </p:sp>
      <p:sp>
        <p:nvSpPr>
          <p:cNvPr id="64" name="Прямоугольник 31"/>
          <p:cNvSpPr/>
          <p:nvPr/>
        </p:nvSpPr>
        <p:spPr>
          <a:xfrm>
            <a:off x="4398023" y="1051939"/>
            <a:ext cx="1397155" cy="404020"/>
          </a:xfrm>
          <a:prstGeom prst="rect">
            <a:avLst/>
          </a:prstGeom>
          <a:solidFill>
            <a:srgbClr val="FFFFFF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5" name="TextBox 15"/>
          <p:cNvSpPr/>
          <p:nvPr/>
        </p:nvSpPr>
        <p:spPr>
          <a:xfrm flipH="1">
            <a:off x="4422617" y="963067"/>
            <a:ext cx="1396885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006764"/>
                </a:solidFill>
                <a:latin typeface="Calibri"/>
              </a:rPr>
              <a:t>49,4%</a:t>
            </a: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Прямоугольник 46"/>
          <p:cNvSpPr/>
          <p:nvPr/>
        </p:nvSpPr>
        <p:spPr>
          <a:xfrm>
            <a:off x="4398022" y="1462586"/>
            <a:ext cx="1397155" cy="86474"/>
          </a:xfrm>
          <a:prstGeom prst="rect">
            <a:avLst/>
          </a:prstGeom>
          <a:solidFill>
            <a:srgbClr val="347D81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8" name="TextBox 16"/>
          <p:cNvSpPr/>
          <p:nvPr/>
        </p:nvSpPr>
        <p:spPr>
          <a:xfrm>
            <a:off x="4337442" y="739882"/>
            <a:ext cx="1566966" cy="30087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2000" b="1" strike="noStrike" spc="-1" dirty="0">
                <a:solidFill>
                  <a:srgbClr val="FFFFFF"/>
                </a:solidFill>
                <a:latin typeface="Calibri"/>
              </a:rPr>
              <a:t>Темп роста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object 69"/>
          <p:cNvSpPr/>
          <p:nvPr/>
        </p:nvSpPr>
        <p:spPr>
          <a:xfrm>
            <a:off x="4280082" y="3434141"/>
            <a:ext cx="1627958" cy="20508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600" b="1" spc="-1" dirty="0">
                <a:solidFill>
                  <a:srgbClr val="78A1A5"/>
                </a:solidFill>
                <a:latin typeface="Arial"/>
              </a:rPr>
              <a:t>ОБРАЗОВАНИЕ</a:t>
            </a:r>
            <a:endParaRPr lang="ru-RU" sz="1600" b="1" strike="noStrike" spc="-1" dirty="0">
              <a:solidFill>
                <a:srgbClr val="78A1A5"/>
              </a:solidFill>
              <a:latin typeface="Arial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3512109" y="1527282"/>
            <a:ext cx="541088" cy="4143268"/>
          </a:xfrm>
          <a:prstGeom prst="rect">
            <a:avLst/>
          </a:prstGeom>
          <a:solidFill>
            <a:srgbClr val="378EA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-14083" y="1534361"/>
            <a:ext cx="3524334" cy="179748"/>
          </a:xfrm>
          <a:prstGeom prst="rect">
            <a:avLst/>
          </a:prstGeom>
          <a:solidFill>
            <a:srgbClr val="378EA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6096155" y="1490289"/>
            <a:ext cx="541088" cy="4143268"/>
          </a:xfrm>
          <a:prstGeom prst="rect">
            <a:avLst/>
          </a:prstGeom>
          <a:solidFill>
            <a:srgbClr val="378EA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6637243" y="1499109"/>
            <a:ext cx="3457261" cy="163827"/>
          </a:xfrm>
          <a:prstGeom prst="rect">
            <a:avLst/>
          </a:prstGeom>
          <a:solidFill>
            <a:srgbClr val="378EA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object 69"/>
          <p:cNvSpPr/>
          <p:nvPr/>
        </p:nvSpPr>
        <p:spPr>
          <a:xfrm>
            <a:off x="2952080" y="3411339"/>
            <a:ext cx="1627958" cy="20508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400" b="1" spc="-1" dirty="0">
                <a:solidFill>
                  <a:srgbClr val="78A1A5"/>
                </a:solidFill>
                <a:latin typeface="Arial"/>
              </a:rPr>
              <a:t>38,6%</a:t>
            </a:r>
          </a:p>
        </p:txBody>
      </p:sp>
      <p:sp>
        <p:nvSpPr>
          <p:cNvPr id="85" name="object 69"/>
          <p:cNvSpPr/>
          <p:nvPr/>
        </p:nvSpPr>
        <p:spPr>
          <a:xfrm>
            <a:off x="5544368" y="3411339"/>
            <a:ext cx="1627958" cy="20508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400" b="1" spc="-1" dirty="0">
                <a:solidFill>
                  <a:srgbClr val="78A1A5"/>
                </a:solidFill>
                <a:latin typeface="Arial"/>
              </a:rPr>
              <a:t>69,3</a:t>
            </a:r>
            <a:r>
              <a:rPr lang="ru-RU" sz="1600" b="1" spc="-1" dirty="0">
                <a:solidFill>
                  <a:srgbClr val="78A1A5"/>
                </a:solidFill>
                <a:latin typeface="Arial"/>
              </a:rPr>
              <a:t>%</a:t>
            </a:r>
          </a:p>
        </p:txBody>
      </p:sp>
      <p:sp>
        <p:nvSpPr>
          <p:cNvPr id="86" name="object 69"/>
          <p:cNvSpPr/>
          <p:nvPr/>
        </p:nvSpPr>
        <p:spPr>
          <a:xfrm>
            <a:off x="5557742" y="3895290"/>
            <a:ext cx="1627958" cy="20508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400" b="1" spc="-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16,3</a:t>
            </a:r>
            <a:r>
              <a:rPr lang="ru-RU" sz="1600" b="1" spc="-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%</a:t>
            </a:r>
          </a:p>
        </p:txBody>
      </p:sp>
      <p:sp>
        <p:nvSpPr>
          <p:cNvPr id="87" name="object 69"/>
          <p:cNvSpPr/>
          <p:nvPr/>
        </p:nvSpPr>
        <p:spPr>
          <a:xfrm>
            <a:off x="5554794" y="3670644"/>
            <a:ext cx="1627958" cy="20508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400" b="1" spc="-1" dirty="0">
                <a:solidFill>
                  <a:srgbClr val="378EA6"/>
                </a:solidFill>
                <a:latin typeface="Arial"/>
              </a:rPr>
              <a:t>13,7</a:t>
            </a:r>
            <a:r>
              <a:rPr lang="ru-RU" sz="1600" b="1" spc="-1" dirty="0">
                <a:solidFill>
                  <a:srgbClr val="378EA6"/>
                </a:solidFill>
                <a:latin typeface="Arial"/>
              </a:rPr>
              <a:t>%</a:t>
            </a:r>
          </a:p>
        </p:txBody>
      </p:sp>
      <p:sp>
        <p:nvSpPr>
          <p:cNvPr id="88" name="object 69"/>
          <p:cNvSpPr/>
          <p:nvPr/>
        </p:nvSpPr>
        <p:spPr>
          <a:xfrm>
            <a:off x="2959993" y="3883641"/>
            <a:ext cx="1627958" cy="20508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400" b="1" spc="-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11,1%</a:t>
            </a:r>
          </a:p>
        </p:txBody>
      </p:sp>
      <p:sp>
        <p:nvSpPr>
          <p:cNvPr id="89" name="object 69"/>
          <p:cNvSpPr/>
          <p:nvPr/>
        </p:nvSpPr>
        <p:spPr>
          <a:xfrm>
            <a:off x="2961962" y="3639809"/>
            <a:ext cx="1627958" cy="20508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400" b="1" spc="-1" dirty="0">
                <a:solidFill>
                  <a:srgbClr val="378EA6"/>
                </a:solidFill>
                <a:latin typeface="Arial"/>
              </a:rPr>
              <a:t>48,6%</a:t>
            </a:r>
          </a:p>
        </p:txBody>
      </p:sp>
      <p:sp>
        <p:nvSpPr>
          <p:cNvPr id="90" name="object 69"/>
          <p:cNvSpPr/>
          <p:nvPr/>
        </p:nvSpPr>
        <p:spPr>
          <a:xfrm>
            <a:off x="2968171" y="4098846"/>
            <a:ext cx="1627958" cy="20508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400" b="1" spc="-1" dirty="0">
                <a:solidFill>
                  <a:srgbClr val="054342"/>
                </a:solidFill>
                <a:latin typeface="Arial"/>
              </a:rPr>
              <a:t>1,7%</a:t>
            </a:r>
          </a:p>
        </p:txBody>
      </p:sp>
      <p:sp>
        <p:nvSpPr>
          <p:cNvPr id="91" name="object 69"/>
          <p:cNvSpPr/>
          <p:nvPr/>
        </p:nvSpPr>
        <p:spPr>
          <a:xfrm>
            <a:off x="5554793" y="4119937"/>
            <a:ext cx="1642183" cy="20508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400" b="1" spc="-1" dirty="0">
                <a:solidFill>
                  <a:srgbClr val="054342"/>
                </a:solidFill>
                <a:latin typeface="Arial"/>
              </a:rPr>
              <a:t>0,7%</a:t>
            </a:r>
          </a:p>
        </p:txBody>
      </p:sp>
    </p:spTree>
    <p:extLst>
      <p:ext uri="{BB962C8B-B14F-4D97-AF65-F5344CB8AC3E}">
        <p14:creationId xmlns:p14="http://schemas.microsoft.com/office/powerpoint/2010/main" val="13239919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 txBox="1">
            <a:spLocks/>
          </p:cNvSpPr>
          <p:nvPr/>
        </p:nvSpPr>
        <p:spPr>
          <a:xfrm>
            <a:off x="865247" y="292655"/>
            <a:ext cx="8460624" cy="299905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r>
              <a:rPr lang="ru-RU" b="1" spc="-1" dirty="0">
                <a:solidFill>
                  <a:srgbClr val="006B68"/>
                </a:solidFill>
              </a:rPr>
              <a:t>ФИНАНСОВАЯ ПОДДЕРЖКА МЕСТНЫХ БЮДЖЕТОВ</a:t>
            </a:r>
            <a:endParaRPr lang="ru-RU" spc="-1" dirty="0">
              <a:solidFill>
                <a:srgbClr val="FF0000"/>
              </a:solidFill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3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11" name="object 40"/>
          <p:cNvSpPr/>
          <p:nvPr/>
        </p:nvSpPr>
        <p:spPr>
          <a:xfrm>
            <a:off x="893160" y="592200"/>
            <a:ext cx="8764920" cy="360"/>
          </a:xfrm>
          <a:custGeom>
            <a:avLst/>
            <a:gdLst>
              <a:gd name="textAreaLeft" fmla="*/ 0 w 8764920"/>
              <a:gd name="textAreaRight" fmla="*/ 8765280 w 876492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7951470">
                <a:moveTo>
                  <a:pt x="0" y="0"/>
                </a:moveTo>
                <a:lnTo>
                  <a:pt x="7950847" y="0"/>
                </a:lnTo>
              </a:path>
            </a:pathLst>
          </a:custGeom>
          <a:noFill/>
          <a:ln w="19080">
            <a:solidFill>
              <a:srgbClr val="97817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848581881"/>
              </p:ext>
            </p:extLst>
          </p:nvPr>
        </p:nvGraphicFramePr>
        <p:xfrm>
          <a:off x="6427912" y="2180092"/>
          <a:ext cx="4280699" cy="2582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object 23"/>
          <p:cNvSpPr/>
          <p:nvPr/>
        </p:nvSpPr>
        <p:spPr>
          <a:xfrm>
            <a:off x="8496696" y="1056040"/>
            <a:ext cx="1348280" cy="32013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240" rIns="0" bIns="0" anchor="t">
            <a:spAutoFit/>
          </a:bodyPr>
          <a:lstStyle/>
          <a:p>
            <a:pPr marL="68760" indent="-56520" algn="ctr">
              <a:lnSpc>
                <a:spcPct val="100000"/>
              </a:lnSpc>
              <a:spcBef>
                <a:spcPts val="96"/>
              </a:spcBef>
              <a:tabLst>
                <a:tab pos="0" algn="l"/>
              </a:tabLst>
            </a:pPr>
            <a:r>
              <a:rPr lang="ru-RU" sz="2000" b="1" spc="-1" dirty="0">
                <a:solidFill>
                  <a:srgbClr val="006764"/>
                </a:solidFill>
                <a:latin typeface="Calibri"/>
              </a:rPr>
              <a:t>тыс. руб.</a:t>
            </a:r>
          </a:p>
        </p:txBody>
      </p:sp>
      <p:pic>
        <p:nvPicPr>
          <p:cNvPr id="14" name="object 57"/>
          <p:cNvPicPr/>
          <p:nvPr/>
        </p:nvPicPr>
        <p:blipFill>
          <a:blip r:embed="rId5"/>
          <a:stretch/>
        </p:blipFill>
        <p:spPr>
          <a:xfrm>
            <a:off x="7970245" y="4228686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15" name="object 59"/>
          <p:cNvSpPr/>
          <p:nvPr/>
        </p:nvSpPr>
        <p:spPr>
          <a:xfrm rot="21382196">
            <a:off x="6950060" y="4297905"/>
            <a:ext cx="1045316" cy="45719"/>
          </a:xfrm>
          <a:custGeom>
            <a:avLst/>
            <a:gdLst>
              <a:gd name="textAreaLeft" fmla="*/ 0 w 1907640"/>
              <a:gd name="textAreaRight" fmla="*/ 1908000 w 1907640"/>
              <a:gd name="textAreaTop" fmla="*/ 0 h 2520"/>
              <a:gd name="textAreaBottom" fmla="*/ 2880 h 252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object 67"/>
          <p:cNvSpPr/>
          <p:nvPr/>
        </p:nvSpPr>
        <p:spPr>
          <a:xfrm>
            <a:off x="3755998" y="3159350"/>
            <a:ext cx="2697114" cy="3974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>
              <a:lnSpc>
                <a:spcPts val="1500"/>
              </a:lnSpc>
              <a:spcBef>
                <a:spcPts val="99"/>
              </a:spcBef>
            </a:pPr>
            <a:r>
              <a:rPr lang="ru-RU" sz="1400" b="1" spc="-1" dirty="0">
                <a:solidFill>
                  <a:srgbClr val="006764"/>
                </a:solidFill>
                <a:latin typeface="Arial"/>
              </a:rPr>
              <a:t>ДОТАЦИИ НА СБАЛАНСИРОВАННОСТЬ</a:t>
            </a:r>
          </a:p>
        </p:txBody>
      </p:sp>
      <p:sp>
        <p:nvSpPr>
          <p:cNvPr id="17" name="object 68"/>
          <p:cNvSpPr/>
          <p:nvPr/>
        </p:nvSpPr>
        <p:spPr>
          <a:xfrm rot="5400000">
            <a:off x="7467650" y="3474889"/>
            <a:ext cx="4140000" cy="2589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600" b="1" spc="-1" dirty="0">
                <a:solidFill>
                  <a:schemeClr val="bg1"/>
                </a:solidFill>
                <a:latin typeface="Arial"/>
              </a:rPr>
              <a:t>123 000,0</a:t>
            </a:r>
          </a:p>
        </p:txBody>
      </p:sp>
      <p:sp>
        <p:nvSpPr>
          <p:cNvPr id="19" name="object 67"/>
          <p:cNvSpPr/>
          <p:nvPr/>
        </p:nvSpPr>
        <p:spPr>
          <a:xfrm>
            <a:off x="4308391" y="3576238"/>
            <a:ext cx="1703411" cy="20508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>
              <a:lnSpc>
                <a:spcPts val="1500"/>
              </a:lnSpc>
              <a:spcBef>
                <a:spcPts val="99"/>
              </a:spcBef>
            </a:pPr>
            <a:r>
              <a:rPr lang="ru-RU" sz="1600" b="1" spc="-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ИМТ</a:t>
            </a:r>
          </a:p>
        </p:txBody>
      </p:sp>
      <p:sp>
        <p:nvSpPr>
          <p:cNvPr id="21" name="object 69"/>
          <p:cNvSpPr/>
          <p:nvPr/>
        </p:nvSpPr>
        <p:spPr>
          <a:xfrm>
            <a:off x="4346118" y="2976373"/>
            <a:ext cx="1627958" cy="20508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600" b="1" spc="-1" dirty="0">
                <a:solidFill>
                  <a:srgbClr val="78A1A5"/>
                </a:solidFill>
                <a:latin typeface="Arial"/>
              </a:rPr>
              <a:t>Дотации</a:t>
            </a:r>
            <a:endParaRPr lang="ru-RU" sz="1600" b="1" strike="noStrike" spc="-1" dirty="0">
              <a:solidFill>
                <a:srgbClr val="78A1A5"/>
              </a:solidFill>
              <a:latin typeface="Arial"/>
            </a:endParaRPr>
          </a:p>
        </p:txBody>
      </p:sp>
      <p:sp>
        <p:nvSpPr>
          <p:cNvPr id="25" name="object 67"/>
          <p:cNvSpPr/>
          <p:nvPr/>
        </p:nvSpPr>
        <p:spPr>
          <a:xfrm>
            <a:off x="575816" y="1159303"/>
            <a:ext cx="4140000" cy="41026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ts val="3095"/>
              </a:lnSpc>
              <a:spcBef>
                <a:spcPts val="99"/>
              </a:spcBef>
            </a:pPr>
            <a:r>
              <a:rPr lang="ru-RU" sz="2400" b="1" strike="noStrike" spc="-1" dirty="0">
                <a:solidFill>
                  <a:srgbClr val="006764"/>
                </a:solidFill>
                <a:latin typeface="Arial"/>
              </a:rPr>
              <a:t>2025</a:t>
            </a:r>
            <a:endParaRPr lang="ru-RU" sz="2400" b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object 67"/>
          <p:cNvSpPr/>
          <p:nvPr/>
        </p:nvSpPr>
        <p:spPr>
          <a:xfrm>
            <a:off x="5767636" y="1163688"/>
            <a:ext cx="4140000" cy="41026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ts val="3095"/>
              </a:lnSpc>
              <a:spcBef>
                <a:spcPts val="99"/>
              </a:spcBef>
            </a:pPr>
            <a:r>
              <a:rPr lang="ru-RU" sz="2400" b="1" strike="noStrike" spc="-1" dirty="0">
                <a:solidFill>
                  <a:srgbClr val="006764"/>
                </a:solidFill>
                <a:latin typeface="Arial"/>
              </a:rPr>
              <a:t>2026</a:t>
            </a:r>
            <a:endParaRPr lang="ru-RU" sz="2400" b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object 68"/>
          <p:cNvSpPr/>
          <p:nvPr/>
        </p:nvSpPr>
        <p:spPr>
          <a:xfrm>
            <a:off x="5369090" y="4099183"/>
            <a:ext cx="4140000" cy="2281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400" b="1" spc="-1" dirty="0">
                <a:solidFill>
                  <a:srgbClr val="A41F6B"/>
                </a:solidFill>
                <a:latin typeface="Arial"/>
              </a:rPr>
              <a:t>30 000,0</a:t>
            </a:r>
          </a:p>
        </p:txBody>
      </p:sp>
      <p:sp>
        <p:nvSpPr>
          <p:cNvPr id="29" name="object 67"/>
          <p:cNvSpPr/>
          <p:nvPr/>
        </p:nvSpPr>
        <p:spPr>
          <a:xfrm>
            <a:off x="4305882" y="4111438"/>
            <a:ext cx="1703411" cy="20508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>
              <a:lnSpc>
                <a:spcPts val="1500"/>
              </a:lnSpc>
              <a:spcBef>
                <a:spcPts val="99"/>
              </a:spcBef>
            </a:pPr>
            <a:r>
              <a:rPr lang="ru-RU" sz="1600" b="1" spc="-1" dirty="0">
                <a:solidFill>
                  <a:srgbClr val="A41F6B"/>
                </a:solidFill>
                <a:latin typeface="Arial"/>
              </a:rPr>
              <a:t>КРЕДИТ</a:t>
            </a:r>
          </a:p>
        </p:txBody>
      </p:sp>
      <p:pic>
        <p:nvPicPr>
          <p:cNvPr id="30" name="object 57"/>
          <p:cNvPicPr/>
          <p:nvPr/>
        </p:nvPicPr>
        <p:blipFill>
          <a:blip r:embed="rId5"/>
          <a:stretch/>
        </p:blipFill>
        <p:spPr>
          <a:xfrm>
            <a:off x="7728703" y="3843954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31" name="object 59"/>
          <p:cNvSpPr/>
          <p:nvPr/>
        </p:nvSpPr>
        <p:spPr>
          <a:xfrm rot="21382196">
            <a:off x="7089404" y="3944775"/>
            <a:ext cx="662472" cy="45719"/>
          </a:xfrm>
          <a:custGeom>
            <a:avLst/>
            <a:gdLst>
              <a:gd name="textAreaLeft" fmla="*/ 0 w 1907640"/>
              <a:gd name="textAreaRight" fmla="*/ 1908000 w 1907640"/>
              <a:gd name="textAreaTop" fmla="*/ 0 h 2520"/>
              <a:gd name="textAreaBottom" fmla="*/ 2880 h 252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object 58"/>
          <p:cNvSpPr/>
          <p:nvPr/>
        </p:nvSpPr>
        <p:spPr>
          <a:xfrm>
            <a:off x="7730097" y="3880850"/>
            <a:ext cx="360" cy="182160"/>
          </a:xfrm>
          <a:custGeom>
            <a:avLst/>
            <a:gdLst>
              <a:gd name="textAreaLeft" fmla="*/ 0 w 360"/>
              <a:gd name="textAreaRight" fmla="*/ 720 w 360"/>
              <a:gd name="textAreaTop" fmla="*/ 0 h 182160"/>
              <a:gd name="textAreaBottom" fmla="*/ 182520 h 18216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object 68"/>
          <p:cNvSpPr/>
          <p:nvPr/>
        </p:nvSpPr>
        <p:spPr>
          <a:xfrm>
            <a:off x="5277469" y="3752759"/>
            <a:ext cx="4140000" cy="2281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400" b="1" spc="-1" dirty="0">
                <a:solidFill>
                  <a:srgbClr val="378EA6"/>
                </a:solidFill>
                <a:latin typeface="Arial"/>
              </a:rPr>
              <a:t>13 500,0</a:t>
            </a:r>
          </a:p>
        </p:txBody>
      </p:sp>
      <p:sp>
        <p:nvSpPr>
          <p:cNvPr id="34" name="object 67"/>
          <p:cNvSpPr/>
          <p:nvPr/>
        </p:nvSpPr>
        <p:spPr>
          <a:xfrm>
            <a:off x="4402255" y="3811855"/>
            <a:ext cx="1424215" cy="20508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>
              <a:lnSpc>
                <a:spcPts val="1500"/>
              </a:lnSpc>
              <a:spcBef>
                <a:spcPts val="99"/>
              </a:spcBef>
            </a:pPr>
            <a:r>
              <a:rPr lang="ru-RU" sz="1600" b="1" spc="-1" dirty="0">
                <a:solidFill>
                  <a:srgbClr val="378EA6"/>
                </a:solidFill>
                <a:latin typeface="Arial"/>
              </a:rPr>
              <a:t>48-03</a:t>
            </a:r>
          </a:p>
        </p:txBody>
      </p:sp>
      <p:sp>
        <p:nvSpPr>
          <p:cNvPr id="35" name="object 68"/>
          <p:cNvSpPr/>
          <p:nvPr/>
        </p:nvSpPr>
        <p:spPr>
          <a:xfrm>
            <a:off x="6588944" y="4210051"/>
            <a:ext cx="4140000" cy="2589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600" b="1" spc="-1" dirty="0">
                <a:solidFill>
                  <a:schemeClr val="bg1"/>
                </a:solidFill>
                <a:latin typeface="Arial"/>
              </a:rPr>
              <a:t>74 132,1</a:t>
            </a:r>
          </a:p>
        </p:txBody>
      </p:sp>
      <p:sp>
        <p:nvSpPr>
          <p:cNvPr id="38" name="Прямоугольник 31"/>
          <p:cNvSpPr/>
          <p:nvPr/>
        </p:nvSpPr>
        <p:spPr>
          <a:xfrm>
            <a:off x="4398023" y="1384664"/>
            <a:ext cx="1397155" cy="404020"/>
          </a:xfrm>
          <a:prstGeom prst="rect">
            <a:avLst/>
          </a:prstGeom>
          <a:solidFill>
            <a:srgbClr val="FFFFFF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9" name="TextBox 15"/>
          <p:cNvSpPr/>
          <p:nvPr/>
        </p:nvSpPr>
        <p:spPr>
          <a:xfrm flipH="1">
            <a:off x="4422617" y="1295792"/>
            <a:ext cx="1396885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006764"/>
                </a:solidFill>
                <a:latin typeface="Calibri"/>
              </a:rPr>
              <a:t>100,5%</a:t>
            </a: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Прямоугольник 33"/>
          <p:cNvSpPr/>
          <p:nvPr/>
        </p:nvSpPr>
        <p:spPr>
          <a:xfrm>
            <a:off x="4403628" y="707202"/>
            <a:ext cx="1397155" cy="672758"/>
          </a:xfrm>
          <a:prstGeom prst="rect">
            <a:avLst/>
          </a:prstGeom>
          <a:solidFill>
            <a:srgbClr val="347D81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AFD095"/>
              </a:solidFill>
              <a:latin typeface="Calibri"/>
            </a:endParaRPr>
          </a:p>
        </p:txBody>
      </p:sp>
      <p:sp>
        <p:nvSpPr>
          <p:cNvPr id="41" name="Прямоугольник 46"/>
          <p:cNvSpPr/>
          <p:nvPr/>
        </p:nvSpPr>
        <p:spPr>
          <a:xfrm>
            <a:off x="4398022" y="1795311"/>
            <a:ext cx="1397155" cy="86474"/>
          </a:xfrm>
          <a:prstGeom prst="rect">
            <a:avLst/>
          </a:prstGeom>
          <a:solidFill>
            <a:srgbClr val="347D81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2" name="TextBox 16"/>
          <p:cNvSpPr/>
          <p:nvPr/>
        </p:nvSpPr>
        <p:spPr>
          <a:xfrm>
            <a:off x="4337442" y="739882"/>
            <a:ext cx="1566966" cy="68559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2000" b="1" strike="noStrike" spc="-1" dirty="0">
                <a:solidFill>
                  <a:srgbClr val="FFFFFF"/>
                </a:solidFill>
                <a:latin typeface="Calibri"/>
              </a:rPr>
              <a:t>Темп роста без кредитов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43" name="Диаграмма 42"/>
          <p:cNvGraphicFramePr/>
          <p:nvPr>
            <p:extLst>
              <p:ext uri="{D42A27DB-BD31-4B8C-83A1-F6EECF244321}">
                <p14:modId xmlns:p14="http://schemas.microsoft.com/office/powerpoint/2010/main" val="4078077287"/>
              </p:ext>
            </p:extLst>
          </p:nvPr>
        </p:nvGraphicFramePr>
        <p:xfrm>
          <a:off x="-1092061" y="2359526"/>
          <a:ext cx="4280699" cy="2582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44" name="object 57"/>
          <p:cNvPicPr/>
          <p:nvPr/>
        </p:nvPicPr>
        <p:blipFill>
          <a:blip r:embed="rId5"/>
          <a:stretch/>
        </p:blipFill>
        <p:spPr>
          <a:xfrm>
            <a:off x="1964994" y="4283070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45" name="object 59"/>
          <p:cNvSpPr/>
          <p:nvPr/>
        </p:nvSpPr>
        <p:spPr>
          <a:xfrm rot="21382196">
            <a:off x="2040565" y="4329848"/>
            <a:ext cx="890946" cy="59162"/>
          </a:xfrm>
          <a:custGeom>
            <a:avLst/>
            <a:gdLst>
              <a:gd name="textAreaLeft" fmla="*/ 0 w 1907640"/>
              <a:gd name="textAreaRight" fmla="*/ 1908000 w 1907640"/>
              <a:gd name="textAreaTop" fmla="*/ 0 h 2520"/>
              <a:gd name="textAreaBottom" fmla="*/ 2880 h 252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object 68"/>
          <p:cNvSpPr/>
          <p:nvPr/>
        </p:nvSpPr>
        <p:spPr>
          <a:xfrm rot="3221845">
            <a:off x="1072165" y="3114606"/>
            <a:ext cx="1741606" cy="2589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1600" b="1" spc="-1" dirty="0">
                <a:solidFill>
                  <a:schemeClr val="bg1"/>
                </a:solidFill>
                <a:latin typeface="Arial"/>
              </a:rPr>
              <a:t>101 924,7</a:t>
            </a:r>
          </a:p>
        </p:txBody>
      </p:sp>
      <p:sp>
        <p:nvSpPr>
          <p:cNvPr id="52" name="object 68"/>
          <p:cNvSpPr/>
          <p:nvPr/>
        </p:nvSpPr>
        <p:spPr>
          <a:xfrm>
            <a:off x="-871934" y="4303708"/>
            <a:ext cx="4140000" cy="2589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en-US" sz="1600" b="1" spc="-1" dirty="0">
                <a:solidFill>
                  <a:schemeClr val="bg1"/>
                </a:solidFill>
                <a:latin typeface="Arial"/>
              </a:rPr>
              <a:t>200 857,1</a:t>
            </a:r>
            <a:endParaRPr lang="ru-RU" sz="1600" b="1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53" name="object 68"/>
          <p:cNvSpPr/>
          <p:nvPr/>
        </p:nvSpPr>
        <p:spPr>
          <a:xfrm>
            <a:off x="1987636" y="4153892"/>
            <a:ext cx="1118199" cy="2281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en-US" sz="1400" b="1" spc="-1" dirty="0">
                <a:solidFill>
                  <a:srgbClr val="A41F6B"/>
                </a:solidFill>
                <a:latin typeface="Arial"/>
              </a:rPr>
              <a:t>17 750,0</a:t>
            </a:r>
            <a:endParaRPr lang="ru-RU" sz="1400" b="1" spc="-1" dirty="0">
              <a:solidFill>
                <a:srgbClr val="A41F6B"/>
              </a:solidFill>
              <a:latin typeface="Arial"/>
            </a:endParaRPr>
          </a:p>
        </p:txBody>
      </p:sp>
      <p:pic>
        <p:nvPicPr>
          <p:cNvPr id="54" name="object 57"/>
          <p:cNvPicPr/>
          <p:nvPr/>
        </p:nvPicPr>
        <p:blipFill>
          <a:blip r:embed="rId5"/>
          <a:stretch/>
        </p:blipFill>
        <p:spPr>
          <a:xfrm>
            <a:off x="2219443" y="3931998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55" name="object 59"/>
          <p:cNvSpPr/>
          <p:nvPr/>
        </p:nvSpPr>
        <p:spPr>
          <a:xfrm rot="21382196">
            <a:off x="2338088" y="3990467"/>
            <a:ext cx="735079" cy="45719"/>
          </a:xfrm>
          <a:custGeom>
            <a:avLst/>
            <a:gdLst>
              <a:gd name="textAreaLeft" fmla="*/ 0 w 1907640"/>
              <a:gd name="textAreaRight" fmla="*/ 1908000 w 1907640"/>
              <a:gd name="textAreaTop" fmla="*/ 0 h 2520"/>
              <a:gd name="textAreaBottom" fmla="*/ 2880 h 252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object 68"/>
          <p:cNvSpPr/>
          <p:nvPr/>
        </p:nvSpPr>
        <p:spPr>
          <a:xfrm>
            <a:off x="684288" y="3792145"/>
            <a:ext cx="4140000" cy="2281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en-US" sz="1400" b="1" spc="-1" dirty="0">
                <a:solidFill>
                  <a:srgbClr val="378EA6"/>
                </a:solidFill>
                <a:latin typeface="Arial"/>
              </a:rPr>
              <a:t>22 0</a:t>
            </a:r>
            <a:r>
              <a:rPr lang="ru-RU" sz="1400" b="1" spc="-1" dirty="0">
                <a:solidFill>
                  <a:srgbClr val="378EA6"/>
                </a:solidFill>
                <a:latin typeface="Arial"/>
              </a:rPr>
              <a:t>5</a:t>
            </a:r>
            <a:r>
              <a:rPr lang="en-US" sz="1400" b="1" spc="-1" dirty="0">
                <a:solidFill>
                  <a:srgbClr val="378EA6"/>
                </a:solidFill>
                <a:latin typeface="Arial"/>
              </a:rPr>
              <a:t>7,7</a:t>
            </a:r>
            <a:endParaRPr lang="ru-RU" sz="1400" b="1" spc="-1" dirty="0">
              <a:solidFill>
                <a:srgbClr val="378EA6"/>
              </a:solidFill>
              <a:latin typeface="Arial"/>
            </a:endParaRPr>
          </a:p>
        </p:txBody>
      </p:sp>
      <p:sp>
        <p:nvSpPr>
          <p:cNvPr id="58" name="object 68"/>
          <p:cNvSpPr/>
          <p:nvPr/>
        </p:nvSpPr>
        <p:spPr>
          <a:xfrm rot="20466298">
            <a:off x="501205" y="2784863"/>
            <a:ext cx="1092185" cy="2589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1600" b="1" spc="-1" dirty="0">
                <a:solidFill>
                  <a:schemeClr val="bg1"/>
                </a:solidFill>
                <a:latin typeface="Arial"/>
              </a:rPr>
              <a:t>7</a:t>
            </a:r>
            <a:r>
              <a:rPr lang="en-US" sz="1600" b="1" spc="-1" dirty="0">
                <a:solidFill>
                  <a:schemeClr val="bg1"/>
                </a:solidFill>
                <a:latin typeface="Arial"/>
              </a:rPr>
              <a:t>0 468,0</a:t>
            </a:r>
            <a:endParaRPr lang="ru-RU" sz="1600" b="1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3129477" y="1509417"/>
            <a:ext cx="699573" cy="4143268"/>
          </a:xfrm>
          <a:prstGeom prst="rect">
            <a:avLst/>
          </a:prstGeom>
          <a:solidFill>
            <a:srgbClr val="378EA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-49254" y="1498390"/>
            <a:ext cx="3185327" cy="215525"/>
          </a:xfrm>
          <a:prstGeom prst="rect">
            <a:avLst/>
          </a:prstGeom>
          <a:solidFill>
            <a:srgbClr val="378EA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6425403" y="1509417"/>
            <a:ext cx="592249" cy="4143268"/>
          </a:xfrm>
          <a:prstGeom prst="rect">
            <a:avLst/>
          </a:prstGeom>
          <a:solidFill>
            <a:srgbClr val="378EA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7017652" y="1506699"/>
            <a:ext cx="3076852" cy="181877"/>
          </a:xfrm>
          <a:prstGeom prst="rect">
            <a:avLst/>
          </a:prstGeom>
          <a:solidFill>
            <a:srgbClr val="378EA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object 69"/>
          <p:cNvSpPr/>
          <p:nvPr/>
        </p:nvSpPr>
        <p:spPr>
          <a:xfrm>
            <a:off x="2712922" y="3039720"/>
            <a:ext cx="1627958" cy="20508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400" b="1" spc="-1" dirty="0">
                <a:solidFill>
                  <a:srgbClr val="78A1A5"/>
                </a:solidFill>
                <a:latin typeface="Arial"/>
              </a:rPr>
              <a:t>48,6%</a:t>
            </a:r>
          </a:p>
        </p:txBody>
      </p:sp>
      <p:sp>
        <p:nvSpPr>
          <p:cNvPr id="66" name="object 69"/>
          <p:cNvSpPr/>
          <p:nvPr/>
        </p:nvSpPr>
        <p:spPr>
          <a:xfrm>
            <a:off x="5911229" y="3084749"/>
            <a:ext cx="1627958" cy="20508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400" b="1" spc="-1" dirty="0">
                <a:solidFill>
                  <a:srgbClr val="78A1A5"/>
                </a:solidFill>
                <a:latin typeface="Arial"/>
              </a:rPr>
              <a:t>43,7%</a:t>
            </a:r>
          </a:p>
        </p:txBody>
      </p:sp>
      <p:sp>
        <p:nvSpPr>
          <p:cNvPr id="67" name="object 69"/>
          <p:cNvSpPr/>
          <p:nvPr/>
        </p:nvSpPr>
        <p:spPr>
          <a:xfrm>
            <a:off x="5926338" y="3625587"/>
            <a:ext cx="1627958" cy="20508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400" b="1" spc="-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28,8%</a:t>
            </a:r>
          </a:p>
        </p:txBody>
      </p:sp>
      <p:sp>
        <p:nvSpPr>
          <p:cNvPr id="68" name="object 69"/>
          <p:cNvSpPr/>
          <p:nvPr/>
        </p:nvSpPr>
        <p:spPr>
          <a:xfrm>
            <a:off x="5911229" y="3370601"/>
            <a:ext cx="1627958" cy="20508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400" b="1" spc="-1" dirty="0">
                <a:solidFill>
                  <a:srgbClr val="006764"/>
                </a:solidFill>
                <a:latin typeface="Arial"/>
              </a:rPr>
              <a:t>17,3%</a:t>
            </a:r>
          </a:p>
        </p:txBody>
      </p:sp>
      <p:sp>
        <p:nvSpPr>
          <p:cNvPr id="69" name="object 69"/>
          <p:cNvSpPr/>
          <p:nvPr/>
        </p:nvSpPr>
        <p:spPr>
          <a:xfrm>
            <a:off x="2701731" y="3627853"/>
            <a:ext cx="1627958" cy="20508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400" b="1" spc="-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24,7%</a:t>
            </a:r>
          </a:p>
        </p:txBody>
      </p:sp>
      <p:sp>
        <p:nvSpPr>
          <p:cNvPr id="70" name="object 69"/>
          <p:cNvSpPr/>
          <p:nvPr/>
        </p:nvSpPr>
        <p:spPr>
          <a:xfrm>
            <a:off x="2680292" y="3365163"/>
            <a:ext cx="1627958" cy="20508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400" b="1" spc="-1" dirty="0">
                <a:solidFill>
                  <a:srgbClr val="006764"/>
                </a:solidFill>
                <a:latin typeface="Arial"/>
              </a:rPr>
              <a:t>17,1%</a:t>
            </a:r>
          </a:p>
        </p:txBody>
      </p:sp>
      <p:sp>
        <p:nvSpPr>
          <p:cNvPr id="71" name="object 69"/>
          <p:cNvSpPr/>
          <p:nvPr/>
        </p:nvSpPr>
        <p:spPr>
          <a:xfrm>
            <a:off x="2700824" y="3846784"/>
            <a:ext cx="1627958" cy="20508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400" b="1" spc="-1" dirty="0">
                <a:solidFill>
                  <a:srgbClr val="378EA6"/>
                </a:solidFill>
                <a:latin typeface="Arial"/>
              </a:rPr>
              <a:t>5,3%</a:t>
            </a:r>
          </a:p>
        </p:txBody>
      </p:sp>
      <p:sp>
        <p:nvSpPr>
          <p:cNvPr id="72" name="object 69"/>
          <p:cNvSpPr/>
          <p:nvPr/>
        </p:nvSpPr>
        <p:spPr>
          <a:xfrm>
            <a:off x="5904408" y="3849560"/>
            <a:ext cx="1627958" cy="20508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400" b="1" spc="-1" dirty="0">
                <a:solidFill>
                  <a:srgbClr val="378EA6"/>
                </a:solidFill>
                <a:latin typeface="Arial"/>
              </a:rPr>
              <a:t>3,2%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182135" y="2565266"/>
            <a:ext cx="10956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spc="-1" dirty="0">
                <a:solidFill>
                  <a:schemeClr val="bg1"/>
                </a:solidFill>
                <a:latin typeface="Arial"/>
              </a:rPr>
              <a:t>186 758,1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497260" y="4049937"/>
            <a:ext cx="4440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spc="-1" dirty="0">
                <a:solidFill>
                  <a:srgbClr val="A41F6B"/>
                </a:solidFill>
                <a:latin typeface="Arial"/>
              </a:rPr>
              <a:t>7%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3205179" y="4034160"/>
            <a:ext cx="5929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spc="-1" dirty="0">
                <a:solidFill>
                  <a:srgbClr val="A41F6B"/>
                </a:solidFill>
                <a:latin typeface="Arial"/>
              </a:rPr>
              <a:t>4,3%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617478A-5622-0832-673A-040F03010BE6}"/>
              </a:ext>
            </a:extLst>
          </p:cNvPr>
          <p:cNvSpPr txBox="1"/>
          <p:nvPr/>
        </p:nvSpPr>
        <p:spPr>
          <a:xfrm>
            <a:off x="8177257" y="3383464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54342"/>
                </a:solidFill>
              </a:rPr>
              <a:t>427 390,2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1E58BE6-053A-DE8A-7D1E-F271F34D41C1}"/>
              </a:ext>
            </a:extLst>
          </p:cNvPr>
          <p:cNvSpPr txBox="1"/>
          <p:nvPr/>
        </p:nvSpPr>
        <p:spPr>
          <a:xfrm>
            <a:off x="646179" y="3452885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54342"/>
                </a:solidFill>
              </a:rPr>
              <a:t>413 057,5</a:t>
            </a:r>
          </a:p>
        </p:txBody>
      </p:sp>
    </p:spTree>
    <p:extLst>
      <p:ext uri="{BB962C8B-B14F-4D97-AF65-F5344CB8AC3E}">
        <p14:creationId xmlns:p14="http://schemas.microsoft.com/office/powerpoint/2010/main" val="30946150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TextBox 18"/>
          <p:cNvSpPr/>
          <p:nvPr/>
        </p:nvSpPr>
        <p:spPr>
          <a:xfrm>
            <a:off x="118440" y="1275480"/>
            <a:ext cx="9944280" cy="3292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Arial Narrow"/>
              </a:rPr>
              <a:t>Официальный сайт Кировского муниципального района Ленинградской области – </a:t>
            </a:r>
            <a:r>
              <a:rPr lang="en-US" sz="1400" b="0" i="1" strike="noStrike" spc="-1">
                <a:solidFill>
                  <a:srgbClr val="0000FF"/>
                </a:solidFill>
                <a:latin typeface="Arial Narrow"/>
                <a:hlinkClick r:id="rId2"/>
              </a:rPr>
              <a:t>https://kirovsk-reg.ru/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Arial Narrow"/>
              </a:rPr>
              <a:t>Комитет финансов Кировского муниципального района Ленинградской области – </a:t>
            </a:r>
            <a:r>
              <a:rPr lang="en-US" sz="1400" b="0" i="1" strike="noStrike" spc="-1">
                <a:solidFill>
                  <a:srgbClr val="0000FF"/>
                </a:solidFill>
                <a:latin typeface="Arial Narrow"/>
                <a:hlinkClick r:id="rId3"/>
              </a:rPr>
              <a:t>https://kirovsk-reg.ru/komfin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Arial Narrow"/>
              </a:rPr>
              <a:t>Сайт «Открытый бюджет» Ленинградской области – </a:t>
            </a:r>
            <a:r>
              <a:rPr lang="en-US" sz="1400" b="0" i="1" strike="noStrike" spc="-1">
                <a:solidFill>
                  <a:srgbClr val="0000FF"/>
                </a:solidFill>
                <a:latin typeface="Arial Narrow"/>
                <a:hlinkClick r:id="rId4"/>
              </a:rPr>
              <a:t>budget.lenobl.ru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Arial Narrow"/>
              </a:rPr>
              <a:t>Сайт комитета государственного финансового контроля Ленинградской области – </a:t>
            </a:r>
            <a:r>
              <a:rPr lang="ru-RU" sz="1400" b="0" i="1" strike="noStrike" spc="-1">
                <a:solidFill>
                  <a:srgbClr val="0000FF"/>
                </a:solidFill>
                <a:latin typeface="Arial Narrow"/>
                <a:hlinkClick r:id="rId5"/>
              </a:rPr>
              <a:t>gfc.lenobl.ru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Arial Narrow"/>
              </a:rPr>
              <a:t>Сайт контрольно-счетной палаты Ленинградской области – </a:t>
            </a:r>
            <a:r>
              <a:rPr lang="ru-RU" sz="1400" b="0" i="1" strike="noStrike" spc="-1">
                <a:solidFill>
                  <a:srgbClr val="0000FF"/>
                </a:solidFill>
                <a:latin typeface="Arial Narrow"/>
                <a:hlinkClick r:id="rId6"/>
              </a:rPr>
              <a:t>www.ksplo.ru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Arial Narrow"/>
              </a:rPr>
              <a:t>Сайт Министерства финансов Российской Федерации – </a:t>
            </a:r>
            <a:r>
              <a:rPr lang="ru-RU" sz="1400" b="0" i="1" strike="noStrike" spc="-1">
                <a:solidFill>
                  <a:srgbClr val="0000FF"/>
                </a:solidFill>
                <a:latin typeface="Arial Narrow"/>
                <a:hlinkClick r:id="rId7"/>
              </a:rPr>
              <a:t>minfin.ru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Arial Narrow"/>
              </a:rPr>
              <a:t>    По всем интересующим Вас вопросам, а так же вопросам  взаимодействия в сфере открытости и прозрачности бюджетных данных, 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Arial Narrow"/>
              </a:rPr>
              <a:t>для отзывов и предложений Вы можете обратиться в Комитет финансов Кировского муниципального района Ленинградской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Arial Narrow"/>
              </a:rPr>
              <a:t>    области по телефону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400" b="1" strike="noStrike" spc="-1">
                <a:solidFill>
                  <a:srgbClr val="000000"/>
                </a:solidFill>
                <a:latin typeface="Arial Narrow"/>
              </a:rPr>
              <a:t>                                                                                                                       (813 62) 21-417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400" b="1" strike="noStrike" spc="-1">
                <a:solidFill>
                  <a:srgbClr val="005C45"/>
                </a:solidFill>
                <a:latin typeface="Arial Narrow"/>
              </a:rPr>
              <a:t>      Комитет финансов Кировского муниципального района Ленинградской области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400" b="1" strike="noStrike" spc="-1">
                <a:solidFill>
                  <a:srgbClr val="000000"/>
                </a:solidFill>
                <a:latin typeface="Arial Narrow"/>
              </a:rPr>
              <a:t>Адрес: </a:t>
            </a:r>
            <a:r>
              <a:rPr lang="ru-RU" sz="1400" b="0" strike="noStrike" spc="-1">
                <a:solidFill>
                  <a:srgbClr val="000000"/>
                </a:solidFill>
                <a:latin typeface="Arial Narrow"/>
              </a:rPr>
              <a:t>187342, Ленинградская область, г. Кировск, ул. Новая, д. 1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400" b="1" strike="noStrike" spc="-1">
                <a:solidFill>
                  <a:srgbClr val="000000"/>
                </a:solidFill>
                <a:latin typeface="Arial Narrow"/>
              </a:rPr>
              <a:t>Телефон: (813 62) 21-417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fr-FR" sz="1400" b="1" strike="noStrike" spc="-1">
                <a:solidFill>
                  <a:srgbClr val="000000"/>
                </a:solidFill>
                <a:latin typeface="Arial Narrow"/>
              </a:rPr>
              <a:t>Е-mail: </a:t>
            </a:r>
            <a:r>
              <a:rPr lang="fr-FR" sz="1400" b="0" strike="noStrike" spc="-1">
                <a:solidFill>
                  <a:srgbClr val="000000"/>
                </a:solidFill>
                <a:latin typeface="Arial Narrow"/>
              </a:rPr>
              <a:t>komfin@kirovsk-reg.ru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94" name="Рисунок 493"/>
          <p:cNvPicPr/>
          <p:nvPr/>
        </p:nvPicPr>
        <p:blipFill>
          <a:blip r:embed="rId8"/>
          <a:srcRect l="9264" t="2332" r="21251" b="17243"/>
          <a:stretch/>
        </p:blipFill>
        <p:spPr>
          <a:xfrm>
            <a:off x="0" y="0"/>
            <a:ext cx="1349640" cy="126000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PlaceHolder 1"/>
          <p:cNvSpPr>
            <a:spLocks noGrp="1"/>
          </p:cNvSpPr>
          <p:nvPr>
            <p:ph type="title"/>
          </p:nvPr>
        </p:nvSpPr>
        <p:spPr>
          <a:xfrm>
            <a:off x="2160000" y="1368000"/>
            <a:ext cx="5513400" cy="1973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 fontScale="93651"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ru-RU" sz="6000" b="0" strike="noStrike" spc="-1">
                <a:solidFill>
                  <a:srgbClr val="006B68"/>
                </a:solidFill>
                <a:latin typeface="Lato Heavy"/>
              </a:rPr>
              <a:t>СПАСИБО</a:t>
            </a:r>
            <a:r>
              <a:rPr sz="6000"/>
              <a:t/>
            </a:r>
            <a:br>
              <a:rPr sz="6000"/>
            </a:br>
            <a:r>
              <a:rPr lang="ru-RU" sz="6000" b="0" strike="noStrike" spc="-1">
                <a:solidFill>
                  <a:srgbClr val="006B68"/>
                </a:solidFill>
                <a:latin typeface="Lato Heavy"/>
              </a:rPr>
              <a:t>ЗА ВНИМАНИЕ</a:t>
            </a:r>
            <a:endParaRPr lang="ru-RU" sz="6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6" name="Прямоугольник 53"/>
          <p:cNvSpPr/>
          <p:nvPr/>
        </p:nvSpPr>
        <p:spPr>
          <a:xfrm>
            <a:off x="377280" y="212400"/>
            <a:ext cx="9357480" cy="5263560"/>
          </a:xfrm>
          <a:prstGeom prst="rect">
            <a:avLst/>
          </a:prstGeom>
          <a:noFill/>
          <a:ln w="3168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497" name="Рисунок 3"/>
          <p:cNvPicPr/>
          <p:nvPr/>
        </p:nvPicPr>
        <p:blipFill>
          <a:blip r:embed="rId2"/>
          <a:stretch/>
        </p:blipFill>
        <p:spPr>
          <a:xfrm>
            <a:off x="3785400" y="3711240"/>
            <a:ext cx="5936040" cy="1748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2"/>
          <p:cNvSpPr>
            <a:spLocks noGrp="1"/>
          </p:cNvSpPr>
          <p:nvPr>
            <p:ph/>
          </p:nvPr>
        </p:nvSpPr>
        <p:spPr>
          <a:xfrm>
            <a:off x="389160" y="1260000"/>
            <a:ext cx="9510840" cy="39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20000"/>
              </a:lnSpc>
              <a:spcBef>
                <a:spcPts val="60"/>
              </a:spcBef>
              <a:buNone/>
              <a:tabLst>
                <a:tab pos="0" algn="l"/>
              </a:tabLst>
            </a:pPr>
            <a:r>
              <a:rPr lang="ru-RU" sz="1300" b="1" strike="noStrike" spc="-1" dirty="0">
                <a:solidFill>
                  <a:srgbClr val="025373"/>
                </a:solidFill>
                <a:latin typeface="Calibri"/>
              </a:rPr>
              <a:t>Бюджет</a:t>
            </a:r>
            <a:r>
              <a:rPr lang="ru-RU" sz="1300" b="0" strike="noStrike" spc="-1" dirty="0">
                <a:solidFill>
                  <a:srgbClr val="025373"/>
                </a:solidFill>
                <a:latin typeface="Calibri"/>
              </a:rPr>
              <a:t> - форма образования и  расходования денежных средств, предназначенных для финансового  обеспечения задач и функций государства и  местного самоуправления.</a:t>
            </a:r>
            <a:endParaRPr lang="ru-RU" sz="13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20000"/>
              </a:lnSpc>
              <a:spcBef>
                <a:spcPts val="60"/>
              </a:spcBef>
              <a:buNone/>
              <a:tabLst>
                <a:tab pos="0" algn="l"/>
              </a:tabLst>
            </a:pPr>
            <a:r>
              <a:rPr lang="ru-RU" sz="1300" b="1" strike="noStrike" spc="-1" dirty="0">
                <a:solidFill>
                  <a:srgbClr val="025373"/>
                </a:solidFill>
                <a:latin typeface="Calibri"/>
              </a:rPr>
              <a:t>Бюджет для граждан </a:t>
            </a:r>
            <a:r>
              <a:rPr lang="ru-RU" sz="1300" b="0" strike="noStrike" spc="-1" dirty="0">
                <a:solidFill>
                  <a:srgbClr val="025373"/>
                </a:solidFill>
                <a:latin typeface="Calibri"/>
              </a:rPr>
              <a:t>– информационный ресурс, содержащий основные положения проекта решения  о бюджете, в доступной для широкого круга  заинтересованных пользователей форме. Составляется с целью ознакомления граждан с  основными целями, задачами приоритетными направлениями бюджетной политики  муниципального образования.</a:t>
            </a:r>
            <a:endParaRPr lang="ru-RU" sz="13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20000"/>
              </a:lnSpc>
              <a:spcBef>
                <a:spcPts val="60"/>
              </a:spcBef>
              <a:buNone/>
              <a:tabLst>
                <a:tab pos="0" algn="l"/>
              </a:tabLst>
            </a:pPr>
            <a:r>
              <a:rPr lang="ru-RU" sz="1300" b="1" strike="noStrike" spc="-1" dirty="0">
                <a:solidFill>
                  <a:srgbClr val="025373"/>
                </a:solidFill>
                <a:latin typeface="Calibri"/>
              </a:rPr>
              <a:t>Доходы бюджета </a:t>
            </a:r>
            <a:r>
              <a:rPr lang="ru-RU" sz="1300" b="0" strike="noStrike" spc="-1" dirty="0">
                <a:solidFill>
                  <a:srgbClr val="025373"/>
                </a:solidFill>
                <a:latin typeface="Calibri"/>
              </a:rPr>
              <a:t>– поступающие в бюджет  денежные средства, за исключением средств,  являющихся в  соответствии с настоящим Кодексом  источниками финансирования дефицита бюджета.</a:t>
            </a:r>
            <a:endParaRPr lang="ru-RU" sz="13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20000"/>
              </a:lnSpc>
              <a:spcBef>
                <a:spcPts val="60"/>
              </a:spcBef>
              <a:buNone/>
              <a:tabLst>
                <a:tab pos="0" algn="l"/>
              </a:tabLst>
            </a:pPr>
            <a:r>
              <a:rPr lang="ru-RU" sz="1300" b="1" strike="noStrike" spc="-1" dirty="0">
                <a:solidFill>
                  <a:srgbClr val="025373"/>
                </a:solidFill>
                <a:latin typeface="Calibri"/>
              </a:rPr>
              <a:t>Расходы бюджета </a:t>
            </a:r>
            <a:r>
              <a:rPr lang="ru-RU" sz="1300" b="0" strike="noStrike" spc="-1" dirty="0">
                <a:solidFill>
                  <a:srgbClr val="025373"/>
                </a:solidFill>
                <a:latin typeface="Calibri"/>
              </a:rPr>
              <a:t>– выплачиваемые из бюджета  денежные средства, за исключением средств, являющихся в соответствии с настоящим Кодексом источниками финансирования дефицита бюджета.</a:t>
            </a:r>
            <a:endParaRPr lang="ru-RU" sz="13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20000"/>
              </a:lnSpc>
              <a:spcBef>
                <a:spcPts val="60"/>
              </a:spcBef>
              <a:buNone/>
              <a:tabLst>
                <a:tab pos="0" algn="l"/>
              </a:tabLst>
            </a:pPr>
            <a:r>
              <a:rPr lang="ru-RU" sz="1300" b="1" strike="noStrike" spc="-1" dirty="0">
                <a:solidFill>
                  <a:srgbClr val="025373"/>
                </a:solidFill>
                <a:latin typeface="Calibri"/>
              </a:rPr>
              <a:t>Дефицит бюджета </a:t>
            </a:r>
            <a:r>
              <a:rPr lang="ru-RU" sz="1300" b="0" strike="noStrike" spc="-1" dirty="0">
                <a:solidFill>
                  <a:srgbClr val="025373"/>
                </a:solidFill>
                <a:latin typeface="Calibri"/>
              </a:rPr>
              <a:t>– превышение расходов бюджета над его доходами.</a:t>
            </a:r>
            <a:endParaRPr lang="ru-RU" sz="13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20000"/>
              </a:lnSpc>
              <a:spcBef>
                <a:spcPts val="60"/>
              </a:spcBef>
              <a:buNone/>
              <a:tabLst>
                <a:tab pos="0" algn="l"/>
              </a:tabLst>
            </a:pPr>
            <a:r>
              <a:rPr lang="ru-RU" sz="1300" b="1" strike="noStrike" spc="-1" dirty="0">
                <a:solidFill>
                  <a:srgbClr val="025373"/>
                </a:solidFill>
                <a:latin typeface="Calibri"/>
              </a:rPr>
              <a:t>Профицит бюджета </a:t>
            </a:r>
            <a:r>
              <a:rPr lang="ru-RU" sz="1300" b="0" strike="noStrike" spc="-1" dirty="0">
                <a:solidFill>
                  <a:srgbClr val="025373"/>
                </a:solidFill>
                <a:latin typeface="Calibri"/>
              </a:rPr>
              <a:t>– превышение доходов бюджета над его расходами.</a:t>
            </a:r>
            <a:endParaRPr lang="ru-RU" sz="1300" b="0" strike="noStrike" spc="-1" dirty="0">
              <a:solidFill>
                <a:srgbClr val="000000"/>
              </a:solidFill>
              <a:latin typeface="Calibri"/>
            </a:endParaRPr>
          </a:p>
          <a:p>
            <a:pPr marL="12600" indent="0">
              <a:lnSpc>
                <a:spcPct val="120000"/>
              </a:lnSpc>
              <a:spcBef>
                <a:spcPts val="6"/>
              </a:spcBef>
              <a:buNone/>
              <a:tabLst>
                <a:tab pos="0" algn="l"/>
              </a:tabLst>
            </a:pPr>
            <a:r>
              <a:rPr lang="ru-RU" sz="1300" b="1" strike="noStrike" spc="-1" dirty="0">
                <a:solidFill>
                  <a:srgbClr val="025373"/>
                </a:solidFill>
                <a:latin typeface="Calibri"/>
              </a:rPr>
              <a:t>Межбюджетные трансферты </a:t>
            </a:r>
            <a:r>
              <a:rPr lang="ru-RU" sz="1300" b="0" strike="noStrike" spc="-1" dirty="0">
                <a:solidFill>
                  <a:srgbClr val="025373"/>
                </a:solidFill>
                <a:latin typeface="Calibri"/>
              </a:rPr>
              <a:t>– средства, предоставляемые одним бюджетом бюджетной системы  Российской Федерации другому бюджету бюджетной системы Российской Федерации.</a:t>
            </a:r>
            <a:endParaRPr lang="ru-RU" sz="1300" b="0" strike="noStrike" spc="-1" dirty="0">
              <a:solidFill>
                <a:srgbClr val="000000"/>
              </a:solidFill>
              <a:latin typeface="Calibri"/>
            </a:endParaRPr>
          </a:p>
          <a:p>
            <a:pPr marL="12600" indent="0">
              <a:lnSpc>
                <a:spcPct val="120000"/>
              </a:lnSpc>
              <a:spcBef>
                <a:spcPts val="6"/>
              </a:spcBef>
              <a:buNone/>
              <a:tabLst>
                <a:tab pos="0" algn="l"/>
              </a:tabLst>
            </a:pPr>
            <a:r>
              <a:rPr lang="ru-RU" sz="1300" b="1" strike="noStrike" spc="-1" dirty="0">
                <a:solidFill>
                  <a:srgbClr val="025373"/>
                </a:solidFill>
                <a:latin typeface="Calibri"/>
              </a:rPr>
              <a:t>Бюджетные ассигнования </a:t>
            </a:r>
            <a:r>
              <a:rPr lang="ru-RU" sz="1300" b="0" strike="noStrike" spc="-1" dirty="0">
                <a:solidFill>
                  <a:srgbClr val="025373"/>
                </a:solidFill>
                <a:latin typeface="Calibri"/>
              </a:rPr>
              <a:t>– предельные объёмы денежных средств, предусмотренных в  соответствующем финансовом году для исполнения бюджетных обязательств.</a:t>
            </a:r>
            <a:endParaRPr lang="ru-RU" sz="13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AEA27EA-E2FA-4B07-A2B7-B575B33DC25A}"/>
              </a:ext>
            </a:extLst>
          </p:cNvPr>
          <p:cNvPicPr/>
          <p:nvPr/>
        </p:nvPicPr>
        <p:blipFill>
          <a:blip r:embed="rId2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5" name="object 83">
            <a:extLst>
              <a:ext uri="{FF2B5EF4-FFF2-40B4-BE49-F238E27FC236}">
                <a16:creationId xmlns:a16="http://schemas.microsoft.com/office/drawing/2014/main" xmlns="" id="{2D6937C3-5F4D-40B5-9710-38570CA27973}"/>
              </a:ext>
            </a:extLst>
          </p:cNvPr>
          <p:cNvSpPr/>
          <p:nvPr/>
        </p:nvSpPr>
        <p:spPr>
          <a:xfrm>
            <a:off x="851220" y="591840"/>
            <a:ext cx="8764920" cy="360"/>
          </a:xfrm>
          <a:custGeom>
            <a:avLst/>
            <a:gdLst>
              <a:gd name="textAreaLeft" fmla="*/ 0 w 8764920"/>
              <a:gd name="textAreaRight" fmla="*/ 8765280 w 876492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7951470">
                <a:moveTo>
                  <a:pt x="0" y="0"/>
                </a:moveTo>
                <a:lnTo>
                  <a:pt x="7950847" y="0"/>
                </a:lnTo>
              </a:path>
            </a:pathLst>
          </a:custGeom>
          <a:noFill/>
          <a:ln w="19080">
            <a:solidFill>
              <a:srgbClr val="97817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1">
            <a:extLst>
              <a:ext uri="{FF2B5EF4-FFF2-40B4-BE49-F238E27FC236}">
                <a16:creationId xmlns:a16="http://schemas.microsoft.com/office/drawing/2014/main" xmlns="" id="{865D8D05-F960-4214-AB94-CB84C5E94CEB}"/>
              </a:ext>
            </a:extLst>
          </p:cNvPr>
          <p:cNvSpPr txBox="1">
            <a:spLocks/>
          </p:cNvSpPr>
          <p:nvPr/>
        </p:nvSpPr>
        <p:spPr>
          <a:xfrm>
            <a:off x="900000" y="139320"/>
            <a:ext cx="8712000" cy="56160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r>
              <a:rPr lang="ru-RU" b="1" kern="0" spc="-1" dirty="0">
                <a:solidFill>
                  <a:srgbClr val="006B68"/>
                </a:solidFill>
                <a:latin typeface="Arial"/>
              </a:rPr>
              <a:t>ГЛОССАРИЙ</a:t>
            </a:r>
            <a:endParaRPr lang="ru-RU" kern="0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object 11"/>
          <p:cNvGrpSpPr/>
          <p:nvPr/>
        </p:nvGrpSpPr>
        <p:grpSpPr>
          <a:xfrm>
            <a:off x="360" y="360"/>
            <a:ext cx="10079640" cy="5669640"/>
            <a:chOff x="360" y="360"/>
            <a:chExt cx="10079640" cy="5669640"/>
          </a:xfrm>
        </p:grpSpPr>
        <p:pic>
          <p:nvPicPr>
            <p:cNvPr id="84" name="object 14"/>
            <p:cNvPicPr/>
            <p:nvPr/>
          </p:nvPicPr>
          <p:blipFill>
            <a:blip r:embed="rId2"/>
            <a:stretch/>
          </p:blipFill>
          <p:spPr>
            <a:xfrm>
              <a:off x="360" y="360"/>
              <a:ext cx="10079640" cy="56696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5" name="object 15"/>
            <p:cNvPicPr/>
            <p:nvPr/>
          </p:nvPicPr>
          <p:blipFill>
            <a:blip r:embed="rId3"/>
            <a:stretch/>
          </p:blipFill>
          <p:spPr>
            <a:xfrm>
              <a:off x="360" y="1644840"/>
              <a:ext cx="10079640" cy="3118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6" name="object 16"/>
            <p:cNvPicPr/>
            <p:nvPr/>
          </p:nvPicPr>
          <p:blipFill>
            <a:blip r:embed="rId4"/>
            <a:stretch/>
          </p:blipFill>
          <p:spPr>
            <a:xfrm>
              <a:off x="1846440" y="2197080"/>
              <a:ext cx="6365160" cy="22352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7" name="object 17"/>
            <p:cNvPicPr/>
            <p:nvPr/>
          </p:nvPicPr>
          <p:blipFill>
            <a:blip r:embed="rId5"/>
            <a:stretch/>
          </p:blipFill>
          <p:spPr>
            <a:xfrm>
              <a:off x="2003760" y="2353320"/>
              <a:ext cx="6052680" cy="19227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8" name="object 18"/>
            <p:cNvPicPr/>
            <p:nvPr/>
          </p:nvPicPr>
          <p:blipFill>
            <a:blip r:embed="rId6"/>
            <a:stretch/>
          </p:blipFill>
          <p:spPr>
            <a:xfrm>
              <a:off x="2455560" y="2008800"/>
              <a:ext cx="5190120" cy="26110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9" name="object 19"/>
            <p:cNvPicPr/>
            <p:nvPr/>
          </p:nvPicPr>
          <p:blipFill>
            <a:blip r:embed="rId7"/>
            <a:stretch/>
          </p:blipFill>
          <p:spPr>
            <a:xfrm>
              <a:off x="3970440" y="93600"/>
              <a:ext cx="2058120" cy="13669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90" name="object 20"/>
          <p:cNvSpPr/>
          <p:nvPr/>
        </p:nvSpPr>
        <p:spPr>
          <a:xfrm>
            <a:off x="2840400" y="2108880"/>
            <a:ext cx="4237920" cy="1585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ts val="3095"/>
              </a:lnSpc>
              <a:spcBef>
                <a:spcPts val="99"/>
              </a:spcBef>
            </a:pPr>
            <a:r>
              <a:rPr lang="ru-RU" sz="3000" b="1" strike="noStrike" spc="-1" dirty="0">
                <a:solidFill>
                  <a:srgbClr val="006764"/>
                </a:solidFill>
                <a:latin typeface="Arial"/>
              </a:rPr>
              <a:t>Основные параметры районного и консолидированного бюджетов</a:t>
            </a:r>
            <a:endParaRPr lang="ru-RU" sz="30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1" name="Рисунок 90"/>
          <p:cNvPicPr/>
          <p:nvPr/>
        </p:nvPicPr>
        <p:blipFill>
          <a:blip r:embed="rId8"/>
          <a:srcRect l="9264" t="2332" r="21251" b="17243"/>
          <a:stretch/>
        </p:blipFill>
        <p:spPr>
          <a:xfrm>
            <a:off x="4608000" y="49176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2"/>
          <p:cNvSpPr/>
          <p:nvPr/>
        </p:nvSpPr>
        <p:spPr>
          <a:xfrm>
            <a:off x="986760" y="592200"/>
            <a:ext cx="633240" cy="5077080"/>
          </a:xfrm>
          <a:custGeom>
            <a:avLst/>
            <a:gdLst>
              <a:gd name="textAreaLeft" fmla="*/ 0 w 633240"/>
              <a:gd name="textAreaRight" fmla="*/ 633600 w 633240"/>
              <a:gd name="textAreaTop" fmla="*/ 0 h 5077080"/>
              <a:gd name="textAreaBottom" fmla="*/ 5077440 h 5077080"/>
            </a:gdLst>
            <a:ahLst/>
            <a:cxnLst/>
            <a:rect l="textAreaLeft" t="textAreaTop" r="textAreaRight" b="textAreaBottom"/>
            <a:pathLst>
              <a:path w="508634" h="4585335">
                <a:moveTo>
                  <a:pt x="508482" y="0"/>
                </a:moveTo>
                <a:lnTo>
                  <a:pt x="0" y="0"/>
                </a:lnTo>
                <a:lnTo>
                  <a:pt x="0" y="4585208"/>
                </a:lnTo>
                <a:lnTo>
                  <a:pt x="508482" y="4585208"/>
                </a:lnTo>
                <a:lnTo>
                  <a:pt x="508482" y="0"/>
                </a:lnTo>
                <a:close/>
              </a:path>
            </a:pathLst>
          </a:custGeom>
          <a:solidFill>
            <a:srgbClr val="006764">
              <a:alpha val="35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object 33"/>
          <p:cNvSpPr/>
          <p:nvPr/>
        </p:nvSpPr>
        <p:spPr>
          <a:xfrm>
            <a:off x="991800" y="650160"/>
            <a:ext cx="628200" cy="51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 anchor="t">
            <a:spAutoFit/>
          </a:bodyPr>
          <a:lstStyle/>
          <a:p>
            <a:pPr marL="68760" indent="-56520" algn="ctr">
              <a:lnSpc>
                <a:spcPct val="100000"/>
              </a:lnSpc>
              <a:spcBef>
                <a:spcPts val="96"/>
              </a:spcBef>
              <a:tabLst>
                <a:tab pos="0" algn="l"/>
              </a:tabLst>
            </a:pPr>
            <a:r>
              <a:rPr lang="ru-RU" sz="1600" b="1" strike="noStrike" spc="-1">
                <a:solidFill>
                  <a:srgbClr val="415C62"/>
                </a:solidFill>
                <a:latin typeface="Arial"/>
              </a:rPr>
              <a:t>ТЫС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68760" indent="-56520" algn="ctr">
              <a:lnSpc>
                <a:spcPct val="100000"/>
              </a:lnSpc>
              <a:spcBef>
                <a:spcPts val="96"/>
              </a:spcBef>
              <a:tabLst>
                <a:tab pos="0" algn="l"/>
              </a:tabLst>
            </a:pPr>
            <a:r>
              <a:rPr lang="ru-RU" sz="1600" b="1" strike="noStrike" spc="-1">
                <a:solidFill>
                  <a:srgbClr val="415C62"/>
                </a:solidFill>
                <a:latin typeface="Arial"/>
              </a:rPr>
              <a:t>РУБ.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1"/>
          <p:cNvSpPr txBox="1">
            <a:spLocks/>
          </p:cNvSpPr>
          <p:nvPr/>
        </p:nvSpPr>
        <p:spPr>
          <a:xfrm>
            <a:off x="905448" y="290855"/>
            <a:ext cx="8460624" cy="299905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algn="l">
              <a:spcBef>
                <a:spcPts val="99"/>
              </a:spcBef>
            </a:pPr>
            <a:r>
              <a:rPr lang="ru-RU" b="1" kern="0" spc="-1">
                <a:solidFill>
                  <a:srgbClr val="006B68"/>
                </a:solidFill>
                <a:latin typeface="Arial"/>
              </a:rPr>
              <a:t>ПРОЕКТ РАЙОННОГО БЮДЖЕТА НА 2026-2028 ГОДЫ</a:t>
            </a:r>
            <a:endParaRPr lang="ru-RU" kern="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object 35"/>
          <p:cNvSpPr/>
          <p:nvPr/>
        </p:nvSpPr>
        <p:spPr>
          <a:xfrm>
            <a:off x="7042680" y="660240"/>
            <a:ext cx="1216800" cy="378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ru-RU" sz="2400" b="1" strike="noStrike" spc="-21" dirty="0">
                <a:solidFill>
                  <a:srgbClr val="16232E"/>
                </a:solidFill>
                <a:latin typeface="Arial"/>
              </a:rPr>
              <a:t>2027</a:t>
            </a:r>
            <a:r>
              <a:rPr lang="ru-RU" sz="2400" b="1" strike="noStrike" spc="-137" dirty="0">
                <a:solidFill>
                  <a:srgbClr val="16232E"/>
                </a:solidFill>
                <a:latin typeface="Arial"/>
              </a:rPr>
              <a:t> </a:t>
            </a:r>
            <a:r>
              <a:rPr lang="ru-RU" sz="1400" b="1" strike="noStrike" spc="-52" dirty="0">
                <a:solidFill>
                  <a:srgbClr val="16232E"/>
                </a:solidFill>
                <a:latin typeface="Arial"/>
              </a:rPr>
              <a:t>ГОД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object 36"/>
          <p:cNvSpPr/>
          <p:nvPr/>
        </p:nvSpPr>
        <p:spPr>
          <a:xfrm>
            <a:off x="8515080" y="664560"/>
            <a:ext cx="1216800" cy="378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ru-RU" sz="2400" b="1" strike="noStrike" spc="-21" dirty="0">
                <a:solidFill>
                  <a:srgbClr val="16232E"/>
                </a:solidFill>
                <a:latin typeface="Arial"/>
              </a:rPr>
              <a:t>2028</a:t>
            </a:r>
            <a:r>
              <a:rPr lang="ru-RU" sz="2400" b="1" strike="noStrike" spc="-140" dirty="0">
                <a:solidFill>
                  <a:srgbClr val="16232E"/>
                </a:solidFill>
                <a:latin typeface="Arial"/>
              </a:rPr>
              <a:t> </a:t>
            </a:r>
            <a:r>
              <a:rPr lang="ru-RU" sz="1400" b="1" strike="noStrike" spc="-52" dirty="0">
                <a:solidFill>
                  <a:srgbClr val="16232E"/>
                </a:solidFill>
                <a:latin typeface="Arial"/>
              </a:rPr>
              <a:t>ГОД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object 40"/>
          <p:cNvSpPr/>
          <p:nvPr/>
        </p:nvSpPr>
        <p:spPr>
          <a:xfrm>
            <a:off x="893160" y="592200"/>
            <a:ext cx="8764920" cy="360"/>
          </a:xfrm>
          <a:custGeom>
            <a:avLst/>
            <a:gdLst>
              <a:gd name="textAreaLeft" fmla="*/ 0 w 8764920"/>
              <a:gd name="textAreaRight" fmla="*/ 8765280 w 876492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7951470">
                <a:moveTo>
                  <a:pt x="0" y="0"/>
                </a:moveTo>
                <a:lnTo>
                  <a:pt x="7950847" y="0"/>
                </a:lnTo>
              </a:path>
            </a:pathLst>
          </a:custGeom>
          <a:noFill/>
          <a:ln w="19080">
            <a:solidFill>
              <a:srgbClr val="97817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object 43"/>
          <p:cNvSpPr/>
          <p:nvPr/>
        </p:nvSpPr>
        <p:spPr>
          <a:xfrm>
            <a:off x="5883840" y="951840"/>
            <a:ext cx="776160" cy="22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lang="ru-RU" sz="1400" b="0" strike="noStrike" spc="-26">
                <a:solidFill>
                  <a:srgbClr val="16232E"/>
                </a:solidFill>
                <a:latin typeface="Microsoft Sans Serif"/>
              </a:rPr>
              <a:t>проект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object 44"/>
          <p:cNvSpPr/>
          <p:nvPr/>
        </p:nvSpPr>
        <p:spPr>
          <a:xfrm>
            <a:off x="7336800" y="951840"/>
            <a:ext cx="763200" cy="22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lang="ru-RU" sz="1400" b="0" strike="noStrike" spc="-26">
                <a:solidFill>
                  <a:srgbClr val="16232E"/>
                </a:solidFill>
                <a:latin typeface="Microsoft Sans Serif"/>
              </a:rPr>
              <a:t>проект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object 45"/>
          <p:cNvSpPr/>
          <p:nvPr/>
        </p:nvSpPr>
        <p:spPr>
          <a:xfrm>
            <a:off x="8808840" y="954720"/>
            <a:ext cx="731160" cy="22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lang="ru-RU" sz="1400" b="0" strike="noStrike" spc="-26">
                <a:solidFill>
                  <a:srgbClr val="16232E"/>
                </a:solidFill>
                <a:latin typeface="Microsoft Sans Serif"/>
              </a:rPr>
              <a:t>проект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object 46"/>
          <p:cNvSpPr/>
          <p:nvPr/>
        </p:nvSpPr>
        <p:spPr>
          <a:xfrm>
            <a:off x="4200120" y="660240"/>
            <a:ext cx="2606400" cy="378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  <a:tabLst>
                <a:tab pos="1273320" algn="l"/>
              </a:tabLst>
            </a:pPr>
            <a:r>
              <a:rPr lang="ru-RU" sz="2400" b="1" strike="noStrike" spc="-21" dirty="0">
                <a:solidFill>
                  <a:srgbClr val="16232E"/>
                </a:solidFill>
                <a:latin typeface="Arial"/>
              </a:rPr>
              <a:t>2025</a:t>
            </a:r>
            <a:r>
              <a:rPr lang="ru-RU" sz="2400" b="1" strike="noStrike" spc="-137" dirty="0">
                <a:solidFill>
                  <a:srgbClr val="16232E"/>
                </a:solidFill>
                <a:latin typeface="Arial"/>
              </a:rPr>
              <a:t> </a:t>
            </a:r>
            <a:r>
              <a:rPr lang="ru-RU" sz="1400" b="1" strike="noStrike" spc="-26" dirty="0">
                <a:solidFill>
                  <a:srgbClr val="16232E"/>
                </a:solidFill>
                <a:latin typeface="Arial"/>
              </a:rPr>
              <a:t>ГОД</a:t>
            </a:r>
            <a:r>
              <a:rPr lang="ru-RU" sz="1400" b="1" strike="noStrike" spc="-1" dirty="0">
                <a:solidFill>
                  <a:srgbClr val="16232E"/>
                </a:solidFill>
                <a:latin typeface="Arial"/>
              </a:rPr>
              <a:t>	</a:t>
            </a:r>
            <a:r>
              <a:rPr lang="ru-RU" sz="2400" b="1" strike="noStrike" spc="-21" dirty="0">
                <a:solidFill>
                  <a:srgbClr val="16232E"/>
                </a:solidFill>
                <a:latin typeface="Arial"/>
              </a:rPr>
              <a:t>2026</a:t>
            </a:r>
            <a:r>
              <a:rPr lang="ru-RU" sz="2400" b="1" strike="noStrike" spc="-145" dirty="0">
                <a:solidFill>
                  <a:srgbClr val="16232E"/>
                </a:solidFill>
                <a:latin typeface="Arial"/>
              </a:rPr>
              <a:t> </a:t>
            </a:r>
            <a:r>
              <a:rPr lang="ru-RU" sz="1400" b="1" strike="noStrike" spc="-46" dirty="0">
                <a:solidFill>
                  <a:srgbClr val="16232E"/>
                </a:solidFill>
                <a:latin typeface="Arial"/>
              </a:rPr>
              <a:t>ГОД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object 47"/>
          <p:cNvSpPr/>
          <p:nvPr/>
        </p:nvSpPr>
        <p:spPr>
          <a:xfrm>
            <a:off x="4489560" y="967680"/>
            <a:ext cx="730440" cy="22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lang="ru-RU" sz="1400" b="0" strike="noStrike" spc="-41">
                <a:solidFill>
                  <a:srgbClr val="16232E"/>
                </a:solidFill>
                <a:latin typeface="Microsoft Sans Serif"/>
              </a:rPr>
              <a:t>оценка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2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grpSp>
        <p:nvGrpSpPr>
          <p:cNvPr id="14" name="Группа 13"/>
          <p:cNvGrpSpPr/>
          <p:nvPr/>
        </p:nvGrpSpPr>
        <p:grpSpPr>
          <a:xfrm>
            <a:off x="360000" y="967680"/>
            <a:ext cx="9643680" cy="4583520"/>
            <a:chOff x="360000" y="996480"/>
            <a:chExt cx="9643680" cy="4583520"/>
          </a:xfrm>
        </p:grpSpPr>
        <p:pic>
          <p:nvPicPr>
            <p:cNvPr id="15" name="object 42"/>
            <p:cNvPicPr/>
            <p:nvPr/>
          </p:nvPicPr>
          <p:blipFill>
            <a:blip r:embed="rId3"/>
            <a:stretch/>
          </p:blipFill>
          <p:spPr>
            <a:xfrm>
              <a:off x="360000" y="996480"/>
              <a:ext cx="9643680" cy="45835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6" name="Полилиния 15"/>
            <p:cNvSpPr/>
            <p:nvPr/>
          </p:nvSpPr>
          <p:spPr>
            <a:xfrm>
              <a:off x="4317120" y="4498920"/>
              <a:ext cx="955800" cy="752760"/>
            </a:xfrm>
            <a:custGeom>
              <a:avLst/>
              <a:gdLst/>
              <a:ahLst/>
              <a:cxnLst/>
              <a:rect l="0" t="0" r="r" b="b"/>
              <a:pathLst>
                <a:path w="2655" h="2091">
                  <a:moveTo>
                    <a:pt x="538" y="1395"/>
                  </a:moveTo>
                  <a:cubicBezTo>
                    <a:pt x="522" y="1125"/>
                    <a:pt x="-359" y="710"/>
                    <a:pt x="168" y="456"/>
                  </a:cubicBezTo>
                  <a:cubicBezTo>
                    <a:pt x="459" y="316"/>
                    <a:pt x="667" y="91"/>
                    <a:pt x="984" y="35"/>
                  </a:cubicBezTo>
                  <a:cubicBezTo>
                    <a:pt x="1229" y="-8"/>
                    <a:pt x="1483" y="63"/>
                    <a:pt x="1725" y="10"/>
                  </a:cubicBezTo>
                  <a:cubicBezTo>
                    <a:pt x="2067" y="-65"/>
                    <a:pt x="2240" y="289"/>
                    <a:pt x="2393" y="505"/>
                  </a:cubicBezTo>
                  <a:cubicBezTo>
                    <a:pt x="2553" y="731"/>
                    <a:pt x="2785" y="1015"/>
                    <a:pt x="2566" y="1370"/>
                  </a:cubicBezTo>
                  <a:cubicBezTo>
                    <a:pt x="2362" y="1700"/>
                    <a:pt x="2127" y="2000"/>
                    <a:pt x="1775" y="2063"/>
                  </a:cubicBezTo>
                  <a:cubicBezTo>
                    <a:pt x="1513" y="2111"/>
                    <a:pt x="1247" y="2081"/>
                    <a:pt x="984" y="2088"/>
                  </a:cubicBezTo>
                  <a:lnTo>
                    <a:pt x="835" y="2063"/>
                  </a:lnTo>
                  <a:lnTo>
                    <a:pt x="538" y="1395"/>
                  </a:lnTo>
                  <a:close/>
                </a:path>
              </a:pathLst>
            </a:custGeom>
            <a:solidFill>
              <a:srgbClr val="415C63"/>
            </a:solidFill>
            <a:ln w="0">
              <a:noFill/>
            </a:ln>
          </p:spPr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4317120" y="4498920"/>
              <a:ext cx="955800" cy="752760"/>
            </a:xfrm>
            <a:custGeom>
              <a:avLst/>
              <a:gdLst/>
              <a:ahLst/>
              <a:cxnLst/>
              <a:rect l="0" t="0" r="r" b="b"/>
              <a:pathLst>
                <a:path w="2655" h="2091">
                  <a:moveTo>
                    <a:pt x="538" y="1395"/>
                  </a:moveTo>
                  <a:cubicBezTo>
                    <a:pt x="522" y="1125"/>
                    <a:pt x="-359" y="710"/>
                    <a:pt x="168" y="456"/>
                  </a:cubicBezTo>
                  <a:cubicBezTo>
                    <a:pt x="459" y="316"/>
                    <a:pt x="667" y="91"/>
                    <a:pt x="984" y="35"/>
                  </a:cubicBezTo>
                  <a:cubicBezTo>
                    <a:pt x="1229" y="-8"/>
                    <a:pt x="1483" y="63"/>
                    <a:pt x="1725" y="10"/>
                  </a:cubicBezTo>
                  <a:cubicBezTo>
                    <a:pt x="2067" y="-65"/>
                    <a:pt x="2240" y="289"/>
                    <a:pt x="2393" y="505"/>
                  </a:cubicBezTo>
                  <a:cubicBezTo>
                    <a:pt x="2553" y="731"/>
                    <a:pt x="2785" y="1015"/>
                    <a:pt x="2566" y="1370"/>
                  </a:cubicBezTo>
                  <a:cubicBezTo>
                    <a:pt x="2362" y="1700"/>
                    <a:pt x="2127" y="2000"/>
                    <a:pt x="1775" y="2063"/>
                  </a:cubicBezTo>
                  <a:cubicBezTo>
                    <a:pt x="1513" y="2111"/>
                    <a:pt x="1247" y="2081"/>
                    <a:pt x="984" y="2088"/>
                  </a:cubicBezTo>
                  <a:lnTo>
                    <a:pt x="835" y="2063"/>
                  </a:lnTo>
                  <a:lnTo>
                    <a:pt x="538" y="1395"/>
                  </a:lnTo>
                  <a:close/>
                </a:path>
              </a:pathLst>
            </a:custGeom>
            <a:solidFill>
              <a:srgbClr val="415C63"/>
            </a:solidFill>
            <a:ln w="0">
              <a:noFill/>
            </a:ln>
          </p:spPr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5742000" y="4635360"/>
              <a:ext cx="955800" cy="752760"/>
            </a:xfrm>
            <a:custGeom>
              <a:avLst/>
              <a:gdLst/>
              <a:ahLst/>
              <a:cxnLst/>
              <a:rect l="0" t="0" r="r" b="b"/>
              <a:pathLst>
                <a:path w="2655" h="2091">
                  <a:moveTo>
                    <a:pt x="538" y="1395"/>
                  </a:moveTo>
                  <a:cubicBezTo>
                    <a:pt x="522" y="1125"/>
                    <a:pt x="-359" y="710"/>
                    <a:pt x="168" y="456"/>
                  </a:cubicBezTo>
                  <a:cubicBezTo>
                    <a:pt x="459" y="316"/>
                    <a:pt x="667" y="91"/>
                    <a:pt x="984" y="35"/>
                  </a:cubicBezTo>
                  <a:cubicBezTo>
                    <a:pt x="1229" y="-8"/>
                    <a:pt x="1483" y="63"/>
                    <a:pt x="1725" y="10"/>
                  </a:cubicBezTo>
                  <a:cubicBezTo>
                    <a:pt x="2067" y="-65"/>
                    <a:pt x="2240" y="289"/>
                    <a:pt x="2393" y="505"/>
                  </a:cubicBezTo>
                  <a:cubicBezTo>
                    <a:pt x="2553" y="731"/>
                    <a:pt x="2785" y="1015"/>
                    <a:pt x="2566" y="1370"/>
                  </a:cubicBezTo>
                  <a:cubicBezTo>
                    <a:pt x="2362" y="1700"/>
                    <a:pt x="2127" y="2000"/>
                    <a:pt x="1775" y="2063"/>
                  </a:cubicBezTo>
                  <a:cubicBezTo>
                    <a:pt x="1513" y="2111"/>
                    <a:pt x="1247" y="2081"/>
                    <a:pt x="984" y="2088"/>
                  </a:cubicBezTo>
                  <a:lnTo>
                    <a:pt x="835" y="2063"/>
                  </a:lnTo>
                  <a:lnTo>
                    <a:pt x="538" y="1395"/>
                  </a:lnTo>
                  <a:close/>
                </a:path>
              </a:pathLst>
            </a:custGeom>
            <a:solidFill>
              <a:srgbClr val="415C63"/>
            </a:solidFill>
            <a:ln w="0">
              <a:noFill/>
            </a:ln>
          </p:spPr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5135760" y="4505760"/>
              <a:ext cx="4435920" cy="852840"/>
            </a:xfrm>
            <a:prstGeom prst="rect">
              <a:avLst/>
            </a:prstGeom>
            <a:solidFill>
              <a:srgbClr val="415C6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4183200" y="1421640"/>
              <a:ext cx="5279760" cy="1152000"/>
            </a:xfrm>
            <a:prstGeom prst="rect">
              <a:avLst/>
            </a:prstGeom>
            <a:solidFill>
              <a:srgbClr val="78A1A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4128840" y="3108960"/>
              <a:ext cx="5352120" cy="934200"/>
            </a:xfrm>
            <a:prstGeom prst="rect">
              <a:avLst/>
            </a:prstGeom>
            <a:solidFill>
              <a:srgbClr val="991A6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996000" y="148104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800" b="1" strike="noStrike" spc="-1" dirty="0">
                <a:solidFill>
                  <a:srgbClr val="000000"/>
                </a:solidFill>
                <a:latin typeface="Lato Light"/>
              </a:rPr>
              <a:t>5 939 673,1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03200" y="230904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800" b="1" strike="noStrike" spc="-1" dirty="0">
                <a:solidFill>
                  <a:srgbClr val="000000"/>
                </a:solidFill>
                <a:latin typeface="Lato Light"/>
              </a:rPr>
              <a:t>3 989 191,4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96000" y="193572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800" b="1" strike="noStrike" spc="-1" dirty="0">
                <a:solidFill>
                  <a:srgbClr val="000000"/>
                </a:solidFill>
                <a:latin typeface="Lato Light"/>
              </a:rPr>
              <a:t>1 950 481,7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87400" y="148104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800" b="1" strike="noStrike" spc="-1" dirty="0">
                <a:solidFill>
                  <a:srgbClr val="000000"/>
                </a:solidFill>
                <a:latin typeface="Lato Light"/>
              </a:rPr>
              <a:t>5 812 005,0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00000" y="193572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b="1" spc="-1" dirty="0">
                <a:solidFill>
                  <a:srgbClr val="000000"/>
                </a:solidFill>
                <a:latin typeface="Lato Light"/>
              </a:rPr>
              <a:t>2 120 848,3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87760" y="230904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800" b="1" strike="noStrike" spc="-1" dirty="0">
                <a:solidFill>
                  <a:srgbClr val="000000"/>
                </a:solidFill>
                <a:latin typeface="Lato Light"/>
              </a:rPr>
              <a:t>3 691 156,7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99760" y="148104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800" b="1" strike="noStrike" spc="-1" dirty="0">
                <a:solidFill>
                  <a:srgbClr val="000000"/>
                </a:solidFill>
                <a:latin typeface="Lato Light"/>
              </a:rPr>
              <a:t>5 930 656,0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24600" y="193572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800" b="1" strike="noStrike" spc="-1" dirty="0">
                <a:solidFill>
                  <a:srgbClr val="000000"/>
                </a:solidFill>
                <a:latin typeface="Lato Light"/>
              </a:rPr>
              <a:t>2 269 928,6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924960" y="229572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800" b="1" strike="noStrike" spc="-1" dirty="0">
                <a:solidFill>
                  <a:srgbClr val="000000"/>
                </a:solidFill>
                <a:latin typeface="Lato Light"/>
              </a:rPr>
              <a:t>3 660 727,4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412120" y="148104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800" b="1" strike="noStrike" spc="-1" dirty="0">
                <a:solidFill>
                  <a:srgbClr val="000000"/>
                </a:solidFill>
                <a:latin typeface="Lato Light"/>
              </a:rPr>
              <a:t>6 034 687,4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412480" y="191304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800" b="1" strike="noStrike" spc="-1" dirty="0">
                <a:solidFill>
                  <a:srgbClr val="000000"/>
                </a:solidFill>
                <a:latin typeface="Lato Light"/>
              </a:rPr>
              <a:t>2 405 823,9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412840" y="230904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800" b="1" strike="noStrike" spc="-1" dirty="0">
                <a:solidFill>
                  <a:srgbClr val="000000"/>
                </a:solidFill>
                <a:latin typeface="Lato Light"/>
              </a:rPr>
              <a:t>3 628 863,5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983400" y="316800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800" b="1" strike="noStrike" spc="-1" dirty="0">
                <a:solidFill>
                  <a:srgbClr val="000000"/>
                </a:solidFill>
                <a:latin typeface="Lato Light"/>
              </a:rPr>
              <a:t>6 143 264,5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87400" y="317304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800" b="1" strike="noStrike" spc="-1" dirty="0">
                <a:solidFill>
                  <a:srgbClr val="000000"/>
                </a:solidFill>
                <a:latin typeface="Lato Light"/>
              </a:rPr>
              <a:t>6 598 205,0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935760" y="316800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1800" b="1" strike="noStrike" spc="-1" dirty="0">
                <a:solidFill>
                  <a:srgbClr val="000000"/>
                </a:solidFill>
                <a:latin typeface="Lato Light"/>
              </a:rPr>
              <a:t>5 940 656,0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411760" y="316800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ru-RU" b="1" spc="-1" dirty="0">
                <a:solidFill>
                  <a:srgbClr val="000000"/>
                </a:solidFill>
                <a:latin typeface="Lato Light"/>
              </a:rPr>
              <a:t>6 054 687,4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983760" y="4608000"/>
            <a:ext cx="143604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800" b="1" strike="noStrike" spc="-1" dirty="0">
                <a:solidFill>
                  <a:srgbClr val="000000"/>
                </a:solidFill>
                <a:latin typeface="Lato Light"/>
              </a:rPr>
              <a:t>- 203 591,4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76520" y="4979929"/>
            <a:ext cx="63036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b="1" spc="-1" dirty="0">
                <a:solidFill>
                  <a:srgbClr val="000000"/>
                </a:solidFill>
                <a:latin typeface="Lato Light"/>
              </a:rPr>
              <a:t>10,4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568120" y="4608000"/>
            <a:ext cx="133164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800" b="1" strike="noStrike" spc="-1" dirty="0">
                <a:solidFill>
                  <a:srgbClr val="000000"/>
                </a:solidFill>
                <a:latin typeface="Lato Light"/>
              </a:rPr>
              <a:t>-786 200,0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861060" y="4986573"/>
            <a:ext cx="63036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800" b="1" strike="noStrike" spc="-1" dirty="0">
                <a:solidFill>
                  <a:srgbClr val="000000"/>
                </a:solidFill>
                <a:latin typeface="Lato Light"/>
              </a:rPr>
              <a:t>37,1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044120" y="3497040"/>
            <a:ext cx="122148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Lato Light"/>
                <a:ea typeface="DejaVu Sans"/>
              </a:rPr>
              <a:t>280 000,0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520480" y="3497040"/>
            <a:ext cx="122148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Lato Light"/>
                <a:ea typeface="DejaVu Sans"/>
              </a:rPr>
              <a:t>460 000,0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8C75BD93-2AF2-7478-093F-CC638928EF37}"/>
              </a:ext>
            </a:extLst>
          </p:cNvPr>
          <p:cNvSpPr txBox="1"/>
          <p:nvPr/>
        </p:nvSpPr>
        <p:spPr>
          <a:xfrm>
            <a:off x="7044392" y="4608000"/>
            <a:ext cx="143604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800" b="1" strike="noStrike" spc="-1" dirty="0">
                <a:solidFill>
                  <a:srgbClr val="000000"/>
                </a:solidFill>
                <a:latin typeface="Lato Light"/>
              </a:rPr>
              <a:t>- 10 000,0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97392937-170F-5F1A-E04D-3BF8CC9C8B8A}"/>
              </a:ext>
            </a:extLst>
          </p:cNvPr>
          <p:cNvSpPr txBox="1"/>
          <p:nvPr/>
        </p:nvSpPr>
        <p:spPr>
          <a:xfrm>
            <a:off x="8519531" y="4629600"/>
            <a:ext cx="143604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800" b="1" strike="noStrike" spc="-1" dirty="0">
                <a:solidFill>
                  <a:srgbClr val="000000"/>
                </a:solidFill>
                <a:latin typeface="Lato Light"/>
              </a:rPr>
              <a:t>- 20 000,0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E9AD0295-3564-FB2E-672D-93F92A85D27D}"/>
              </a:ext>
            </a:extLst>
          </p:cNvPr>
          <p:cNvSpPr txBox="1"/>
          <p:nvPr/>
        </p:nvSpPr>
        <p:spPr>
          <a:xfrm>
            <a:off x="7391160" y="4986573"/>
            <a:ext cx="63036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b="1" spc="-1" dirty="0">
                <a:solidFill>
                  <a:srgbClr val="000000"/>
                </a:solidFill>
                <a:latin typeface="Lato Light"/>
              </a:rPr>
              <a:t>0,4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C952DDD0-D993-EDCA-7872-1EDFB933478A}"/>
              </a:ext>
            </a:extLst>
          </p:cNvPr>
          <p:cNvSpPr txBox="1"/>
          <p:nvPr/>
        </p:nvSpPr>
        <p:spPr>
          <a:xfrm>
            <a:off x="8832600" y="4964580"/>
            <a:ext cx="63036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b="1" spc="-1" dirty="0">
                <a:solidFill>
                  <a:srgbClr val="000000"/>
                </a:solidFill>
                <a:latin typeface="Lato Light"/>
              </a:rPr>
              <a:t>0,8</a:t>
            </a:r>
          </a:p>
        </p:txBody>
      </p:sp>
    </p:spTree>
    <p:extLst>
      <p:ext uri="{BB962C8B-B14F-4D97-AF65-F5344CB8AC3E}">
        <p14:creationId xmlns:p14="http://schemas.microsoft.com/office/powerpoint/2010/main" val="950784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2"/>
          <p:cNvSpPr/>
          <p:nvPr/>
        </p:nvSpPr>
        <p:spPr>
          <a:xfrm>
            <a:off x="986760" y="592200"/>
            <a:ext cx="633240" cy="5077080"/>
          </a:xfrm>
          <a:custGeom>
            <a:avLst/>
            <a:gdLst>
              <a:gd name="textAreaLeft" fmla="*/ 0 w 633240"/>
              <a:gd name="textAreaRight" fmla="*/ 633600 w 633240"/>
              <a:gd name="textAreaTop" fmla="*/ 0 h 5077080"/>
              <a:gd name="textAreaBottom" fmla="*/ 5077440 h 5077080"/>
            </a:gdLst>
            <a:ahLst/>
            <a:cxnLst/>
            <a:rect l="textAreaLeft" t="textAreaTop" r="textAreaRight" b="textAreaBottom"/>
            <a:pathLst>
              <a:path w="508634" h="4585335">
                <a:moveTo>
                  <a:pt x="508482" y="0"/>
                </a:moveTo>
                <a:lnTo>
                  <a:pt x="0" y="0"/>
                </a:lnTo>
                <a:lnTo>
                  <a:pt x="0" y="4585208"/>
                </a:lnTo>
                <a:lnTo>
                  <a:pt x="508482" y="4585208"/>
                </a:lnTo>
                <a:lnTo>
                  <a:pt x="508482" y="0"/>
                </a:lnTo>
                <a:close/>
              </a:path>
            </a:pathLst>
          </a:custGeom>
          <a:solidFill>
            <a:srgbClr val="006764">
              <a:alpha val="35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1"/>
          <p:cNvSpPr txBox="1">
            <a:spLocks/>
          </p:cNvSpPr>
          <p:nvPr/>
        </p:nvSpPr>
        <p:spPr>
          <a:xfrm>
            <a:off x="900000" y="292320"/>
            <a:ext cx="9900000" cy="56160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algn="l">
              <a:spcBef>
                <a:spcPts val="99"/>
              </a:spcBef>
            </a:pPr>
            <a:r>
              <a:rPr lang="ru-RU" b="1" kern="0" spc="-1" dirty="0">
                <a:solidFill>
                  <a:srgbClr val="006B68"/>
                </a:solidFill>
                <a:latin typeface="Arial"/>
              </a:rPr>
              <a:t>ПРОГНОЗ КОНСОЛИДИРОВАННОГО БЮДЖЕТА НА 2026-2028 ГОДЫ</a:t>
            </a:r>
          </a:p>
        </p:txBody>
      </p:sp>
      <p:sp>
        <p:nvSpPr>
          <p:cNvPr id="4" name="object 25"/>
          <p:cNvSpPr/>
          <p:nvPr/>
        </p:nvSpPr>
        <p:spPr>
          <a:xfrm>
            <a:off x="7042680" y="660240"/>
            <a:ext cx="1216800" cy="378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ru-RU" sz="2400" b="1" strike="noStrike" spc="-21" dirty="0">
                <a:solidFill>
                  <a:srgbClr val="16232E"/>
                </a:solidFill>
                <a:latin typeface="Arial"/>
              </a:rPr>
              <a:t>2027</a:t>
            </a:r>
            <a:r>
              <a:rPr lang="ru-RU" sz="2400" b="1" strike="noStrike" spc="-137" dirty="0">
                <a:solidFill>
                  <a:srgbClr val="16232E"/>
                </a:solidFill>
                <a:latin typeface="Arial"/>
              </a:rPr>
              <a:t> </a:t>
            </a:r>
            <a:r>
              <a:rPr lang="ru-RU" sz="1400" b="1" strike="noStrike" spc="-52" dirty="0">
                <a:solidFill>
                  <a:srgbClr val="16232E"/>
                </a:solidFill>
                <a:latin typeface="Arial"/>
              </a:rPr>
              <a:t>ГОД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object 26"/>
          <p:cNvSpPr/>
          <p:nvPr/>
        </p:nvSpPr>
        <p:spPr>
          <a:xfrm>
            <a:off x="8515080" y="664560"/>
            <a:ext cx="1216800" cy="378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ru-RU" sz="2400" b="1" strike="noStrike" spc="-21" dirty="0">
                <a:solidFill>
                  <a:srgbClr val="16232E"/>
                </a:solidFill>
                <a:latin typeface="Arial"/>
              </a:rPr>
              <a:t>2028</a:t>
            </a:r>
            <a:r>
              <a:rPr lang="ru-RU" sz="2400" b="1" strike="noStrike" spc="-140" dirty="0">
                <a:solidFill>
                  <a:srgbClr val="16232E"/>
                </a:solidFill>
                <a:latin typeface="Arial"/>
              </a:rPr>
              <a:t> </a:t>
            </a:r>
            <a:r>
              <a:rPr lang="ru-RU" sz="1400" b="1" strike="noStrike" spc="-52" dirty="0">
                <a:solidFill>
                  <a:srgbClr val="16232E"/>
                </a:solidFill>
                <a:latin typeface="Arial"/>
              </a:rPr>
              <a:t>ГОД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object 27"/>
          <p:cNvSpPr/>
          <p:nvPr/>
        </p:nvSpPr>
        <p:spPr>
          <a:xfrm>
            <a:off x="893160" y="592200"/>
            <a:ext cx="8764920" cy="360"/>
          </a:xfrm>
          <a:custGeom>
            <a:avLst/>
            <a:gdLst>
              <a:gd name="textAreaLeft" fmla="*/ 0 w 8764920"/>
              <a:gd name="textAreaRight" fmla="*/ 8765280 w 876492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7951470">
                <a:moveTo>
                  <a:pt x="0" y="0"/>
                </a:moveTo>
                <a:lnTo>
                  <a:pt x="7950847" y="0"/>
                </a:lnTo>
              </a:path>
            </a:pathLst>
          </a:custGeom>
          <a:noFill/>
          <a:ln w="19080">
            <a:solidFill>
              <a:srgbClr val="97817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object 28"/>
          <p:cNvSpPr/>
          <p:nvPr/>
        </p:nvSpPr>
        <p:spPr>
          <a:xfrm>
            <a:off x="5883840" y="951840"/>
            <a:ext cx="776160" cy="22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lang="ru-RU" sz="1400" b="0" strike="noStrike" spc="-26">
                <a:solidFill>
                  <a:srgbClr val="16232E"/>
                </a:solidFill>
                <a:latin typeface="Microsoft Sans Serif"/>
              </a:rPr>
              <a:t>проект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object 29"/>
          <p:cNvSpPr/>
          <p:nvPr/>
        </p:nvSpPr>
        <p:spPr>
          <a:xfrm>
            <a:off x="7336800" y="951840"/>
            <a:ext cx="763200" cy="22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lang="ru-RU" sz="1400" b="0" strike="noStrike" spc="-26">
                <a:solidFill>
                  <a:srgbClr val="16232E"/>
                </a:solidFill>
                <a:latin typeface="Microsoft Sans Serif"/>
              </a:rPr>
              <a:t>проект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object 30"/>
          <p:cNvSpPr/>
          <p:nvPr/>
        </p:nvSpPr>
        <p:spPr>
          <a:xfrm>
            <a:off x="8808840" y="954720"/>
            <a:ext cx="731160" cy="22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lang="ru-RU" sz="1400" b="0" strike="noStrike" spc="-26">
                <a:solidFill>
                  <a:srgbClr val="16232E"/>
                </a:solidFill>
                <a:latin typeface="Microsoft Sans Serif"/>
              </a:rPr>
              <a:t>проект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object 31"/>
          <p:cNvSpPr/>
          <p:nvPr/>
        </p:nvSpPr>
        <p:spPr>
          <a:xfrm>
            <a:off x="4200120" y="660240"/>
            <a:ext cx="2606400" cy="378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  <a:tabLst>
                <a:tab pos="1273320" algn="l"/>
              </a:tabLst>
            </a:pPr>
            <a:r>
              <a:rPr lang="ru-RU" sz="1400" b="1" strike="noStrike" spc="-1" dirty="0">
                <a:solidFill>
                  <a:srgbClr val="16232E"/>
                </a:solidFill>
                <a:latin typeface="Arial"/>
              </a:rPr>
              <a:t>	</a:t>
            </a:r>
            <a:r>
              <a:rPr lang="ru-RU" sz="2400" b="1" strike="noStrike" spc="-21" dirty="0">
                <a:solidFill>
                  <a:srgbClr val="16232E"/>
                </a:solidFill>
                <a:latin typeface="Arial"/>
              </a:rPr>
              <a:t>2026</a:t>
            </a:r>
            <a:r>
              <a:rPr lang="ru-RU" sz="2400" b="1" strike="noStrike" spc="-145" dirty="0">
                <a:solidFill>
                  <a:srgbClr val="16232E"/>
                </a:solidFill>
                <a:latin typeface="Arial"/>
              </a:rPr>
              <a:t> </a:t>
            </a:r>
            <a:r>
              <a:rPr lang="ru-RU" sz="1400" b="1" strike="noStrike" spc="-46" dirty="0">
                <a:solidFill>
                  <a:srgbClr val="16232E"/>
                </a:solidFill>
                <a:latin typeface="Arial"/>
              </a:rPr>
              <a:t>ГОД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2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grpSp>
        <p:nvGrpSpPr>
          <p:cNvPr id="13" name="Группа 12"/>
          <p:cNvGrpSpPr/>
          <p:nvPr/>
        </p:nvGrpSpPr>
        <p:grpSpPr>
          <a:xfrm>
            <a:off x="578159" y="1065420"/>
            <a:ext cx="9502465" cy="4417055"/>
            <a:chOff x="360000" y="996480"/>
            <a:chExt cx="9643680" cy="4583520"/>
          </a:xfrm>
        </p:grpSpPr>
        <p:pic>
          <p:nvPicPr>
            <p:cNvPr id="14" name="object 42"/>
            <p:cNvPicPr/>
            <p:nvPr/>
          </p:nvPicPr>
          <p:blipFill>
            <a:blip r:embed="rId3"/>
            <a:stretch/>
          </p:blipFill>
          <p:spPr>
            <a:xfrm>
              <a:off x="360000" y="996480"/>
              <a:ext cx="9643680" cy="45835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5" name="Полилиния 14"/>
            <p:cNvSpPr/>
            <p:nvPr/>
          </p:nvSpPr>
          <p:spPr>
            <a:xfrm>
              <a:off x="4317120" y="4498920"/>
              <a:ext cx="955800" cy="752760"/>
            </a:xfrm>
            <a:custGeom>
              <a:avLst/>
              <a:gdLst/>
              <a:ahLst/>
              <a:cxnLst/>
              <a:rect l="0" t="0" r="r" b="b"/>
              <a:pathLst>
                <a:path w="2655" h="2091">
                  <a:moveTo>
                    <a:pt x="538" y="1395"/>
                  </a:moveTo>
                  <a:cubicBezTo>
                    <a:pt x="522" y="1125"/>
                    <a:pt x="-359" y="710"/>
                    <a:pt x="168" y="456"/>
                  </a:cubicBezTo>
                  <a:cubicBezTo>
                    <a:pt x="459" y="316"/>
                    <a:pt x="667" y="91"/>
                    <a:pt x="984" y="35"/>
                  </a:cubicBezTo>
                  <a:cubicBezTo>
                    <a:pt x="1229" y="-8"/>
                    <a:pt x="1483" y="63"/>
                    <a:pt x="1725" y="10"/>
                  </a:cubicBezTo>
                  <a:cubicBezTo>
                    <a:pt x="2067" y="-65"/>
                    <a:pt x="2240" y="289"/>
                    <a:pt x="2393" y="505"/>
                  </a:cubicBezTo>
                  <a:cubicBezTo>
                    <a:pt x="2553" y="731"/>
                    <a:pt x="2785" y="1015"/>
                    <a:pt x="2566" y="1370"/>
                  </a:cubicBezTo>
                  <a:cubicBezTo>
                    <a:pt x="2362" y="1700"/>
                    <a:pt x="2127" y="2000"/>
                    <a:pt x="1775" y="2063"/>
                  </a:cubicBezTo>
                  <a:cubicBezTo>
                    <a:pt x="1513" y="2111"/>
                    <a:pt x="1247" y="2081"/>
                    <a:pt x="984" y="2088"/>
                  </a:cubicBezTo>
                  <a:lnTo>
                    <a:pt x="835" y="2063"/>
                  </a:lnTo>
                  <a:lnTo>
                    <a:pt x="538" y="1395"/>
                  </a:lnTo>
                  <a:close/>
                </a:path>
              </a:pathLst>
            </a:custGeom>
            <a:solidFill>
              <a:srgbClr val="415C63"/>
            </a:solidFill>
            <a:ln w="0">
              <a:noFill/>
            </a:ln>
          </p:spPr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4317120" y="4498920"/>
              <a:ext cx="955800" cy="752760"/>
            </a:xfrm>
            <a:custGeom>
              <a:avLst/>
              <a:gdLst/>
              <a:ahLst/>
              <a:cxnLst/>
              <a:rect l="0" t="0" r="r" b="b"/>
              <a:pathLst>
                <a:path w="2655" h="2091">
                  <a:moveTo>
                    <a:pt x="538" y="1395"/>
                  </a:moveTo>
                  <a:cubicBezTo>
                    <a:pt x="522" y="1125"/>
                    <a:pt x="-359" y="710"/>
                    <a:pt x="168" y="456"/>
                  </a:cubicBezTo>
                  <a:cubicBezTo>
                    <a:pt x="459" y="316"/>
                    <a:pt x="667" y="91"/>
                    <a:pt x="984" y="35"/>
                  </a:cubicBezTo>
                  <a:cubicBezTo>
                    <a:pt x="1229" y="-8"/>
                    <a:pt x="1483" y="63"/>
                    <a:pt x="1725" y="10"/>
                  </a:cubicBezTo>
                  <a:cubicBezTo>
                    <a:pt x="2067" y="-65"/>
                    <a:pt x="2240" y="289"/>
                    <a:pt x="2393" y="505"/>
                  </a:cubicBezTo>
                  <a:cubicBezTo>
                    <a:pt x="2553" y="731"/>
                    <a:pt x="2785" y="1015"/>
                    <a:pt x="2566" y="1370"/>
                  </a:cubicBezTo>
                  <a:cubicBezTo>
                    <a:pt x="2362" y="1700"/>
                    <a:pt x="2127" y="2000"/>
                    <a:pt x="1775" y="2063"/>
                  </a:cubicBezTo>
                  <a:cubicBezTo>
                    <a:pt x="1513" y="2111"/>
                    <a:pt x="1247" y="2081"/>
                    <a:pt x="984" y="2088"/>
                  </a:cubicBezTo>
                  <a:lnTo>
                    <a:pt x="835" y="2063"/>
                  </a:lnTo>
                  <a:lnTo>
                    <a:pt x="538" y="1395"/>
                  </a:lnTo>
                  <a:close/>
                </a:path>
              </a:pathLst>
            </a:custGeom>
            <a:solidFill>
              <a:srgbClr val="415C63"/>
            </a:solidFill>
            <a:ln w="0">
              <a:noFill/>
            </a:ln>
          </p:spPr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5742000" y="4635360"/>
              <a:ext cx="955800" cy="752760"/>
            </a:xfrm>
            <a:custGeom>
              <a:avLst/>
              <a:gdLst/>
              <a:ahLst/>
              <a:cxnLst/>
              <a:rect l="0" t="0" r="r" b="b"/>
              <a:pathLst>
                <a:path w="2655" h="2091">
                  <a:moveTo>
                    <a:pt x="538" y="1395"/>
                  </a:moveTo>
                  <a:cubicBezTo>
                    <a:pt x="522" y="1125"/>
                    <a:pt x="-359" y="710"/>
                    <a:pt x="168" y="456"/>
                  </a:cubicBezTo>
                  <a:cubicBezTo>
                    <a:pt x="459" y="316"/>
                    <a:pt x="667" y="91"/>
                    <a:pt x="984" y="35"/>
                  </a:cubicBezTo>
                  <a:cubicBezTo>
                    <a:pt x="1229" y="-8"/>
                    <a:pt x="1483" y="63"/>
                    <a:pt x="1725" y="10"/>
                  </a:cubicBezTo>
                  <a:cubicBezTo>
                    <a:pt x="2067" y="-65"/>
                    <a:pt x="2240" y="289"/>
                    <a:pt x="2393" y="505"/>
                  </a:cubicBezTo>
                  <a:cubicBezTo>
                    <a:pt x="2553" y="731"/>
                    <a:pt x="2785" y="1015"/>
                    <a:pt x="2566" y="1370"/>
                  </a:cubicBezTo>
                  <a:cubicBezTo>
                    <a:pt x="2362" y="1700"/>
                    <a:pt x="2127" y="2000"/>
                    <a:pt x="1775" y="2063"/>
                  </a:cubicBezTo>
                  <a:cubicBezTo>
                    <a:pt x="1513" y="2111"/>
                    <a:pt x="1247" y="2081"/>
                    <a:pt x="984" y="2088"/>
                  </a:cubicBezTo>
                  <a:lnTo>
                    <a:pt x="835" y="2063"/>
                  </a:lnTo>
                  <a:lnTo>
                    <a:pt x="538" y="1395"/>
                  </a:lnTo>
                  <a:close/>
                </a:path>
              </a:pathLst>
            </a:custGeom>
            <a:solidFill>
              <a:srgbClr val="415C63"/>
            </a:solidFill>
            <a:ln w="0">
              <a:noFill/>
            </a:ln>
          </p:spPr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5135760" y="4505760"/>
              <a:ext cx="4435920" cy="852840"/>
            </a:xfrm>
            <a:prstGeom prst="rect">
              <a:avLst/>
            </a:prstGeom>
            <a:solidFill>
              <a:srgbClr val="415C6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4183200" y="1421640"/>
              <a:ext cx="5279760" cy="1152000"/>
            </a:xfrm>
            <a:prstGeom prst="rect">
              <a:avLst/>
            </a:prstGeom>
            <a:solidFill>
              <a:srgbClr val="78A1A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4128840" y="3108960"/>
              <a:ext cx="5352120" cy="934200"/>
            </a:xfrm>
            <a:prstGeom prst="rect">
              <a:avLst/>
            </a:prstGeom>
            <a:solidFill>
              <a:srgbClr val="991A6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21" name="object 23"/>
          <p:cNvSpPr/>
          <p:nvPr/>
        </p:nvSpPr>
        <p:spPr>
          <a:xfrm>
            <a:off x="991800" y="650160"/>
            <a:ext cx="628200" cy="51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 anchor="t">
            <a:spAutoFit/>
          </a:bodyPr>
          <a:lstStyle/>
          <a:p>
            <a:pPr marL="68760" indent="-56520" algn="ctr">
              <a:lnSpc>
                <a:spcPct val="100000"/>
              </a:lnSpc>
              <a:spcBef>
                <a:spcPts val="96"/>
              </a:spcBef>
              <a:tabLst>
                <a:tab pos="0" algn="l"/>
              </a:tabLst>
            </a:pPr>
            <a:r>
              <a:rPr lang="ru-RU" sz="1600" b="1" strike="noStrike" spc="-1" dirty="0">
                <a:solidFill>
                  <a:srgbClr val="415C62"/>
                </a:solidFill>
                <a:latin typeface="Arial"/>
              </a:rPr>
              <a:t>ТЫС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68760" indent="-56520" algn="ctr">
              <a:lnSpc>
                <a:spcPct val="100000"/>
              </a:lnSpc>
              <a:spcBef>
                <a:spcPts val="96"/>
              </a:spcBef>
              <a:tabLst>
                <a:tab pos="0" algn="l"/>
              </a:tabLst>
            </a:pPr>
            <a:r>
              <a:rPr lang="ru-RU" sz="1600" b="1" strike="noStrike" spc="-1" dirty="0">
                <a:solidFill>
                  <a:srgbClr val="415C62"/>
                </a:solidFill>
                <a:latin typeface="Arial"/>
              </a:rPr>
              <a:t>РУБ.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87400" y="148104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800" b="1" strike="noStrike" spc="-1" dirty="0">
                <a:solidFill>
                  <a:srgbClr val="000000"/>
                </a:solidFill>
                <a:latin typeface="Lato Light"/>
              </a:rPr>
              <a:t>7 142 906,8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00000" y="193572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800" b="1" strike="noStrike" spc="-1" dirty="0">
                <a:solidFill>
                  <a:srgbClr val="000000"/>
                </a:solidFill>
                <a:latin typeface="Lato Light"/>
              </a:rPr>
              <a:t>3 279 743,6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87760" y="230904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800" b="1" strike="noStrike" spc="-1" dirty="0">
                <a:solidFill>
                  <a:srgbClr val="000000"/>
                </a:solidFill>
                <a:latin typeface="Lato Light"/>
              </a:rPr>
              <a:t>3 863 163,2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99760" y="148104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800" b="1" strike="noStrike" spc="-1" dirty="0">
                <a:solidFill>
                  <a:srgbClr val="000000"/>
                </a:solidFill>
                <a:latin typeface="Lato Light"/>
              </a:rPr>
              <a:t>7 298 765,9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24600" y="193572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800" b="1" strike="noStrike" spc="-1" dirty="0">
                <a:solidFill>
                  <a:srgbClr val="000000"/>
                </a:solidFill>
                <a:latin typeface="Lato Light"/>
              </a:rPr>
              <a:t>3 488 091,7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924960" y="229572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800" b="1" strike="noStrike" spc="-1" dirty="0">
                <a:solidFill>
                  <a:srgbClr val="000000"/>
                </a:solidFill>
                <a:latin typeface="Lato Light"/>
              </a:rPr>
              <a:t>3 810 674,2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412120" y="148104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800" b="1" strike="noStrike" spc="-1" dirty="0">
                <a:solidFill>
                  <a:srgbClr val="000000"/>
                </a:solidFill>
                <a:latin typeface="Lato Light"/>
              </a:rPr>
              <a:t>7 325 592,4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412480" y="191304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800" b="1" strike="noStrike" spc="-1" dirty="0">
                <a:solidFill>
                  <a:srgbClr val="000000"/>
                </a:solidFill>
                <a:latin typeface="Lato Light"/>
              </a:rPr>
              <a:t>3 667 006,3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412840" y="230904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800" b="1" strike="noStrike" spc="-1" dirty="0">
                <a:solidFill>
                  <a:srgbClr val="000000"/>
                </a:solidFill>
                <a:latin typeface="Lato Light"/>
              </a:rPr>
              <a:t>3 658 586,1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87400" y="317304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800" b="1" strike="noStrike" spc="-1" dirty="0">
                <a:solidFill>
                  <a:srgbClr val="000000"/>
                </a:solidFill>
                <a:latin typeface="Lato Light"/>
              </a:rPr>
              <a:t>7 933 656,8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935760" y="316800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800" b="1" strike="noStrike" spc="-1" dirty="0">
                <a:solidFill>
                  <a:srgbClr val="000000"/>
                </a:solidFill>
                <a:latin typeface="Lato Light"/>
              </a:rPr>
              <a:t>7 278 765,9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411760" y="316800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800" b="1" strike="noStrike" spc="-1" dirty="0">
                <a:solidFill>
                  <a:srgbClr val="000000"/>
                </a:solidFill>
                <a:latin typeface="Lato Light"/>
              </a:rPr>
              <a:t>7 325 592,4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554753" y="4450837"/>
            <a:ext cx="1373134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800" b="1" strike="noStrike" spc="-1" dirty="0">
                <a:solidFill>
                  <a:srgbClr val="000000"/>
                </a:solidFill>
                <a:latin typeface="Lato Light"/>
              </a:rPr>
              <a:t>-790 750,0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784480" y="4968000"/>
            <a:ext cx="63036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800" b="1" strike="noStrike" spc="-1" dirty="0">
                <a:solidFill>
                  <a:srgbClr val="000000"/>
                </a:solidFill>
                <a:latin typeface="Lato Light"/>
              </a:rPr>
              <a:t>19,8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107455" y="4450837"/>
            <a:ext cx="1254168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800" b="1" strike="noStrike" spc="-1" dirty="0">
                <a:solidFill>
                  <a:srgbClr val="000000"/>
                </a:solidFill>
                <a:latin typeface="Lato Light"/>
              </a:rPr>
              <a:t>20 000,00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963460" y="4462138"/>
            <a:ext cx="3132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800" b="1" strike="noStrike" spc="-1" dirty="0">
                <a:solidFill>
                  <a:srgbClr val="000000"/>
                </a:solidFill>
                <a:latin typeface="Lato Light"/>
              </a:rPr>
              <a:t>0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1077D88-8C62-C989-10F9-134126259740}"/>
              </a:ext>
            </a:extLst>
          </p:cNvPr>
          <p:cNvSpPr txBox="1"/>
          <p:nvPr/>
        </p:nvSpPr>
        <p:spPr>
          <a:xfrm>
            <a:off x="7403220" y="4967238"/>
            <a:ext cx="63036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b="1" spc="-1" dirty="0">
                <a:solidFill>
                  <a:srgbClr val="000000"/>
                </a:solidFill>
                <a:latin typeface="Lato Light"/>
              </a:rPr>
              <a:t>0,5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3567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object 38"/>
          <p:cNvGrpSpPr/>
          <p:nvPr/>
        </p:nvGrpSpPr>
        <p:grpSpPr>
          <a:xfrm>
            <a:off x="360" y="360"/>
            <a:ext cx="10079640" cy="5669640"/>
            <a:chOff x="360" y="360"/>
            <a:chExt cx="10079640" cy="5669640"/>
          </a:xfrm>
        </p:grpSpPr>
        <p:pic>
          <p:nvPicPr>
            <p:cNvPr id="179" name="object 39"/>
            <p:cNvPicPr/>
            <p:nvPr/>
          </p:nvPicPr>
          <p:blipFill>
            <a:blip r:embed="rId2"/>
            <a:stretch/>
          </p:blipFill>
          <p:spPr>
            <a:xfrm>
              <a:off x="360" y="360"/>
              <a:ext cx="10079640" cy="56696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80" name="object 41"/>
            <p:cNvPicPr/>
            <p:nvPr/>
          </p:nvPicPr>
          <p:blipFill>
            <a:blip r:embed="rId3"/>
            <a:stretch/>
          </p:blipFill>
          <p:spPr>
            <a:xfrm>
              <a:off x="360" y="1644840"/>
              <a:ext cx="10079640" cy="3118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81" name="object 48"/>
            <p:cNvPicPr/>
            <p:nvPr/>
          </p:nvPicPr>
          <p:blipFill>
            <a:blip r:embed="rId4"/>
            <a:stretch/>
          </p:blipFill>
          <p:spPr>
            <a:xfrm>
              <a:off x="1846440" y="2197080"/>
              <a:ext cx="6365160" cy="22352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82" name="object 49"/>
            <p:cNvPicPr/>
            <p:nvPr/>
          </p:nvPicPr>
          <p:blipFill>
            <a:blip r:embed="rId5"/>
            <a:stretch/>
          </p:blipFill>
          <p:spPr>
            <a:xfrm>
              <a:off x="2003760" y="2353320"/>
              <a:ext cx="6052680" cy="19227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83" name="object 50"/>
            <p:cNvPicPr/>
            <p:nvPr/>
          </p:nvPicPr>
          <p:blipFill>
            <a:blip r:embed="rId6"/>
            <a:stretch/>
          </p:blipFill>
          <p:spPr>
            <a:xfrm>
              <a:off x="2455560" y="2008800"/>
              <a:ext cx="5190120" cy="26110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84" name="object 51"/>
            <p:cNvPicPr/>
            <p:nvPr/>
          </p:nvPicPr>
          <p:blipFill>
            <a:blip r:embed="rId7"/>
            <a:stretch/>
          </p:blipFill>
          <p:spPr>
            <a:xfrm>
              <a:off x="3970440" y="93600"/>
              <a:ext cx="2058120" cy="13669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85" name="object 52"/>
          <p:cNvSpPr/>
          <p:nvPr/>
        </p:nvSpPr>
        <p:spPr>
          <a:xfrm>
            <a:off x="2880000" y="2700000"/>
            <a:ext cx="4237920" cy="799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ts val="3095"/>
              </a:lnSpc>
              <a:spcBef>
                <a:spcPts val="99"/>
              </a:spcBef>
            </a:pPr>
            <a:r>
              <a:rPr lang="ru-RU" sz="3000" b="1" strike="noStrike" spc="-1">
                <a:solidFill>
                  <a:srgbClr val="006764"/>
                </a:solidFill>
                <a:latin typeface="Arial"/>
              </a:rPr>
              <a:t>Доходы районного бюджета</a:t>
            </a:r>
            <a:endParaRPr lang="ru-RU" sz="3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6" name="Рисунок 185"/>
          <p:cNvPicPr/>
          <p:nvPr/>
        </p:nvPicPr>
        <p:blipFill>
          <a:blip r:embed="rId8"/>
          <a:srcRect l="9264" t="2332" r="21251" b="17243"/>
          <a:stretch/>
        </p:blipFill>
        <p:spPr>
          <a:xfrm>
            <a:off x="4608000" y="49176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76A2B9F-EB26-C5D7-914F-FAA122A6CB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D284B5D6-0BDD-2E86-EF46-C08266717465}"/>
              </a:ext>
            </a:extLst>
          </p:cNvPr>
          <p:cNvPicPr/>
          <p:nvPr/>
        </p:nvPicPr>
        <p:blipFill>
          <a:blip r:embed="rId2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67" name="object 83">
            <a:extLst>
              <a:ext uri="{FF2B5EF4-FFF2-40B4-BE49-F238E27FC236}">
                <a16:creationId xmlns:a16="http://schemas.microsoft.com/office/drawing/2014/main" xmlns="" id="{ACE443D9-E1ED-3514-536B-8D7B60C10518}"/>
              </a:ext>
            </a:extLst>
          </p:cNvPr>
          <p:cNvSpPr/>
          <p:nvPr/>
        </p:nvSpPr>
        <p:spPr>
          <a:xfrm>
            <a:off x="851220" y="591840"/>
            <a:ext cx="8764920" cy="360"/>
          </a:xfrm>
          <a:custGeom>
            <a:avLst/>
            <a:gdLst>
              <a:gd name="textAreaLeft" fmla="*/ 0 w 8764920"/>
              <a:gd name="textAreaRight" fmla="*/ 8765280 w 876492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7951470">
                <a:moveTo>
                  <a:pt x="0" y="0"/>
                </a:moveTo>
                <a:lnTo>
                  <a:pt x="7950847" y="0"/>
                </a:lnTo>
              </a:path>
            </a:pathLst>
          </a:custGeom>
          <a:noFill/>
          <a:ln w="19080">
            <a:solidFill>
              <a:srgbClr val="97817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1">
            <a:extLst>
              <a:ext uri="{FF2B5EF4-FFF2-40B4-BE49-F238E27FC236}">
                <a16:creationId xmlns:a16="http://schemas.microsoft.com/office/drawing/2014/main" xmlns="" id="{53B41E4E-8D2E-2EE6-C3EC-E853C8FFD3BD}"/>
              </a:ext>
            </a:extLst>
          </p:cNvPr>
          <p:cNvSpPr txBox="1">
            <a:spLocks/>
          </p:cNvSpPr>
          <p:nvPr/>
        </p:nvSpPr>
        <p:spPr>
          <a:xfrm>
            <a:off x="-1008360" y="278640"/>
            <a:ext cx="10260000" cy="56160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marL="1930320">
              <a:spcBef>
                <a:spcPts val="99"/>
              </a:spcBef>
            </a:pPr>
            <a:r>
              <a:rPr lang="ru-RU" b="1" spc="-1" dirty="0">
                <a:solidFill>
                  <a:srgbClr val="006B68"/>
                </a:solidFill>
                <a:latin typeface="Arial"/>
              </a:rPr>
              <a:t>ОБЪЕМ ДОХОДОВ РАЙОННОГО БЮДЖЕТА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3DDAA3C2-8566-48DE-A5E5-A82E9CCF8F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615526"/>
              </p:ext>
            </p:extLst>
          </p:nvPr>
        </p:nvGraphicFramePr>
        <p:xfrm>
          <a:off x="512772" y="1092428"/>
          <a:ext cx="9108192" cy="406451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883953">
                  <a:extLst>
                    <a:ext uri="{9D8B030D-6E8A-4147-A177-3AD203B41FA5}">
                      <a16:colId xmlns:a16="http://schemas.microsoft.com/office/drawing/2014/main" xmlns="" val="2350766079"/>
                    </a:ext>
                  </a:extLst>
                </a:gridCol>
                <a:gridCol w="1414520">
                  <a:extLst>
                    <a:ext uri="{9D8B030D-6E8A-4147-A177-3AD203B41FA5}">
                      <a16:colId xmlns:a16="http://schemas.microsoft.com/office/drawing/2014/main" xmlns="" val="2307728297"/>
                    </a:ext>
                  </a:extLst>
                </a:gridCol>
                <a:gridCol w="1153598">
                  <a:extLst>
                    <a:ext uri="{9D8B030D-6E8A-4147-A177-3AD203B41FA5}">
                      <a16:colId xmlns:a16="http://schemas.microsoft.com/office/drawing/2014/main" xmlns="" val="1486091416"/>
                    </a:ext>
                  </a:extLst>
                </a:gridCol>
                <a:gridCol w="1245491">
                  <a:extLst>
                    <a:ext uri="{9D8B030D-6E8A-4147-A177-3AD203B41FA5}">
                      <a16:colId xmlns:a16="http://schemas.microsoft.com/office/drawing/2014/main" xmlns="" val="1933409913"/>
                    </a:ext>
                  </a:extLst>
                </a:gridCol>
                <a:gridCol w="1410630">
                  <a:extLst>
                    <a:ext uri="{9D8B030D-6E8A-4147-A177-3AD203B41FA5}">
                      <a16:colId xmlns:a16="http://schemas.microsoft.com/office/drawing/2014/main" xmlns="" val="113459002"/>
                    </a:ext>
                  </a:extLst>
                </a:gridCol>
              </a:tblGrid>
              <a:tr h="375756">
                <a:tc rowSpan="2">
                  <a:txBody>
                    <a:bodyPr/>
                    <a:lstStyle/>
                    <a:p>
                      <a:pPr algn="l"/>
                      <a:endParaRPr lang="ru-RU" sz="9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solidFill>
                      <a:srgbClr val="E4D4C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9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9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Оценка</a:t>
                      </a:r>
                    </a:p>
                    <a:p>
                      <a:pPr algn="ctr"/>
                      <a:r>
                        <a:rPr lang="ru-RU" sz="9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2025 года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ru-RU" sz="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Прогноз поступлений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4D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43056749"/>
                  </a:ext>
                </a:extLst>
              </a:tr>
              <a:tr h="3688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2026 год</a:t>
                      </a:r>
                    </a:p>
                    <a:p>
                      <a:pPr algn="ctr"/>
                      <a:endParaRPr lang="ru-RU" sz="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2027 год</a:t>
                      </a:r>
                    </a:p>
                    <a:p>
                      <a:pPr algn="ctr"/>
                      <a:endParaRPr lang="ru-RU" sz="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2028 год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42196017"/>
                  </a:ext>
                </a:extLst>
              </a:tr>
              <a:tr h="245902">
                <a:tc>
                  <a:txBody>
                    <a:bodyPr/>
                    <a:lstStyle/>
                    <a:p>
                      <a:pPr algn="l"/>
                      <a:r>
                        <a:rPr lang="ru-RU" sz="1000" b="1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Всего  доходов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5 939 673,1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5 812 005,0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5 930 656,0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6 034 687,4</a:t>
                      </a:r>
                    </a:p>
                  </a:txBody>
                  <a:tcPr marL="7951" marR="7951" marT="7951" marB="0" anchor="b"/>
                </a:tc>
                <a:extLst>
                  <a:ext uri="{0D108BD9-81ED-4DB2-BD59-A6C34878D82A}">
                    <a16:rowId xmlns:a16="http://schemas.microsoft.com/office/drawing/2014/main" xmlns="" val="2025275706"/>
                  </a:ext>
                </a:extLst>
              </a:tr>
              <a:tr h="245902"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Доходы налоговые и неналоговые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1 950 481,7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2 120 848,3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2 269 928,6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2 405 823,9</a:t>
                      </a:r>
                    </a:p>
                  </a:txBody>
                  <a:tcPr marL="7951" marR="7951" marT="7951" marB="0" anchor="b"/>
                </a:tc>
                <a:extLst>
                  <a:ext uri="{0D108BD9-81ED-4DB2-BD59-A6C34878D82A}">
                    <a16:rowId xmlns:a16="http://schemas.microsoft.com/office/drawing/2014/main" xmlns="" val="2344467350"/>
                  </a:ext>
                </a:extLst>
              </a:tr>
              <a:tr h="245902"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Налоговые доходы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1 717 328,6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1 926 421,4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2 077 477,7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2 209 034,0</a:t>
                      </a:r>
                    </a:p>
                  </a:txBody>
                  <a:tcPr marL="7951" marR="7951" marT="7951" marB="0" anchor="b"/>
                </a:tc>
                <a:extLst>
                  <a:ext uri="{0D108BD9-81ED-4DB2-BD59-A6C34878D82A}">
                    <a16:rowId xmlns:a16="http://schemas.microsoft.com/office/drawing/2014/main" xmlns="" val="2963981510"/>
                  </a:ext>
                </a:extLst>
              </a:tr>
              <a:tr h="245902">
                <a:tc>
                  <a:txBody>
                    <a:bodyPr/>
                    <a:lstStyle/>
                    <a:p>
                      <a:r>
                        <a:rPr lang="ru-RU" sz="10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Налог на доходы физических лиц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726 507,0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804 756,3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874 770,1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940 572,1</a:t>
                      </a:r>
                    </a:p>
                  </a:txBody>
                  <a:tcPr marL="7951" marR="7951" marT="7951" marB="0" anchor="b"/>
                </a:tc>
                <a:extLst>
                  <a:ext uri="{0D108BD9-81ED-4DB2-BD59-A6C34878D82A}">
                    <a16:rowId xmlns:a16="http://schemas.microsoft.com/office/drawing/2014/main" xmlns="" val="1923172910"/>
                  </a:ext>
                </a:extLst>
              </a:tr>
              <a:tr h="399591">
                <a:tc>
                  <a:txBody>
                    <a:bodyPr/>
                    <a:lstStyle/>
                    <a:p>
                      <a:r>
                        <a:rPr lang="ru-RU" sz="10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Акцизы по подакцизным товарам (продукции), производимым на территории РФ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2 973,5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3 140,1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4 154,3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4 154,3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xmlns="" val="1849044120"/>
                  </a:ext>
                </a:extLst>
              </a:tr>
              <a:tr h="245902">
                <a:tc>
                  <a:txBody>
                    <a:bodyPr/>
                    <a:lstStyle/>
                    <a:p>
                      <a:r>
                        <a:rPr lang="ru-RU" sz="10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Налоги на совокупный доход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922 511,1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1 051 970,6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1 131 333,6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1 196 416,0</a:t>
                      </a:r>
                    </a:p>
                  </a:txBody>
                  <a:tcPr marL="7951" marR="7951" marT="7951" marB="0" anchor="b"/>
                </a:tc>
                <a:extLst>
                  <a:ext uri="{0D108BD9-81ED-4DB2-BD59-A6C34878D82A}">
                    <a16:rowId xmlns:a16="http://schemas.microsoft.com/office/drawing/2014/main" xmlns="" val="3277056646"/>
                  </a:ext>
                </a:extLst>
              </a:tr>
              <a:tr h="220763">
                <a:tc>
                  <a:txBody>
                    <a:bodyPr/>
                    <a:lstStyle/>
                    <a:p>
                      <a:r>
                        <a:rPr lang="ru-RU" sz="10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Государственная пошлина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65 337,0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66 554,4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67 219,7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67 891,6</a:t>
                      </a:r>
                    </a:p>
                  </a:txBody>
                  <a:tcPr marL="7951" marR="7951" marT="7951" marB="0" anchor="b"/>
                </a:tc>
                <a:extLst>
                  <a:ext uri="{0D108BD9-81ED-4DB2-BD59-A6C34878D82A}">
                    <a16:rowId xmlns:a16="http://schemas.microsoft.com/office/drawing/2014/main" xmlns="" val="1295519157"/>
                  </a:ext>
                </a:extLst>
              </a:tr>
              <a:tr h="245902"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Неналоговые доходы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233 153,1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194 426,9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192 450,9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196 789,9</a:t>
                      </a:r>
                    </a:p>
                  </a:txBody>
                  <a:tcPr marL="7951" marR="7951" marT="7951" marB="0" anchor="b"/>
                </a:tc>
                <a:extLst>
                  <a:ext uri="{0D108BD9-81ED-4DB2-BD59-A6C34878D82A}">
                    <a16:rowId xmlns:a16="http://schemas.microsoft.com/office/drawing/2014/main" xmlns="" val="2394410790"/>
                  </a:ext>
                </a:extLst>
              </a:tr>
              <a:tr h="399591">
                <a:tc>
                  <a:txBody>
                    <a:bodyPr/>
                    <a:lstStyle/>
                    <a:p>
                      <a:r>
                        <a:rPr lang="ru-RU" sz="10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104 503,3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88 535,8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88 534,8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90 819,8</a:t>
                      </a:r>
                    </a:p>
                  </a:txBody>
                  <a:tcPr marL="7951" marR="7951" marT="7951" marB="0" anchor="b"/>
                </a:tc>
                <a:extLst>
                  <a:ext uri="{0D108BD9-81ED-4DB2-BD59-A6C34878D82A}">
                    <a16:rowId xmlns:a16="http://schemas.microsoft.com/office/drawing/2014/main" xmlns="" val="3429090781"/>
                  </a:ext>
                </a:extLst>
              </a:tr>
              <a:tr h="245902">
                <a:tc>
                  <a:txBody>
                    <a:bodyPr/>
                    <a:lstStyle/>
                    <a:p>
                      <a:r>
                        <a:rPr lang="ru-RU" sz="10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Плата за негативное воздействие на окружающую среду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1 487,4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7951" marR="7951" marT="7951" marB="0" anchor="b"/>
                </a:tc>
                <a:extLst>
                  <a:ext uri="{0D108BD9-81ED-4DB2-BD59-A6C34878D82A}">
                    <a16:rowId xmlns:a16="http://schemas.microsoft.com/office/drawing/2014/main" xmlns="" val="3987473580"/>
                  </a:ext>
                </a:extLst>
              </a:tr>
              <a:tr h="309664">
                <a:tc>
                  <a:txBody>
                    <a:bodyPr/>
                    <a:lstStyle/>
                    <a:p>
                      <a:r>
                        <a:rPr lang="ru-RU" sz="10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Доходы от оказания платных услуг  и компенсации затрат государства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21 972,3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23 990,1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23 190,1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23 294,1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xmlns="" val="3443184259"/>
                  </a:ext>
                </a:extLst>
              </a:tr>
              <a:tr h="245902">
                <a:tc>
                  <a:txBody>
                    <a:bodyPr/>
                    <a:lstStyle/>
                    <a:p>
                      <a:r>
                        <a:rPr lang="ru-RU" sz="10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101 706,8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79 625,0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78 500,0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80 500,0</a:t>
                      </a:r>
                    </a:p>
                  </a:txBody>
                  <a:tcPr marL="7951" marR="7951" marT="7951" marB="0" anchor="b"/>
                </a:tc>
                <a:extLst>
                  <a:ext uri="{0D108BD9-81ED-4DB2-BD59-A6C34878D82A}">
                    <a16:rowId xmlns:a16="http://schemas.microsoft.com/office/drawing/2014/main" xmlns="" val="2752959946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C9AABD2-1DC4-DF72-6B4F-B75323413E5B}"/>
              </a:ext>
            </a:extLst>
          </p:cNvPr>
          <p:cNvSpPr txBox="1"/>
          <p:nvPr/>
        </p:nvSpPr>
        <p:spPr>
          <a:xfrm>
            <a:off x="8784728" y="840240"/>
            <a:ext cx="9918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/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576484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59ACBCE-AFFE-EAEA-1395-E893EA8AF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BC7E09B3-8732-B4DD-0079-E27CD2EECF0E}"/>
              </a:ext>
            </a:extLst>
          </p:cNvPr>
          <p:cNvPicPr/>
          <p:nvPr/>
        </p:nvPicPr>
        <p:blipFill>
          <a:blip r:embed="rId2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67" name="object 83">
            <a:extLst>
              <a:ext uri="{FF2B5EF4-FFF2-40B4-BE49-F238E27FC236}">
                <a16:creationId xmlns:a16="http://schemas.microsoft.com/office/drawing/2014/main" xmlns="" id="{E17E97A3-D4DC-DDEF-F769-2F2BC57AC20C}"/>
              </a:ext>
            </a:extLst>
          </p:cNvPr>
          <p:cNvSpPr/>
          <p:nvPr/>
        </p:nvSpPr>
        <p:spPr>
          <a:xfrm>
            <a:off x="851220" y="591840"/>
            <a:ext cx="8764920" cy="360"/>
          </a:xfrm>
          <a:custGeom>
            <a:avLst/>
            <a:gdLst>
              <a:gd name="textAreaLeft" fmla="*/ 0 w 8764920"/>
              <a:gd name="textAreaRight" fmla="*/ 8765280 w 876492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7951470">
                <a:moveTo>
                  <a:pt x="0" y="0"/>
                </a:moveTo>
                <a:lnTo>
                  <a:pt x="7950847" y="0"/>
                </a:lnTo>
              </a:path>
            </a:pathLst>
          </a:custGeom>
          <a:noFill/>
          <a:ln w="19080">
            <a:solidFill>
              <a:srgbClr val="97817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1">
            <a:extLst>
              <a:ext uri="{FF2B5EF4-FFF2-40B4-BE49-F238E27FC236}">
                <a16:creationId xmlns:a16="http://schemas.microsoft.com/office/drawing/2014/main" xmlns="" id="{CAADDB31-5061-E4CB-FB12-E1F77270E1EC}"/>
              </a:ext>
            </a:extLst>
          </p:cNvPr>
          <p:cNvSpPr txBox="1">
            <a:spLocks/>
          </p:cNvSpPr>
          <p:nvPr/>
        </p:nvSpPr>
        <p:spPr>
          <a:xfrm>
            <a:off x="-1008360" y="278640"/>
            <a:ext cx="10260000" cy="56160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marL="1930320">
              <a:spcBef>
                <a:spcPts val="99"/>
              </a:spcBef>
            </a:pPr>
            <a:r>
              <a:rPr lang="ru-RU" b="1" spc="-1" dirty="0">
                <a:solidFill>
                  <a:srgbClr val="006B68"/>
                </a:solidFill>
                <a:latin typeface="Arial"/>
              </a:rPr>
              <a:t>ОБЪЕМ ДОХОДОВ РАЙОННОГО БЮДЖЕТА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FD6F0C76-934F-4AA7-80E7-85B1631A7C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41093"/>
              </p:ext>
            </p:extLst>
          </p:nvPr>
        </p:nvGraphicFramePr>
        <p:xfrm>
          <a:off x="503523" y="1539131"/>
          <a:ext cx="9073578" cy="319729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502807">
                  <a:extLst>
                    <a:ext uri="{9D8B030D-6E8A-4147-A177-3AD203B41FA5}">
                      <a16:colId xmlns:a16="http://schemas.microsoft.com/office/drawing/2014/main" xmlns="" val="2014268057"/>
                    </a:ext>
                  </a:extLst>
                </a:gridCol>
                <a:gridCol w="1394307">
                  <a:extLst>
                    <a:ext uri="{9D8B030D-6E8A-4147-A177-3AD203B41FA5}">
                      <a16:colId xmlns:a16="http://schemas.microsoft.com/office/drawing/2014/main" xmlns="" val="355934444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191567739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3170134437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1306077336"/>
                    </a:ext>
                  </a:extLst>
                </a:gridCol>
              </a:tblGrid>
              <a:tr h="372604">
                <a:tc rowSpan="2">
                  <a:txBody>
                    <a:bodyPr/>
                    <a:lstStyle/>
                    <a:p>
                      <a:pPr algn="l"/>
                      <a:endParaRPr lang="ru-RU" sz="9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solidFill>
                      <a:srgbClr val="E4D4C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9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9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Оценка</a:t>
                      </a:r>
                    </a:p>
                    <a:p>
                      <a:pPr algn="ctr"/>
                      <a:r>
                        <a:rPr lang="ru-RU" sz="9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2025 года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Прогноз поступлений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4D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84547319"/>
                  </a:ext>
                </a:extLst>
              </a:tr>
              <a:tr h="3726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2026 год</a:t>
                      </a:r>
                    </a:p>
                    <a:p>
                      <a:pPr algn="ctr"/>
                      <a:endParaRPr lang="ru-RU" sz="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2027 год</a:t>
                      </a:r>
                    </a:p>
                    <a:p>
                      <a:pPr algn="ctr"/>
                      <a:endParaRPr lang="ru-RU" sz="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2028 год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3127429"/>
                  </a:ext>
                </a:extLst>
              </a:tr>
              <a:tr h="232878">
                <a:tc>
                  <a:txBody>
                    <a:bodyPr/>
                    <a:lstStyle/>
                    <a:p>
                      <a:r>
                        <a:rPr lang="ru-RU" sz="10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Штрафы, санкции, возмещение ущерба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3 483,9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2 276,0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2 226,0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2 176,0</a:t>
                      </a:r>
                    </a:p>
                  </a:txBody>
                  <a:tcPr marL="7951" marR="7951" marT="7951" marB="0" anchor="b"/>
                </a:tc>
                <a:extLst>
                  <a:ext uri="{0D108BD9-81ED-4DB2-BD59-A6C34878D82A}">
                    <a16:rowId xmlns:a16="http://schemas.microsoft.com/office/drawing/2014/main" xmlns="" val="628528286"/>
                  </a:ext>
                </a:extLst>
              </a:tr>
              <a:tr h="232878">
                <a:tc>
                  <a:txBody>
                    <a:bodyPr/>
                    <a:lstStyle/>
                    <a:p>
                      <a:r>
                        <a:rPr lang="ru-RU" sz="10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Прочие неналоговые доходы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-0,6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7951" marR="7951" marT="7951" marB="0" anchor="b"/>
                </a:tc>
                <a:extLst>
                  <a:ext uri="{0D108BD9-81ED-4DB2-BD59-A6C34878D82A}">
                    <a16:rowId xmlns:a16="http://schemas.microsoft.com/office/drawing/2014/main" xmlns="" val="3186313109"/>
                  </a:ext>
                </a:extLst>
              </a:tr>
              <a:tr h="232878">
                <a:tc>
                  <a:txBody>
                    <a:bodyPr/>
                    <a:lstStyle/>
                    <a:p>
                      <a:pPr algn="l"/>
                      <a:r>
                        <a:rPr lang="ru-RU" sz="1000" b="1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Безвозмездные поступления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3 989 191,4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3 691 156,7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3 660 727,4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3 628 863,5</a:t>
                      </a:r>
                    </a:p>
                  </a:txBody>
                  <a:tcPr marL="7951" marR="7951" marT="7951" marB="0" anchor="b"/>
                </a:tc>
                <a:extLst>
                  <a:ext uri="{0D108BD9-81ED-4DB2-BD59-A6C34878D82A}">
                    <a16:rowId xmlns:a16="http://schemas.microsoft.com/office/drawing/2014/main" xmlns="" val="365673557"/>
                  </a:ext>
                </a:extLst>
              </a:tr>
              <a:tr h="232878">
                <a:tc>
                  <a:txBody>
                    <a:bodyPr/>
                    <a:lstStyle/>
                    <a:p>
                      <a:r>
                        <a:rPr lang="ru-RU" sz="1000" b="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Дотации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656 842,9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722 527,2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635 823,9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699 406,3</a:t>
                      </a:r>
                    </a:p>
                  </a:txBody>
                  <a:tcPr marL="7951" marR="7951" marT="7951" marB="0" anchor="b"/>
                </a:tc>
                <a:extLst>
                  <a:ext uri="{0D108BD9-81ED-4DB2-BD59-A6C34878D82A}">
                    <a16:rowId xmlns:a16="http://schemas.microsoft.com/office/drawing/2014/main" xmlns="" val="1129053669"/>
                  </a:ext>
                </a:extLst>
              </a:tr>
              <a:tr h="372604">
                <a:tc>
                  <a:txBody>
                    <a:bodyPr/>
                    <a:lstStyle/>
                    <a:p>
                      <a:r>
                        <a:rPr lang="ru-RU" sz="1000" b="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Субсидии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610 664,6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xmlns="" val="4223377511"/>
                  </a:ext>
                </a:extLst>
              </a:tr>
              <a:tr h="232878">
                <a:tc>
                  <a:txBody>
                    <a:bodyPr/>
                    <a:lstStyle/>
                    <a:p>
                      <a:r>
                        <a:rPr lang="ru-RU" sz="1000" b="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Субвенции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2 702 434,5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2 967 224,7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3 024 251,7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2 928 605,4</a:t>
                      </a:r>
                    </a:p>
                  </a:txBody>
                  <a:tcPr marL="7951" marR="7951" marT="7951" marB="0" anchor="b"/>
                </a:tc>
                <a:extLst>
                  <a:ext uri="{0D108BD9-81ED-4DB2-BD59-A6C34878D82A}">
                    <a16:rowId xmlns:a16="http://schemas.microsoft.com/office/drawing/2014/main" xmlns="" val="4162238094"/>
                  </a:ext>
                </a:extLst>
              </a:tr>
              <a:tr h="232878">
                <a:tc>
                  <a:txBody>
                    <a:bodyPr/>
                    <a:lstStyle/>
                    <a:p>
                      <a:r>
                        <a:rPr lang="ru-RU" sz="1000" b="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Иные межбюджетные трансферты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23 122,5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1 404,8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851,8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851,8</a:t>
                      </a:r>
                    </a:p>
                  </a:txBody>
                  <a:tcPr marL="7951" marR="7951" marT="7951" marB="0" anchor="b"/>
                </a:tc>
                <a:extLst>
                  <a:ext uri="{0D108BD9-81ED-4DB2-BD59-A6C34878D82A}">
                    <a16:rowId xmlns:a16="http://schemas.microsoft.com/office/drawing/2014/main" xmlns="" val="185216204"/>
                  </a:ext>
                </a:extLst>
              </a:tr>
              <a:tr h="232878">
                <a:tc>
                  <a:txBody>
                    <a:bodyPr/>
                    <a:lstStyle/>
                    <a:p>
                      <a:r>
                        <a:rPr lang="ru-RU" sz="1000" b="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Доходы от возврата остатков прошлых лет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3 486,2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7951" marR="7951" marT="7951" marB="0" anchor="b"/>
                </a:tc>
                <a:extLst>
                  <a:ext uri="{0D108BD9-81ED-4DB2-BD59-A6C34878D82A}">
                    <a16:rowId xmlns:a16="http://schemas.microsoft.com/office/drawing/2014/main" xmlns="" val="4201704530"/>
                  </a:ext>
                </a:extLst>
              </a:tr>
              <a:tr h="372604">
                <a:tc>
                  <a:txBody>
                    <a:bodyPr/>
                    <a:lstStyle/>
                    <a:p>
                      <a:r>
                        <a:rPr lang="ru-RU" sz="1000" b="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Возврат остатков прошлых лет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-7 359,3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xmlns="" val="346574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4D4BCF9-E6D9-8D98-EBD9-7E930DFB2201}"/>
              </a:ext>
            </a:extLst>
          </p:cNvPr>
          <p:cNvSpPr txBox="1"/>
          <p:nvPr/>
        </p:nvSpPr>
        <p:spPr>
          <a:xfrm>
            <a:off x="8616785" y="1291746"/>
            <a:ext cx="9918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/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27722690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3750</TotalTime>
  <Words>2169</Words>
  <Application>Microsoft Office PowerPoint</Application>
  <PresentationFormat>Произвольный</PresentationFormat>
  <Paragraphs>794</Paragraphs>
  <Slides>28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ПОСТУПЛЕНИЯ НАЛОГОВЫХ И НЕНАЛОГОВЫХ ДОХОДОВ В 2025 ГОДУ</vt:lpstr>
      <vt:lpstr>СТРУКТУРА ПОСТУПЛЕНИЯ НАЛОГОВЫХ И НЕНАЛОГОВЫХ ДОХОДОВ В 2026 ГОДУ</vt:lpstr>
      <vt:lpstr>БЕЗВОЗМЕЗДНЫЕ ПОСТУПЛЕНИЯ В 2025 ГОДУ</vt:lpstr>
      <vt:lpstr>БЕЗВОЗМЕЗДНЫЕ ПОСТУПЛЕНИЯ В 2026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РАСХОДОВ В РАМКАХ МУНИЦИПАЛЬНЫХ ПРОГРАММ</vt:lpstr>
      <vt:lpstr>Презентация PowerPoint</vt:lpstr>
      <vt:lpstr>Презентация PowerPoint</vt:lpstr>
      <vt:lpstr>Презентация PowerPoint</vt:lpstr>
      <vt:lpstr>Презентация PowerPoint</vt:lpstr>
      <vt:lpstr>25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171</cp:revision>
  <cp:lastPrinted>2025-11-18T08:14:40Z</cp:lastPrinted>
  <dcterms:modified xsi:type="dcterms:W3CDTF">2025-11-19T15:38:38Z</dcterms:modified>
</cp:coreProperties>
</file>

<file path=docProps/core0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2024-11-04T11:52:05Z</dcterms:created>
  <dc:creator/>
  <dc:description/>
  <dc:language>en-US</dc:language>
  <cp:lastModifiedBy/>
  <dcterms:modified xsi:type="dcterms:W3CDTF">2024-11-14T23:33:29Z</dcterms:modified>
  <cp:revision>18</cp:revision>
  <dc:subject/>
  <dc:title/>
</cp:coreProperties>
</file>