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70" r:id="rId4"/>
    <p:sldId id="258" r:id="rId5"/>
    <p:sldId id="262" r:id="rId6"/>
    <p:sldId id="259" r:id="rId7"/>
    <p:sldId id="272" r:id="rId8"/>
    <p:sldId id="273" r:id="rId9"/>
    <p:sldId id="275" r:id="rId10"/>
    <p:sldId id="276" r:id="rId11"/>
    <p:sldId id="274" r:id="rId12"/>
    <p:sldId id="277" r:id="rId13"/>
    <p:sldId id="279" r:id="rId14"/>
    <p:sldId id="278" r:id="rId15"/>
    <p:sldId id="267" r:id="rId16"/>
    <p:sldId id="280" r:id="rId17"/>
    <p:sldId id="261" r:id="rId18"/>
    <p:sldId id="265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9579" autoAdjust="0"/>
  </p:normalViewPr>
  <p:slideViewPr>
    <p:cSldViewPr>
      <p:cViewPr varScale="1">
        <p:scale>
          <a:sx n="89" d="100"/>
          <a:sy n="89" d="100"/>
        </p:scale>
        <p:origin x="-1258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633184384266591E-4"/>
          <c:y val="0.13794950152503688"/>
          <c:w val="0.7849619236253248"/>
          <c:h val="0.845663662392102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8"/>
          <c:cat>
            <c:strRef>
              <c:f>Лист1!$A$2:$A$3</c:f>
              <c:strCache>
                <c:ptCount val="2"/>
                <c:pt idx="0">
                  <c:v>доходы 3 666 734,80 тыс.руб.</c:v>
                </c:pt>
                <c:pt idx="1">
                  <c:v>расходы 3 745 615,00 тыс. руб.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3666734.8</c:v>
                </c:pt>
                <c:pt idx="1">
                  <c:v>3745615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215651323727465"/>
          <c:y val="0"/>
          <c:w val="0.20784348676272535"/>
          <c:h val="0.753792927496199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802951718814866E-2"/>
          <c:y val="2.822571953033411E-2"/>
          <c:w val="0.67554360431686933"/>
          <c:h val="0.6283277811586440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Ожидаемое поступление в 2018 г. (тыс.руб)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Доходы от исп-ия имущества</c:v>
                </c:pt>
                <c:pt idx="3">
                  <c:v>Доходы от продажи  активов</c:v>
                </c:pt>
                <c:pt idx="4">
                  <c:v>Доходы от оказ-ия плат.услуг</c:v>
                </c:pt>
                <c:pt idx="5">
                  <c:v>Прочие доходы</c:v>
                </c:pt>
                <c:pt idx="6">
                  <c:v>Безвозмездные поступления</c:v>
                </c:pt>
                <c:pt idx="7">
                  <c:v>Всего  доходов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586.5</c:v>
                </c:pt>
                <c:pt idx="1">
                  <c:v>197.3</c:v>
                </c:pt>
                <c:pt idx="2">
                  <c:v>66</c:v>
                </c:pt>
                <c:pt idx="3">
                  <c:v>44.9</c:v>
                </c:pt>
                <c:pt idx="4">
                  <c:v>20.5</c:v>
                </c:pt>
                <c:pt idx="5">
                  <c:v>45</c:v>
                </c:pt>
                <c:pt idx="6">
                  <c:v>1777.5</c:v>
                </c:pt>
                <c:pt idx="7">
                  <c:v>2737.7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              на 2019 г. (тыс.руб.)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Доходы от исп-ия имущества</c:v>
                </c:pt>
                <c:pt idx="3">
                  <c:v>Доходы от продажи  активов</c:v>
                </c:pt>
                <c:pt idx="4">
                  <c:v>Доходы от оказ-ия плат.услуг</c:v>
                </c:pt>
                <c:pt idx="5">
                  <c:v>Прочие доходы</c:v>
                </c:pt>
                <c:pt idx="6">
                  <c:v>Безвозмездные поступления</c:v>
                </c:pt>
                <c:pt idx="7">
                  <c:v>Всего  доходов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631.70000000000005</c:v>
                </c:pt>
                <c:pt idx="1">
                  <c:v>203.8</c:v>
                </c:pt>
                <c:pt idx="2">
                  <c:v>46.1</c:v>
                </c:pt>
                <c:pt idx="3">
                  <c:v>27.4</c:v>
                </c:pt>
                <c:pt idx="4">
                  <c:v>23.6</c:v>
                </c:pt>
                <c:pt idx="5">
                  <c:v>33.700000000000003</c:v>
                </c:pt>
                <c:pt idx="6">
                  <c:v>1829.9</c:v>
                </c:pt>
                <c:pt idx="7">
                  <c:v>2796.2000000000003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118592"/>
        <c:axId val="25120128"/>
        <c:axId val="0"/>
      </c:bar3DChart>
      <c:catAx>
        <c:axId val="251185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25120128"/>
        <c:crosses val="autoZero"/>
        <c:auto val="1"/>
        <c:lblAlgn val="ctr"/>
        <c:lblOffset val="100"/>
        <c:noMultiLvlLbl val="0"/>
      </c:catAx>
      <c:valAx>
        <c:axId val="25120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118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07857996285011"/>
          <c:y val="4.5410999109551681E-2"/>
          <c:w val="0.23637432098187919"/>
          <c:h val="0.63804311958704418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01018900683837E-2"/>
          <c:y val="2.6578075617954527E-2"/>
          <c:w val="0.55377169923392067"/>
          <c:h val="0.8646934332176859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22225" cap="flat" cmpd="sng" algn="ctr">
              <a:solidFill>
                <a:schemeClr val="lt1"/>
              </a:solidFill>
              <a:prstDash val="soli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c:spPr>
          <c:explosion val="19"/>
          <c:dPt>
            <c:idx val="0"/>
            <c:bubble3D val="0"/>
          </c:dPt>
          <c:dPt>
            <c:idx val="1"/>
            <c:bubble3D val="0"/>
            <c:spPr>
              <a:solidFill>
                <a:schemeClr val="accent3"/>
              </a:solidFill>
              <a:ln w="22225" cap="flat" cmpd="sng" algn="ctr">
                <a:solidFill>
                  <a:schemeClr val="lt1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Pt>
            <c:idx val="2"/>
            <c:bubble3D val="0"/>
            <c:spPr>
              <a:solidFill>
                <a:schemeClr val="accent5"/>
              </a:solidFill>
              <a:ln w="22225" cap="flat" cmpd="sng" algn="ctr">
                <a:solidFill>
                  <a:schemeClr val="lt1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Pt>
            <c:idx val="3"/>
            <c:bubble3D val="0"/>
            <c:spPr>
              <a:solidFill>
                <a:schemeClr val="accent6"/>
              </a:solidFill>
              <a:ln w="22225" cap="flat" cmpd="sng" algn="ctr">
                <a:solidFill>
                  <a:schemeClr val="lt1"/>
                </a:solidFill>
                <a:prstDash val="solid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Lbls>
            <c:dLbl>
              <c:idx val="2"/>
              <c:layout>
                <c:manualLayout>
                  <c:x val="-1.3926499032882012E-2"/>
                  <c:y val="-5.0739962543367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30560928433269E-2"/>
                  <c:y val="-6.5237094698615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Доходы от использования имущества</c:v>
                </c:pt>
                <c:pt idx="3">
                  <c:v>Доходы от продажи мат. и немат. активов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0.65400000000000003</c:v>
                </c:pt>
                <c:pt idx="1">
                  <c:v>0.21099999999999999</c:v>
                </c:pt>
                <c:pt idx="2">
                  <c:v>4.8000000000000001E-2</c:v>
                </c:pt>
                <c:pt idx="3">
                  <c:v>2.8000000000000001E-2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760154738878136E-3"/>
          <c:y val="0"/>
          <c:w val="0.6036749874350813"/>
          <c:h val="0.997443272353701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3"/>
          <c:cat>
            <c:strRef>
              <c:f>Лист1!$A$2:$A$12</c:f>
              <c:strCache>
                <c:ptCount val="11"/>
                <c:pt idx="0">
                  <c:v>Образование 78,4 %</c:v>
                </c:pt>
                <c:pt idx="1">
                  <c:v>Социальная политика 4,7 %</c:v>
                </c:pt>
                <c:pt idx="2">
                  <c:v>Культура 1,5 %</c:v>
                </c:pt>
                <c:pt idx="3">
                  <c:v>Физкультура и спорт 0,3 %</c:v>
                </c:pt>
                <c:pt idx="4">
                  <c:v>СМИ 0,1 %</c:v>
                </c:pt>
                <c:pt idx="5">
                  <c:v>Общегосударственные вопросы 9,2 %</c:v>
                </c:pt>
                <c:pt idx="6">
                  <c:v>Национальная экономика 0,6 %</c:v>
                </c:pt>
                <c:pt idx="7">
                  <c:v>ЖКХ 0,1 %</c:v>
                </c:pt>
                <c:pt idx="8">
                  <c:v>Междюбжетные трансферты 5,0 %</c:v>
                </c:pt>
                <c:pt idx="9">
                  <c:v>Национальная безопасность 0,1 %</c:v>
                </c:pt>
                <c:pt idx="10">
                  <c:v>Обслуживание муниципального долга 0,01 %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78.400000000000006</c:v>
                </c:pt>
                <c:pt idx="1">
                  <c:v>4.7</c:v>
                </c:pt>
                <c:pt idx="2">
                  <c:v>1.5</c:v>
                </c:pt>
                <c:pt idx="3">
                  <c:v>0.3</c:v>
                </c:pt>
                <c:pt idx="4">
                  <c:v>0.1</c:v>
                </c:pt>
                <c:pt idx="5">
                  <c:v>9.1999999999999993</c:v>
                </c:pt>
                <c:pt idx="6">
                  <c:v>0.6</c:v>
                </c:pt>
                <c:pt idx="7">
                  <c:v>0.1</c:v>
                </c:pt>
                <c:pt idx="8">
                  <c:v>5</c:v>
                </c:pt>
                <c:pt idx="9">
                  <c:v>0.1</c:v>
                </c:pt>
                <c:pt idx="10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effectLst>
          <a:glow rad="228600">
            <a:schemeClr val="accent2">
              <a:satMod val="175000"/>
              <a:alpha val="40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0.59469172542987248"/>
          <c:y val="2.791845931189401E-2"/>
          <c:w val="0.40376088578869612"/>
          <c:h val="0.97208154068810604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МП "Обеспечение повышения энергоэффективности в КМР ЛО"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30480</c:v>
                </c:pt>
                <c:pt idx="1">
                  <c:v>21100</c:v>
                </c:pt>
                <c:pt idx="2" formatCode="General">
                  <c:v>15000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МП "Комплексное развитие КМР ЛО"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60000</c:v>
                </c:pt>
                <c:pt idx="1">
                  <c:v>39423.9</c:v>
                </c:pt>
                <c:pt idx="2">
                  <c:v>40400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МП "Ремонт и содержание автомобильных дорог КМР ЛО"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,##0.00">
                  <c:v>15000</c:v>
                </c:pt>
                <c:pt idx="1">
                  <c:v>15000</c:v>
                </c:pt>
                <c:pt idx="2" formatCode="#,##0.00">
                  <c:v>40400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206016"/>
        <c:axId val="71207552"/>
        <c:axId val="0"/>
      </c:bar3DChart>
      <c:catAx>
        <c:axId val="71206016"/>
        <c:scaling>
          <c:orientation val="minMax"/>
        </c:scaling>
        <c:delete val="0"/>
        <c:axPos val="b"/>
        <c:majorTickMark val="out"/>
        <c:minorTickMark val="none"/>
        <c:tickLblPos val="nextTo"/>
        <c:crossAx val="71207552"/>
        <c:crosses val="autoZero"/>
        <c:auto val="1"/>
        <c:lblAlgn val="ctr"/>
        <c:lblOffset val="100"/>
        <c:noMultiLvlLbl val="0"/>
      </c:catAx>
      <c:valAx>
        <c:axId val="712075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712060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выплаты персоналу в целях обеспечения выполнения функций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708481.6</c:v>
                </c:pt>
                <c:pt idx="1">
                  <c:v>708652.5</c:v>
                </c:pt>
                <c:pt idx="2">
                  <c:v>704328.5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Закупка товаров, работ и услуг для государственных (муниципальных) нужд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283326.40000000002</c:v>
                </c:pt>
                <c:pt idx="1">
                  <c:v>311242.40000000002</c:v>
                </c:pt>
                <c:pt idx="2">
                  <c:v>310806.59999999998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Социальное обеспечение и иные выплаты населению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83743.7</c:v>
                </c:pt>
                <c:pt idx="1">
                  <c:v>85775.1</c:v>
                </c:pt>
                <c:pt idx="2">
                  <c:v>84097.1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Капитальные вложения в объекты недвижимого имущества государственной (муниципальной) собственности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385376</c:v>
                </c:pt>
                <c:pt idx="1">
                  <c:v>31678.3</c:v>
                </c:pt>
                <c:pt idx="2">
                  <c:v>30331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Межбюджетные трансферты 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148538.4</c:v>
                </c:pt>
                <c:pt idx="1">
                  <c:v>151295.5</c:v>
                </c:pt>
                <c:pt idx="2">
                  <c:v>155625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Предоставление субсидий бюджетным, автономным учреждениям и иным некоммерческим организациям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1196370.3999999999</c:v>
                </c:pt>
                <c:pt idx="1">
                  <c:v>1186667.8</c:v>
                </c:pt>
                <c:pt idx="2">
                  <c:v>1186940.3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998272"/>
        <c:axId val="73000064"/>
        <c:axId val="0"/>
      </c:bar3DChart>
      <c:catAx>
        <c:axId val="72998272"/>
        <c:scaling>
          <c:orientation val="minMax"/>
        </c:scaling>
        <c:delete val="0"/>
        <c:axPos val="l"/>
        <c:majorTickMark val="out"/>
        <c:minorTickMark val="none"/>
        <c:tickLblPos val="nextTo"/>
        <c:crossAx val="73000064"/>
        <c:crosses val="autoZero"/>
        <c:auto val="1"/>
        <c:lblAlgn val="ctr"/>
        <c:lblOffset val="100"/>
        <c:noMultiLvlLbl val="0"/>
      </c:catAx>
      <c:valAx>
        <c:axId val="730000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2998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74277516923074"/>
          <c:y val="1.4943601037793186E-2"/>
          <c:w val="0.33797463049914533"/>
          <c:h val="0.97011279792441363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E4AD7A-9566-45EC-BE0E-7BA263A8CA0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A060CA-4F77-4F04-935A-F5806CDABD2E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Формирование системы и условий для устойчивого повышения эффективности расходов бюджета Кировского муниципального района;</a:t>
          </a:r>
          <a:endParaRPr lang="ru-RU" sz="1800" dirty="0"/>
        </a:p>
      </dgm:t>
    </dgm:pt>
    <dgm:pt modelId="{60F449AE-29CA-494A-9AEB-591206B7031B}" type="sibTrans" cxnId="{D6BAEECF-F9A2-4079-A285-07AB0390FD25}">
      <dgm:prSet/>
      <dgm:spPr/>
      <dgm:t>
        <a:bodyPr/>
        <a:lstStyle/>
        <a:p>
          <a:endParaRPr lang="ru-RU"/>
        </a:p>
      </dgm:t>
    </dgm:pt>
    <dgm:pt modelId="{C4288FA5-2419-45A1-975B-174E51CC1750}" type="parTrans" cxnId="{D6BAEECF-F9A2-4079-A285-07AB0390FD25}">
      <dgm:prSet/>
      <dgm:spPr/>
      <dgm:t>
        <a:bodyPr/>
        <a:lstStyle/>
        <a:p>
          <a:endParaRPr lang="ru-RU"/>
        </a:p>
      </dgm:t>
    </dgm:pt>
    <dgm:pt modelId="{C2993030-3F1A-4F67-8C89-B02FD46EFA6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Сохранение уровня бюджетной обеспеченности бюджетов поселений;</a:t>
          </a:r>
          <a:endParaRPr lang="ru-RU" dirty="0">
            <a:solidFill>
              <a:schemeClr val="tx1"/>
            </a:solidFill>
          </a:endParaRPr>
        </a:p>
      </dgm:t>
    </dgm:pt>
    <dgm:pt modelId="{3A5DEB11-4D23-4DBF-B879-6A9540A11E8C}" type="parTrans" cxnId="{94E2E3D8-D6B9-4896-BEE2-7689A97F6109}">
      <dgm:prSet/>
      <dgm:spPr/>
      <dgm:t>
        <a:bodyPr/>
        <a:lstStyle/>
        <a:p>
          <a:endParaRPr lang="ru-RU"/>
        </a:p>
      </dgm:t>
    </dgm:pt>
    <dgm:pt modelId="{8FD9F348-8C1D-41CF-BA1F-781E2272294B}" type="sibTrans" cxnId="{94E2E3D8-D6B9-4896-BEE2-7689A97F6109}">
      <dgm:prSet/>
      <dgm:spPr/>
      <dgm:t>
        <a:bodyPr/>
        <a:lstStyle/>
        <a:p>
          <a:endParaRPr lang="ru-RU"/>
        </a:p>
      </dgm:t>
    </dgm:pt>
    <dgm:pt modelId="{65EBB0E0-BFC5-43DA-A06B-BBB7F9EC37D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Обеспечение сбалансированности местного бюджета;</a:t>
          </a:r>
          <a:endParaRPr lang="ru-RU" dirty="0">
            <a:solidFill>
              <a:schemeClr val="tx1"/>
            </a:solidFill>
          </a:endParaRPr>
        </a:p>
      </dgm:t>
    </dgm:pt>
    <dgm:pt modelId="{11F95BC1-84F9-4501-BDB1-E0BE341A7BB7}" type="parTrans" cxnId="{6DE9C9C7-8B09-4A96-80AB-5CA93245637F}">
      <dgm:prSet/>
      <dgm:spPr/>
      <dgm:t>
        <a:bodyPr/>
        <a:lstStyle/>
        <a:p>
          <a:endParaRPr lang="ru-RU"/>
        </a:p>
      </dgm:t>
    </dgm:pt>
    <dgm:pt modelId="{3D39FEBE-0686-447B-AD89-BE87357F402A}" type="sibTrans" cxnId="{6DE9C9C7-8B09-4A96-80AB-5CA93245637F}">
      <dgm:prSet/>
      <dgm:spPr/>
      <dgm:t>
        <a:bodyPr/>
        <a:lstStyle/>
        <a:p>
          <a:endParaRPr lang="ru-RU"/>
        </a:p>
      </dgm:t>
    </dgm:pt>
    <dgm:pt modelId="{533661FB-A9CE-4409-B88B-E0A06CB7684D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Выполнение указов Президента РФ по повышению заработной платы работников бюджетной сферы;</a:t>
          </a:r>
          <a:endParaRPr lang="ru-RU" dirty="0">
            <a:solidFill>
              <a:schemeClr val="tx1"/>
            </a:solidFill>
          </a:endParaRPr>
        </a:p>
      </dgm:t>
    </dgm:pt>
    <dgm:pt modelId="{233C0A42-B3EE-4AC3-8A9F-5F666E6767AD}" type="parTrans" cxnId="{24FA2953-6D2A-44C7-9831-8B6BD1983584}">
      <dgm:prSet/>
      <dgm:spPr/>
      <dgm:t>
        <a:bodyPr/>
        <a:lstStyle/>
        <a:p>
          <a:endParaRPr lang="ru-RU"/>
        </a:p>
      </dgm:t>
    </dgm:pt>
    <dgm:pt modelId="{2B19E81A-0B99-43AF-95EB-80D1CBAD0493}" type="sibTrans" cxnId="{24FA2953-6D2A-44C7-9831-8B6BD1983584}">
      <dgm:prSet/>
      <dgm:spPr/>
      <dgm:t>
        <a:bodyPr/>
        <a:lstStyle/>
        <a:p>
          <a:endParaRPr lang="ru-RU"/>
        </a:p>
      </dgm:t>
    </dgm:pt>
    <dgm:pt modelId="{EFF582F8-E02A-47E7-98B0-87384AF42555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Совершенствование межбюджетных отношений;</a:t>
          </a:r>
          <a:endParaRPr lang="ru-RU" dirty="0">
            <a:solidFill>
              <a:schemeClr val="tx1"/>
            </a:solidFill>
          </a:endParaRPr>
        </a:p>
      </dgm:t>
    </dgm:pt>
    <dgm:pt modelId="{C545574E-083C-4C10-96A7-BADFD32EF1C5}" type="parTrans" cxnId="{2AA926D2-A182-493A-9944-CE930C9AB52F}">
      <dgm:prSet/>
      <dgm:spPr/>
      <dgm:t>
        <a:bodyPr/>
        <a:lstStyle/>
        <a:p>
          <a:endParaRPr lang="ru-RU"/>
        </a:p>
      </dgm:t>
    </dgm:pt>
    <dgm:pt modelId="{974963E3-BB21-4BF5-841A-7A239FBB3B9C}" type="sibTrans" cxnId="{2AA926D2-A182-493A-9944-CE930C9AB52F}">
      <dgm:prSet/>
      <dgm:spPr/>
      <dgm:t>
        <a:bodyPr/>
        <a:lstStyle/>
        <a:p>
          <a:endParaRPr lang="ru-RU"/>
        </a:p>
      </dgm:t>
    </dgm:pt>
    <dgm:pt modelId="{F5ACE866-6633-48F5-B775-872A436C69D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Не допускать роста муниципального долга;</a:t>
          </a:r>
          <a:endParaRPr lang="ru-RU" dirty="0">
            <a:solidFill>
              <a:schemeClr val="tx1"/>
            </a:solidFill>
          </a:endParaRPr>
        </a:p>
      </dgm:t>
    </dgm:pt>
    <dgm:pt modelId="{684596E8-3AA4-4341-BB7B-72A548807202}" type="parTrans" cxnId="{767FE209-F519-4DE4-934E-2D0C637C083E}">
      <dgm:prSet/>
      <dgm:spPr/>
      <dgm:t>
        <a:bodyPr/>
        <a:lstStyle/>
        <a:p>
          <a:endParaRPr lang="ru-RU"/>
        </a:p>
      </dgm:t>
    </dgm:pt>
    <dgm:pt modelId="{5DA111D2-C56F-4E21-9B64-C7FEC3D3354C}" type="sibTrans" cxnId="{767FE209-F519-4DE4-934E-2D0C637C083E}">
      <dgm:prSet/>
      <dgm:spPr/>
      <dgm:t>
        <a:bodyPr/>
        <a:lstStyle/>
        <a:p>
          <a:endParaRPr lang="ru-RU"/>
        </a:p>
      </dgm:t>
    </dgm:pt>
    <dgm:pt modelId="{126A61C6-E054-4A16-BA4C-4E6A9A465D1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Продолжение  поддержки малого предпринимательства в Кировском районе.</a:t>
          </a:r>
          <a:endParaRPr lang="ru-RU" dirty="0">
            <a:solidFill>
              <a:schemeClr val="tx1"/>
            </a:solidFill>
          </a:endParaRPr>
        </a:p>
      </dgm:t>
    </dgm:pt>
    <dgm:pt modelId="{7652CD9C-4A3A-46C6-B53B-640DEDB0DD63}" type="parTrans" cxnId="{B35F864E-1C94-45A6-A367-B1B2ABEFCFBA}">
      <dgm:prSet/>
      <dgm:spPr/>
      <dgm:t>
        <a:bodyPr/>
        <a:lstStyle/>
        <a:p>
          <a:endParaRPr lang="ru-RU"/>
        </a:p>
      </dgm:t>
    </dgm:pt>
    <dgm:pt modelId="{54994413-531E-495F-9ABB-F581CC02C968}" type="sibTrans" cxnId="{B35F864E-1C94-45A6-A367-B1B2ABEFCFBA}">
      <dgm:prSet/>
      <dgm:spPr/>
      <dgm:t>
        <a:bodyPr/>
        <a:lstStyle/>
        <a:p>
          <a:endParaRPr lang="ru-RU"/>
        </a:p>
      </dgm:t>
    </dgm:pt>
    <dgm:pt modelId="{5E01316B-A3B7-4D0E-AABC-AD5B89FE723C}" type="pres">
      <dgm:prSet presAssocID="{01E4AD7A-9566-45EC-BE0E-7BA263A8CA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CA0848-CA25-452F-8DC7-83B74112B141}" type="pres">
      <dgm:prSet presAssocID="{A0A060CA-4F77-4F04-935A-F5806CDABD2E}" presName="comp" presStyleCnt="0"/>
      <dgm:spPr/>
    </dgm:pt>
    <dgm:pt modelId="{F6FC1855-AB73-4247-846A-720E62DA1F8B}" type="pres">
      <dgm:prSet presAssocID="{A0A060CA-4F77-4F04-935A-F5806CDABD2E}" presName="box" presStyleLbl="node1" presStyleIdx="0" presStyleCnt="7"/>
      <dgm:spPr/>
      <dgm:t>
        <a:bodyPr/>
        <a:lstStyle/>
        <a:p>
          <a:endParaRPr lang="ru-RU"/>
        </a:p>
      </dgm:t>
    </dgm:pt>
    <dgm:pt modelId="{B4847C31-F10D-4D85-B546-0A1A73F82ED1}" type="pres">
      <dgm:prSet presAssocID="{A0A060CA-4F77-4F04-935A-F5806CDABD2E}" presName="img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0D016B2F-F878-4F58-B9A2-34ECA498BD6A}" type="pres">
      <dgm:prSet presAssocID="{A0A060CA-4F77-4F04-935A-F5806CDABD2E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183AE-0E6B-4122-A80C-B4CA8F7A1895}" type="pres">
      <dgm:prSet presAssocID="{60F449AE-29CA-494A-9AEB-591206B7031B}" presName="spacer" presStyleCnt="0"/>
      <dgm:spPr/>
    </dgm:pt>
    <dgm:pt modelId="{86CE23B2-3F5E-4F30-9694-735CCE49D72B}" type="pres">
      <dgm:prSet presAssocID="{65EBB0E0-BFC5-43DA-A06B-BBB7F9EC37DA}" presName="comp" presStyleCnt="0"/>
      <dgm:spPr/>
    </dgm:pt>
    <dgm:pt modelId="{603A2B1E-3117-4263-9710-1F737C6A32BE}" type="pres">
      <dgm:prSet presAssocID="{65EBB0E0-BFC5-43DA-A06B-BBB7F9EC37DA}" presName="box" presStyleLbl="node1" presStyleIdx="1" presStyleCnt="7"/>
      <dgm:spPr/>
      <dgm:t>
        <a:bodyPr/>
        <a:lstStyle/>
        <a:p>
          <a:endParaRPr lang="ru-RU"/>
        </a:p>
      </dgm:t>
    </dgm:pt>
    <dgm:pt modelId="{5DD70CCB-C86E-4A38-922F-8720640689F6}" type="pres">
      <dgm:prSet presAssocID="{65EBB0E0-BFC5-43DA-A06B-BBB7F9EC37DA}" presName="img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5257CF-CD4D-40A1-B79A-BC4764726A98}" type="pres">
      <dgm:prSet presAssocID="{65EBB0E0-BFC5-43DA-A06B-BBB7F9EC37DA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7AC1A-152C-48BB-B3F5-6329CD292FA0}" type="pres">
      <dgm:prSet presAssocID="{3D39FEBE-0686-447B-AD89-BE87357F402A}" presName="spacer" presStyleCnt="0"/>
      <dgm:spPr/>
    </dgm:pt>
    <dgm:pt modelId="{9C18A0A2-16FC-4372-BAA1-6ECC0CEDB35C}" type="pres">
      <dgm:prSet presAssocID="{C2993030-3F1A-4F67-8C89-B02FD46EFA63}" presName="comp" presStyleCnt="0"/>
      <dgm:spPr/>
    </dgm:pt>
    <dgm:pt modelId="{2515DD75-8E61-4134-B247-677EE08CB06C}" type="pres">
      <dgm:prSet presAssocID="{C2993030-3F1A-4F67-8C89-B02FD46EFA63}" presName="box" presStyleLbl="node1" presStyleIdx="2" presStyleCnt="7" custLinFactNeighborY="5185"/>
      <dgm:spPr/>
      <dgm:t>
        <a:bodyPr/>
        <a:lstStyle/>
        <a:p>
          <a:endParaRPr lang="ru-RU"/>
        </a:p>
      </dgm:t>
    </dgm:pt>
    <dgm:pt modelId="{DA456323-9A9A-4723-BE19-8F0A21D95F84}" type="pres">
      <dgm:prSet presAssocID="{C2993030-3F1A-4F67-8C89-B02FD46EFA63}" presName="img" presStyleLbl="fgImgPlace1" presStyleIdx="2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C9DDB6-BCCF-4C37-AB80-5F0CC1F23D93}" type="pres">
      <dgm:prSet presAssocID="{C2993030-3F1A-4F67-8C89-B02FD46EFA63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7B62D-64C7-4D52-96DB-0908E17A8135}" type="pres">
      <dgm:prSet presAssocID="{8FD9F348-8C1D-41CF-BA1F-781E2272294B}" presName="spacer" presStyleCnt="0"/>
      <dgm:spPr/>
    </dgm:pt>
    <dgm:pt modelId="{3A1DC44F-D01F-4D96-8874-8AA176980FA7}" type="pres">
      <dgm:prSet presAssocID="{533661FB-A9CE-4409-B88B-E0A06CB7684D}" presName="comp" presStyleCnt="0"/>
      <dgm:spPr/>
    </dgm:pt>
    <dgm:pt modelId="{4740809E-5884-4F70-B6F6-2262C9891991}" type="pres">
      <dgm:prSet presAssocID="{533661FB-A9CE-4409-B88B-E0A06CB7684D}" presName="box" presStyleLbl="node1" presStyleIdx="3" presStyleCnt="7"/>
      <dgm:spPr/>
      <dgm:t>
        <a:bodyPr/>
        <a:lstStyle/>
        <a:p>
          <a:endParaRPr lang="ru-RU"/>
        </a:p>
      </dgm:t>
    </dgm:pt>
    <dgm:pt modelId="{DF38B869-E1A7-4811-B13A-3335B541EB0E}" type="pres">
      <dgm:prSet presAssocID="{533661FB-A9CE-4409-B88B-E0A06CB7684D}" presName="img" presStyleLbl="fgImgPlace1" presStyleIdx="3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E250255-93FA-4946-B4E3-D77A42718494}" type="pres">
      <dgm:prSet presAssocID="{533661FB-A9CE-4409-B88B-E0A06CB7684D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BD076-096C-4775-A295-BFF7EDA165A3}" type="pres">
      <dgm:prSet presAssocID="{2B19E81A-0B99-43AF-95EB-80D1CBAD0493}" presName="spacer" presStyleCnt="0"/>
      <dgm:spPr/>
    </dgm:pt>
    <dgm:pt modelId="{91DA339A-CBFC-4592-8029-C583F28F48B4}" type="pres">
      <dgm:prSet presAssocID="{F5ACE866-6633-48F5-B775-872A436C69DB}" presName="comp" presStyleCnt="0"/>
      <dgm:spPr/>
    </dgm:pt>
    <dgm:pt modelId="{57B8C7FD-B50D-4D25-9D30-CA0DDCF62387}" type="pres">
      <dgm:prSet presAssocID="{F5ACE866-6633-48F5-B775-872A436C69DB}" presName="box" presStyleLbl="node1" presStyleIdx="4" presStyleCnt="7"/>
      <dgm:spPr/>
      <dgm:t>
        <a:bodyPr/>
        <a:lstStyle/>
        <a:p>
          <a:endParaRPr lang="ru-RU"/>
        </a:p>
      </dgm:t>
    </dgm:pt>
    <dgm:pt modelId="{C111A036-96BB-46D5-9CE8-4F0AB4CD0587}" type="pres">
      <dgm:prSet presAssocID="{F5ACE866-6633-48F5-B775-872A436C69DB}" presName="img" presStyleLbl="fgImgPlace1" presStyleIdx="4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72CEC76-52EB-4D8F-86AF-CC6BAFCF25A6}" type="pres">
      <dgm:prSet presAssocID="{F5ACE866-6633-48F5-B775-872A436C69DB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9DA56-CEEC-45B3-BAD9-3CA3FCFDD9FF}" type="pres">
      <dgm:prSet presAssocID="{5DA111D2-C56F-4E21-9B64-C7FEC3D3354C}" presName="spacer" presStyleCnt="0"/>
      <dgm:spPr/>
    </dgm:pt>
    <dgm:pt modelId="{4F416C7C-5CFE-4074-BA0C-B92BA39636B5}" type="pres">
      <dgm:prSet presAssocID="{EFF582F8-E02A-47E7-98B0-87384AF42555}" presName="comp" presStyleCnt="0"/>
      <dgm:spPr/>
    </dgm:pt>
    <dgm:pt modelId="{784141E4-6DC5-4B40-822D-E3E9F6E7E99E}" type="pres">
      <dgm:prSet presAssocID="{EFF582F8-E02A-47E7-98B0-87384AF42555}" presName="box" presStyleLbl="node1" presStyleIdx="5" presStyleCnt="7"/>
      <dgm:spPr/>
      <dgm:t>
        <a:bodyPr/>
        <a:lstStyle/>
        <a:p>
          <a:endParaRPr lang="ru-RU"/>
        </a:p>
      </dgm:t>
    </dgm:pt>
    <dgm:pt modelId="{A1C85137-EEA9-4C28-BE50-B34DFC8A6D51}" type="pres">
      <dgm:prSet presAssocID="{EFF582F8-E02A-47E7-98B0-87384AF42555}" presName="img" presStyleLbl="fgImgPlace1" presStyleIdx="5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190AFF-F9C1-4B0B-A077-6A00C22074FF}" type="pres">
      <dgm:prSet presAssocID="{EFF582F8-E02A-47E7-98B0-87384AF42555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DB653-988E-46D6-A74E-4F63B64C8799}" type="pres">
      <dgm:prSet presAssocID="{974963E3-BB21-4BF5-841A-7A239FBB3B9C}" presName="spacer" presStyleCnt="0"/>
      <dgm:spPr/>
    </dgm:pt>
    <dgm:pt modelId="{04470391-988E-423F-91B7-190AB343F65C}" type="pres">
      <dgm:prSet presAssocID="{126A61C6-E054-4A16-BA4C-4E6A9A465D11}" presName="comp" presStyleCnt="0"/>
      <dgm:spPr/>
    </dgm:pt>
    <dgm:pt modelId="{58F1B36D-B463-4304-9360-17F816712BEE}" type="pres">
      <dgm:prSet presAssocID="{126A61C6-E054-4A16-BA4C-4E6A9A465D11}" presName="box" presStyleLbl="node1" presStyleIdx="6" presStyleCnt="7"/>
      <dgm:spPr/>
      <dgm:t>
        <a:bodyPr/>
        <a:lstStyle/>
        <a:p>
          <a:endParaRPr lang="ru-RU"/>
        </a:p>
      </dgm:t>
    </dgm:pt>
    <dgm:pt modelId="{F8BD18C8-36BB-4584-87C6-C5D95446C436}" type="pres">
      <dgm:prSet presAssocID="{126A61C6-E054-4A16-BA4C-4E6A9A465D11}" presName="img" presStyleLbl="fgImgPlace1" presStyleIdx="6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70A13FE-75E6-4899-9736-652459F29B5D}" type="pres">
      <dgm:prSet presAssocID="{126A61C6-E054-4A16-BA4C-4E6A9A465D1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D2377C-C086-4748-85B1-5044207A5BC8}" type="presOf" srcId="{F5ACE866-6633-48F5-B775-872A436C69DB}" destId="{57B8C7FD-B50D-4D25-9D30-CA0DDCF62387}" srcOrd="0" destOrd="0" presId="urn:microsoft.com/office/officeart/2005/8/layout/vList4"/>
    <dgm:cxn modelId="{5AB68A61-5E5D-4E69-BEB5-75AF0BB2E9D7}" type="presOf" srcId="{126A61C6-E054-4A16-BA4C-4E6A9A465D11}" destId="{58F1B36D-B463-4304-9360-17F816712BEE}" srcOrd="0" destOrd="0" presId="urn:microsoft.com/office/officeart/2005/8/layout/vList4"/>
    <dgm:cxn modelId="{2EB01140-AE9D-483B-BCD1-47DDFB1CD02E}" type="presOf" srcId="{A0A060CA-4F77-4F04-935A-F5806CDABD2E}" destId="{F6FC1855-AB73-4247-846A-720E62DA1F8B}" srcOrd="0" destOrd="0" presId="urn:microsoft.com/office/officeart/2005/8/layout/vList4"/>
    <dgm:cxn modelId="{F278B394-42AB-428D-8747-3DAC1B46E270}" type="presOf" srcId="{A0A060CA-4F77-4F04-935A-F5806CDABD2E}" destId="{0D016B2F-F878-4F58-B9A2-34ECA498BD6A}" srcOrd="1" destOrd="0" presId="urn:microsoft.com/office/officeart/2005/8/layout/vList4"/>
    <dgm:cxn modelId="{00BDD708-4228-4851-BC51-F1B77CCCB447}" type="presOf" srcId="{EFF582F8-E02A-47E7-98B0-87384AF42555}" destId="{784141E4-6DC5-4B40-822D-E3E9F6E7E99E}" srcOrd="0" destOrd="0" presId="urn:microsoft.com/office/officeart/2005/8/layout/vList4"/>
    <dgm:cxn modelId="{B4649395-281C-4AA1-84FB-3C3584E24FF3}" type="presOf" srcId="{126A61C6-E054-4A16-BA4C-4E6A9A465D11}" destId="{E70A13FE-75E6-4899-9736-652459F29B5D}" srcOrd="1" destOrd="0" presId="urn:microsoft.com/office/officeart/2005/8/layout/vList4"/>
    <dgm:cxn modelId="{2AA926D2-A182-493A-9944-CE930C9AB52F}" srcId="{01E4AD7A-9566-45EC-BE0E-7BA263A8CA03}" destId="{EFF582F8-E02A-47E7-98B0-87384AF42555}" srcOrd="5" destOrd="0" parTransId="{C545574E-083C-4C10-96A7-BADFD32EF1C5}" sibTransId="{974963E3-BB21-4BF5-841A-7A239FBB3B9C}"/>
    <dgm:cxn modelId="{6DE9C9C7-8B09-4A96-80AB-5CA93245637F}" srcId="{01E4AD7A-9566-45EC-BE0E-7BA263A8CA03}" destId="{65EBB0E0-BFC5-43DA-A06B-BBB7F9EC37DA}" srcOrd="1" destOrd="0" parTransId="{11F95BC1-84F9-4501-BDB1-E0BE341A7BB7}" sibTransId="{3D39FEBE-0686-447B-AD89-BE87357F402A}"/>
    <dgm:cxn modelId="{80A7E289-FFCF-4088-B1FA-726BEF3ADF62}" type="presOf" srcId="{533661FB-A9CE-4409-B88B-E0A06CB7684D}" destId="{0E250255-93FA-4946-B4E3-D77A42718494}" srcOrd="1" destOrd="0" presId="urn:microsoft.com/office/officeart/2005/8/layout/vList4"/>
    <dgm:cxn modelId="{BC56A20A-B77A-440C-80C4-7BB22F54CCF3}" type="presOf" srcId="{65EBB0E0-BFC5-43DA-A06B-BBB7F9EC37DA}" destId="{F35257CF-CD4D-40A1-B79A-BC4764726A98}" srcOrd="1" destOrd="0" presId="urn:microsoft.com/office/officeart/2005/8/layout/vList4"/>
    <dgm:cxn modelId="{6CC2903C-947A-45BE-9DFB-325F36E9B820}" type="presOf" srcId="{C2993030-3F1A-4F67-8C89-B02FD46EFA63}" destId="{A8C9DDB6-BCCF-4C37-AB80-5F0CC1F23D93}" srcOrd="1" destOrd="0" presId="urn:microsoft.com/office/officeart/2005/8/layout/vList4"/>
    <dgm:cxn modelId="{B35F864E-1C94-45A6-A367-B1B2ABEFCFBA}" srcId="{01E4AD7A-9566-45EC-BE0E-7BA263A8CA03}" destId="{126A61C6-E054-4A16-BA4C-4E6A9A465D11}" srcOrd="6" destOrd="0" parTransId="{7652CD9C-4A3A-46C6-B53B-640DEDB0DD63}" sibTransId="{54994413-531E-495F-9ABB-F581CC02C968}"/>
    <dgm:cxn modelId="{37FD62FD-0292-4AF2-8AAB-14B11BD20C2B}" type="presOf" srcId="{F5ACE866-6633-48F5-B775-872A436C69DB}" destId="{F72CEC76-52EB-4D8F-86AF-CC6BAFCF25A6}" srcOrd="1" destOrd="0" presId="urn:microsoft.com/office/officeart/2005/8/layout/vList4"/>
    <dgm:cxn modelId="{F147BB20-2B90-4E2D-9394-E98BBAE6CD41}" type="presOf" srcId="{EFF582F8-E02A-47E7-98B0-87384AF42555}" destId="{6D190AFF-F9C1-4B0B-A077-6A00C22074FF}" srcOrd="1" destOrd="0" presId="urn:microsoft.com/office/officeart/2005/8/layout/vList4"/>
    <dgm:cxn modelId="{4B91522A-04A1-4256-A43D-FF0B176C2B27}" type="presOf" srcId="{65EBB0E0-BFC5-43DA-A06B-BBB7F9EC37DA}" destId="{603A2B1E-3117-4263-9710-1F737C6A32BE}" srcOrd="0" destOrd="0" presId="urn:microsoft.com/office/officeart/2005/8/layout/vList4"/>
    <dgm:cxn modelId="{0FB67B58-1C06-4BC4-8D7A-3352CD9D37E9}" type="presOf" srcId="{533661FB-A9CE-4409-B88B-E0A06CB7684D}" destId="{4740809E-5884-4F70-B6F6-2262C9891991}" srcOrd="0" destOrd="0" presId="urn:microsoft.com/office/officeart/2005/8/layout/vList4"/>
    <dgm:cxn modelId="{08B85D06-4071-4AD9-8987-16CE6F709A4E}" type="presOf" srcId="{C2993030-3F1A-4F67-8C89-B02FD46EFA63}" destId="{2515DD75-8E61-4134-B247-677EE08CB06C}" srcOrd="0" destOrd="0" presId="urn:microsoft.com/office/officeart/2005/8/layout/vList4"/>
    <dgm:cxn modelId="{D6BAEECF-F9A2-4079-A285-07AB0390FD25}" srcId="{01E4AD7A-9566-45EC-BE0E-7BA263A8CA03}" destId="{A0A060CA-4F77-4F04-935A-F5806CDABD2E}" srcOrd="0" destOrd="0" parTransId="{C4288FA5-2419-45A1-975B-174E51CC1750}" sibTransId="{60F449AE-29CA-494A-9AEB-591206B7031B}"/>
    <dgm:cxn modelId="{767FE209-F519-4DE4-934E-2D0C637C083E}" srcId="{01E4AD7A-9566-45EC-BE0E-7BA263A8CA03}" destId="{F5ACE866-6633-48F5-B775-872A436C69DB}" srcOrd="4" destOrd="0" parTransId="{684596E8-3AA4-4341-BB7B-72A548807202}" sibTransId="{5DA111D2-C56F-4E21-9B64-C7FEC3D3354C}"/>
    <dgm:cxn modelId="{E7C453B6-9F74-4D96-8604-0B7FA0F41308}" type="presOf" srcId="{01E4AD7A-9566-45EC-BE0E-7BA263A8CA03}" destId="{5E01316B-A3B7-4D0E-AABC-AD5B89FE723C}" srcOrd="0" destOrd="0" presId="urn:microsoft.com/office/officeart/2005/8/layout/vList4"/>
    <dgm:cxn modelId="{94E2E3D8-D6B9-4896-BEE2-7689A97F6109}" srcId="{01E4AD7A-9566-45EC-BE0E-7BA263A8CA03}" destId="{C2993030-3F1A-4F67-8C89-B02FD46EFA63}" srcOrd="2" destOrd="0" parTransId="{3A5DEB11-4D23-4DBF-B879-6A9540A11E8C}" sibTransId="{8FD9F348-8C1D-41CF-BA1F-781E2272294B}"/>
    <dgm:cxn modelId="{24FA2953-6D2A-44C7-9831-8B6BD1983584}" srcId="{01E4AD7A-9566-45EC-BE0E-7BA263A8CA03}" destId="{533661FB-A9CE-4409-B88B-E0A06CB7684D}" srcOrd="3" destOrd="0" parTransId="{233C0A42-B3EE-4AC3-8A9F-5F666E6767AD}" sibTransId="{2B19E81A-0B99-43AF-95EB-80D1CBAD0493}"/>
    <dgm:cxn modelId="{A27B2290-E94E-4987-B118-FAC25A2EE505}" type="presParOf" srcId="{5E01316B-A3B7-4D0E-AABC-AD5B89FE723C}" destId="{85CA0848-CA25-452F-8DC7-83B74112B141}" srcOrd="0" destOrd="0" presId="urn:microsoft.com/office/officeart/2005/8/layout/vList4"/>
    <dgm:cxn modelId="{98D2EF39-96E4-4C59-8743-1C45FB0E3417}" type="presParOf" srcId="{85CA0848-CA25-452F-8DC7-83B74112B141}" destId="{F6FC1855-AB73-4247-846A-720E62DA1F8B}" srcOrd="0" destOrd="0" presId="urn:microsoft.com/office/officeart/2005/8/layout/vList4"/>
    <dgm:cxn modelId="{2B365480-EB37-4E8C-8464-3B432B13F218}" type="presParOf" srcId="{85CA0848-CA25-452F-8DC7-83B74112B141}" destId="{B4847C31-F10D-4D85-B546-0A1A73F82ED1}" srcOrd="1" destOrd="0" presId="urn:microsoft.com/office/officeart/2005/8/layout/vList4"/>
    <dgm:cxn modelId="{C8D3D2A7-E9D0-4ACE-A345-BC11A0602475}" type="presParOf" srcId="{85CA0848-CA25-452F-8DC7-83B74112B141}" destId="{0D016B2F-F878-4F58-B9A2-34ECA498BD6A}" srcOrd="2" destOrd="0" presId="urn:microsoft.com/office/officeart/2005/8/layout/vList4"/>
    <dgm:cxn modelId="{24DEC860-079C-4DBC-8F92-C5B9471B0B97}" type="presParOf" srcId="{5E01316B-A3B7-4D0E-AABC-AD5B89FE723C}" destId="{349183AE-0E6B-4122-A80C-B4CA8F7A1895}" srcOrd="1" destOrd="0" presId="urn:microsoft.com/office/officeart/2005/8/layout/vList4"/>
    <dgm:cxn modelId="{ECAF8A31-08AC-4F97-A569-09CF76E0D086}" type="presParOf" srcId="{5E01316B-A3B7-4D0E-AABC-AD5B89FE723C}" destId="{86CE23B2-3F5E-4F30-9694-735CCE49D72B}" srcOrd="2" destOrd="0" presId="urn:microsoft.com/office/officeart/2005/8/layout/vList4"/>
    <dgm:cxn modelId="{E2BF25BC-9CCD-4A30-9EAE-7DE41537E981}" type="presParOf" srcId="{86CE23B2-3F5E-4F30-9694-735CCE49D72B}" destId="{603A2B1E-3117-4263-9710-1F737C6A32BE}" srcOrd="0" destOrd="0" presId="urn:microsoft.com/office/officeart/2005/8/layout/vList4"/>
    <dgm:cxn modelId="{A1DCAF53-EFD5-4759-8E9F-412EAC186836}" type="presParOf" srcId="{86CE23B2-3F5E-4F30-9694-735CCE49D72B}" destId="{5DD70CCB-C86E-4A38-922F-8720640689F6}" srcOrd="1" destOrd="0" presId="urn:microsoft.com/office/officeart/2005/8/layout/vList4"/>
    <dgm:cxn modelId="{534BE929-C634-4DBF-986A-ECE5D5BEB6BF}" type="presParOf" srcId="{86CE23B2-3F5E-4F30-9694-735CCE49D72B}" destId="{F35257CF-CD4D-40A1-B79A-BC4764726A98}" srcOrd="2" destOrd="0" presId="urn:microsoft.com/office/officeart/2005/8/layout/vList4"/>
    <dgm:cxn modelId="{84EE8226-F2DC-4DF1-B6D8-762AD8576CC1}" type="presParOf" srcId="{5E01316B-A3B7-4D0E-AABC-AD5B89FE723C}" destId="{6F97AC1A-152C-48BB-B3F5-6329CD292FA0}" srcOrd="3" destOrd="0" presId="urn:microsoft.com/office/officeart/2005/8/layout/vList4"/>
    <dgm:cxn modelId="{385FA213-8250-4787-9743-47EA7AD0EE62}" type="presParOf" srcId="{5E01316B-A3B7-4D0E-AABC-AD5B89FE723C}" destId="{9C18A0A2-16FC-4372-BAA1-6ECC0CEDB35C}" srcOrd="4" destOrd="0" presId="urn:microsoft.com/office/officeart/2005/8/layout/vList4"/>
    <dgm:cxn modelId="{672BC4EA-F863-4CA7-80CF-275C73B14530}" type="presParOf" srcId="{9C18A0A2-16FC-4372-BAA1-6ECC0CEDB35C}" destId="{2515DD75-8E61-4134-B247-677EE08CB06C}" srcOrd="0" destOrd="0" presId="urn:microsoft.com/office/officeart/2005/8/layout/vList4"/>
    <dgm:cxn modelId="{99DDD234-B8CC-4F3C-8322-B58ACF98DC6F}" type="presParOf" srcId="{9C18A0A2-16FC-4372-BAA1-6ECC0CEDB35C}" destId="{DA456323-9A9A-4723-BE19-8F0A21D95F84}" srcOrd="1" destOrd="0" presId="urn:microsoft.com/office/officeart/2005/8/layout/vList4"/>
    <dgm:cxn modelId="{9F88F9E0-14D9-44C5-8F9E-C4F660F0E069}" type="presParOf" srcId="{9C18A0A2-16FC-4372-BAA1-6ECC0CEDB35C}" destId="{A8C9DDB6-BCCF-4C37-AB80-5F0CC1F23D93}" srcOrd="2" destOrd="0" presId="urn:microsoft.com/office/officeart/2005/8/layout/vList4"/>
    <dgm:cxn modelId="{9EA66E11-67AA-4B9F-93AD-18EB17E6B18E}" type="presParOf" srcId="{5E01316B-A3B7-4D0E-AABC-AD5B89FE723C}" destId="{0A87B62D-64C7-4D52-96DB-0908E17A8135}" srcOrd="5" destOrd="0" presId="urn:microsoft.com/office/officeart/2005/8/layout/vList4"/>
    <dgm:cxn modelId="{37217A24-3812-4080-AA1F-DDED1657E159}" type="presParOf" srcId="{5E01316B-A3B7-4D0E-AABC-AD5B89FE723C}" destId="{3A1DC44F-D01F-4D96-8874-8AA176980FA7}" srcOrd="6" destOrd="0" presId="urn:microsoft.com/office/officeart/2005/8/layout/vList4"/>
    <dgm:cxn modelId="{FC898C98-F7B5-4BFB-A875-F47B0D559295}" type="presParOf" srcId="{3A1DC44F-D01F-4D96-8874-8AA176980FA7}" destId="{4740809E-5884-4F70-B6F6-2262C9891991}" srcOrd="0" destOrd="0" presId="urn:microsoft.com/office/officeart/2005/8/layout/vList4"/>
    <dgm:cxn modelId="{B4B38934-FB4C-4E4C-B67A-815BF7CE74D6}" type="presParOf" srcId="{3A1DC44F-D01F-4D96-8874-8AA176980FA7}" destId="{DF38B869-E1A7-4811-B13A-3335B541EB0E}" srcOrd="1" destOrd="0" presId="urn:microsoft.com/office/officeart/2005/8/layout/vList4"/>
    <dgm:cxn modelId="{A8DC8115-D175-4512-98A4-D7F334A24682}" type="presParOf" srcId="{3A1DC44F-D01F-4D96-8874-8AA176980FA7}" destId="{0E250255-93FA-4946-B4E3-D77A42718494}" srcOrd="2" destOrd="0" presId="urn:microsoft.com/office/officeart/2005/8/layout/vList4"/>
    <dgm:cxn modelId="{60CE10B2-145D-4971-B102-08EA49470448}" type="presParOf" srcId="{5E01316B-A3B7-4D0E-AABC-AD5B89FE723C}" destId="{6B6BD076-096C-4775-A295-BFF7EDA165A3}" srcOrd="7" destOrd="0" presId="urn:microsoft.com/office/officeart/2005/8/layout/vList4"/>
    <dgm:cxn modelId="{5F43F52A-05F5-4F65-918F-CB2920E1AD67}" type="presParOf" srcId="{5E01316B-A3B7-4D0E-AABC-AD5B89FE723C}" destId="{91DA339A-CBFC-4592-8029-C583F28F48B4}" srcOrd="8" destOrd="0" presId="urn:microsoft.com/office/officeart/2005/8/layout/vList4"/>
    <dgm:cxn modelId="{1BEC6B24-7E9C-4E94-B1BE-938D421839AE}" type="presParOf" srcId="{91DA339A-CBFC-4592-8029-C583F28F48B4}" destId="{57B8C7FD-B50D-4D25-9D30-CA0DDCF62387}" srcOrd="0" destOrd="0" presId="urn:microsoft.com/office/officeart/2005/8/layout/vList4"/>
    <dgm:cxn modelId="{4EE0396D-1ECB-454E-B39F-23857B6AEF99}" type="presParOf" srcId="{91DA339A-CBFC-4592-8029-C583F28F48B4}" destId="{C111A036-96BB-46D5-9CE8-4F0AB4CD0587}" srcOrd="1" destOrd="0" presId="urn:microsoft.com/office/officeart/2005/8/layout/vList4"/>
    <dgm:cxn modelId="{0A508014-473A-4A77-9030-BB8161880720}" type="presParOf" srcId="{91DA339A-CBFC-4592-8029-C583F28F48B4}" destId="{F72CEC76-52EB-4D8F-86AF-CC6BAFCF25A6}" srcOrd="2" destOrd="0" presId="urn:microsoft.com/office/officeart/2005/8/layout/vList4"/>
    <dgm:cxn modelId="{430B48E9-0325-4BF0-A7B9-055020E59B36}" type="presParOf" srcId="{5E01316B-A3B7-4D0E-AABC-AD5B89FE723C}" destId="{6939DA56-CEEC-45B3-BAD9-3CA3FCFDD9FF}" srcOrd="9" destOrd="0" presId="urn:microsoft.com/office/officeart/2005/8/layout/vList4"/>
    <dgm:cxn modelId="{ED703361-2E87-47F8-8936-0A96157CEB67}" type="presParOf" srcId="{5E01316B-A3B7-4D0E-AABC-AD5B89FE723C}" destId="{4F416C7C-5CFE-4074-BA0C-B92BA39636B5}" srcOrd="10" destOrd="0" presId="urn:microsoft.com/office/officeart/2005/8/layout/vList4"/>
    <dgm:cxn modelId="{9D322ABD-91A4-4B21-8C1A-4FF925C0C42E}" type="presParOf" srcId="{4F416C7C-5CFE-4074-BA0C-B92BA39636B5}" destId="{784141E4-6DC5-4B40-822D-E3E9F6E7E99E}" srcOrd="0" destOrd="0" presId="urn:microsoft.com/office/officeart/2005/8/layout/vList4"/>
    <dgm:cxn modelId="{1B267C8C-A04B-4277-8FBD-D7DFD34B4FDF}" type="presParOf" srcId="{4F416C7C-5CFE-4074-BA0C-B92BA39636B5}" destId="{A1C85137-EEA9-4C28-BE50-B34DFC8A6D51}" srcOrd="1" destOrd="0" presId="urn:microsoft.com/office/officeart/2005/8/layout/vList4"/>
    <dgm:cxn modelId="{B377256B-AC1E-49B2-974B-DE3C96C117A8}" type="presParOf" srcId="{4F416C7C-5CFE-4074-BA0C-B92BA39636B5}" destId="{6D190AFF-F9C1-4B0B-A077-6A00C22074FF}" srcOrd="2" destOrd="0" presId="urn:microsoft.com/office/officeart/2005/8/layout/vList4"/>
    <dgm:cxn modelId="{3DEF4072-A798-42C6-ABCB-747815F510E0}" type="presParOf" srcId="{5E01316B-A3B7-4D0E-AABC-AD5B89FE723C}" destId="{981DB653-988E-46D6-A74E-4F63B64C8799}" srcOrd="11" destOrd="0" presId="urn:microsoft.com/office/officeart/2005/8/layout/vList4"/>
    <dgm:cxn modelId="{C5F48BA1-49EF-407A-89EA-3A72882E322B}" type="presParOf" srcId="{5E01316B-A3B7-4D0E-AABC-AD5B89FE723C}" destId="{04470391-988E-423F-91B7-190AB343F65C}" srcOrd="12" destOrd="0" presId="urn:microsoft.com/office/officeart/2005/8/layout/vList4"/>
    <dgm:cxn modelId="{546EBBA0-76D4-4347-86A7-DA690E63BCA0}" type="presParOf" srcId="{04470391-988E-423F-91B7-190AB343F65C}" destId="{58F1B36D-B463-4304-9360-17F816712BEE}" srcOrd="0" destOrd="0" presId="urn:microsoft.com/office/officeart/2005/8/layout/vList4"/>
    <dgm:cxn modelId="{3901FFFC-F498-4436-A22B-05D9A0FF3C15}" type="presParOf" srcId="{04470391-988E-423F-91B7-190AB343F65C}" destId="{F8BD18C8-36BB-4584-87C6-C5D95446C436}" srcOrd="1" destOrd="0" presId="urn:microsoft.com/office/officeart/2005/8/layout/vList4"/>
    <dgm:cxn modelId="{72C8504C-87B1-49C9-952E-102806ADF263}" type="presParOf" srcId="{04470391-988E-423F-91B7-190AB343F65C}" destId="{E70A13FE-75E6-4899-9736-652459F29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B05A1-CE0A-4E28-BDCB-8167518EE424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368AE7C-3F41-4E37-8DDD-CA888E83E67E}">
      <dgm:prSet phldrT="[Текст]"/>
      <dgm:spPr/>
      <dgm:t>
        <a:bodyPr/>
        <a:lstStyle/>
        <a:p>
          <a:r>
            <a:rPr lang="ru-RU" dirty="0" smtClean="0"/>
            <a:t>Этапы бюджетного процесса</a:t>
          </a:r>
          <a:endParaRPr lang="ru-RU" dirty="0"/>
        </a:p>
      </dgm:t>
    </dgm:pt>
    <dgm:pt modelId="{9801AD0B-9390-49EC-81C0-0071C1C6A052}" type="parTrans" cxnId="{C211BE80-A256-4B81-A852-F0400044D575}">
      <dgm:prSet/>
      <dgm:spPr/>
      <dgm:t>
        <a:bodyPr/>
        <a:lstStyle/>
        <a:p>
          <a:endParaRPr lang="ru-RU"/>
        </a:p>
      </dgm:t>
    </dgm:pt>
    <dgm:pt modelId="{CAB4F7C2-DFA2-4756-B65B-E62498121F0E}" type="sibTrans" cxnId="{C211BE80-A256-4B81-A852-F0400044D575}">
      <dgm:prSet/>
      <dgm:spPr/>
      <dgm:t>
        <a:bodyPr/>
        <a:lstStyle/>
        <a:p>
          <a:endParaRPr lang="ru-RU"/>
        </a:p>
      </dgm:t>
    </dgm:pt>
    <dgm:pt modelId="{620B85F2-1CCB-44FD-8DB9-F18371CF16DA}">
      <dgm:prSet phldrT="[Текст]" custT="1"/>
      <dgm:spPr/>
      <dgm:t>
        <a:bodyPr/>
        <a:lstStyle/>
        <a:p>
          <a:r>
            <a:rPr lang="ru-RU" sz="1100" dirty="0" smtClean="0"/>
            <a:t>Разработка проекта бюджета</a:t>
          </a:r>
          <a:endParaRPr lang="ru-RU" sz="1100" dirty="0"/>
        </a:p>
      </dgm:t>
    </dgm:pt>
    <dgm:pt modelId="{E05E7B85-9C05-4DFA-883B-E17459783B87}" type="parTrans" cxnId="{C1CBC880-190F-4C5A-8961-B156D69D3D76}">
      <dgm:prSet/>
      <dgm:spPr/>
      <dgm:t>
        <a:bodyPr/>
        <a:lstStyle/>
        <a:p>
          <a:endParaRPr lang="ru-RU"/>
        </a:p>
      </dgm:t>
    </dgm:pt>
    <dgm:pt modelId="{12368FD5-FF8A-435C-9F79-95219BB0FB84}" type="sibTrans" cxnId="{C1CBC880-190F-4C5A-8961-B156D69D3D76}">
      <dgm:prSet/>
      <dgm:spPr/>
      <dgm:t>
        <a:bodyPr/>
        <a:lstStyle/>
        <a:p>
          <a:endParaRPr lang="ru-RU"/>
        </a:p>
      </dgm:t>
    </dgm:pt>
    <dgm:pt modelId="{69002A70-0C5B-4ECA-9232-A5B3E9D92D8A}">
      <dgm:prSet phldrT="[Текст]" custT="1"/>
      <dgm:spPr/>
      <dgm:t>
        <a:bodyPr/>
        <a:lstStyle/>
        <a:p>
          <a:r>
            <a:rPr lang="ru-RU" sz="1100" dirty="0" smtClean="0"/>
            <a:t>Рассмотрение проекта бюджета</a:t>
          </a:r>
          <a:endParaRPr lang="ru-RU" sz="1100" dirty="0"/>
        </a:p>
      </dgm:t>
    </dgm:pt>
    <dgm:pt modelId="{52B021DF-2ABE-47AF-BFA3-BD114AE3DF91}" type="parTrans" cxnId="{5C696A2F-6EAE-48E6-8031-ADA4726A6F00}">
      <dgm:prSet/>
      <dgm:spPr/>
      <dgm:t>
        <a:bodyPr/>
        <a:lstStyle/>
        <a:p>
          <a:endParaRPr lang="ru-RU"/>
        </a:p>
      </dgm:t>
    </dgm:pt>
    <dgm:pt modelId="{31A803DA-2E55-4F7B-9D01-D6C6ECF35032}" type="sibTrans" cxnId="{5C696A2F-6EAE-48E6-8031-ADA4726A6F00}">
      <dgm:prSet/>
      <dgm:spPr/>
      <dgm:t>
        <a:bodyPr/>
        <a:lstStyle/>
        <a:p>
          <a:endParaRPr lang="ru-RU"/>
        </a:p>
      </dgm:t>
    </dgm:pt>
    <dgm:pt modelId="{37CB87DD-55E3-41BB-8722-69B333AB1FC8}">
      <dgm:prSet phldrT="[Текст]" custT="1"/>
      <dgm:spPr/>
      <dgm:t>
        <a:bodyPr/>
        <a:lstStyle/>
        <a:p>
          <a:r>
            <a:rPr lang="ru-RU" sz="1100" dirty="0" smtClean="0"/>
            <a:t>Утверждение проекта бюджета</a:t>
          </a:r>
          <a:endParaRPr lang="ru-RU" sz="1100" dirty="0"/>
        </a:p>
      </dgm:t>
    </dgm:pt>
    <dgm:pt modelId="{92C27F7E-AB87-4232-845D-B5C6CB6118FB}" type="parTrans" cxnId="{856B8519-0FB1-49FE-A1C4-8C1D706D6976}">
      <dgm:prSet/>
      <dgm:spPr/>
      <dgm:t>
        <a:bodyPr/>
        <a:lstStyle/>
        <a:p>
          <a:endParaRPr lang="ru-RU"/>
        </a:p>
      </dgm:t>
    </dgm:pt>
    <dgm:pt modelId="{081A86B0-1CAF-4BE7-A639-9802D23A03EA}" type="sibTrans" cxnId="{856B8519-0FB1-49FE-A1C4-8C1D706D6976}">
      <dgm:prSet/>
      <dgm:spPr/>
      <dgm:t>
        <a:bodyPr/>
        <a:lstStyle/>
        <a:p>
          <a:endParaRPr lang="ru-RU"/>
        </a:p>
      </dgm:t>
    </dgm:pt>
    <dgm:pt modelId="{844F6EA9-B189-41DF-ABCF-E68EAF96DF38}">
      <dgm:prSet phldrT="[Текст]" custT="1"/>
      <dgm:spPr/>
      <dgm:t>
        <a:bodyPr/>
        <a:lstStyle/>
        <a:p>
          <a:r>
            <a:rPr lang="ru-RU" sz="1100" dirty="0" smtClean="0"/>
            <a:t>Исполнение бюджета</a:t>
          </a:r>
          <a:endParaRPr lang="ru-RU" sz="1100" dirty="0"/>
        </a:p>
      </dgm:t>
    </dgm:pt>
    <dgm:pt modelId="{47E8FC6D-69A9-4A86-95A5-6CBB3FDF4D8F}" type="parTrans" cxnId="{843DEEB3-E59B-4EC7-B7B9-B143BE25CD02}">
      <dgm:prSet/>
      <dgm:spPr/>
      <dgm:t>
        <a:bodyPr/>
        <a:lstStyle/>
        <a:p>
          <a:endParaRPr lang="ru-RU"/>
        </a:p>
      </dgm:t>
    </dgm:pt>
    <dgm:pt modelId="{4286BE7C-E7F4-426B-8321-1530467B70DC}" type="sibTrans" cxnId="{843DEEB3-E59B-4EC7-B7B9-B143BE25CD02}">
      <dgm:prSet/>
      <dgm:spPr/>
      <dgm:t>
        <a:bodyPr/>
        <a:lstStyle/>
        <a:p>
          <a:endParaRPr lang="ru-RU"/>
        </a:p>
      </dgm:t>
    </dgm:pt>
    <dgm:pt modelId="{6C438184-4088-4223-A913-B2CBE02E961E}">
      <dgm:prSet custT="1"/>
      <dgm:spPr/>
      <dgm:t>
        <a:bodyPr/>
        <a:lstStyle/>
        <a:p>
          <a:r>
            <a:rPr lang="ru-RU" sz="1100" dirty="0" smtClean="0"/>
            <a:t>Рассмотрение и утверждение отчета об исполнении бюджета</a:t>
          </a:r>
          <a:endParaRPr lang="ru-RU" sz="1100" dirty="0"/>
        </a:p>
      </dgm:t>
    </dgm:pt>
    <dgm:pt modelId="{50B375B4-61D8-4A9A-9926-DC206F6C18BD}" type="parTrans" cxnId="{2BF0A343-5BC2-41E8-83D1-3A711F042912}">
      <dgm:prSet/>
      <dgm:spPr/>
      <dgm:t>
        <a:bodyPr/>
        <a:lstStyle/>
        <a:p>
          <a:endParaRPr lang="ru-RU"/>
        </a:p>
      </dgm:t>
    </dgm:pt>
    <dgm:pt modelId="{9AF47073-FAF0-4C81-8A05-A1903FC3CE29}" type="sibTrans" cxnId="{2BF0A343-5BC2-41E8-83D1-3A711F042912}">
      <dgm:prSet/>
      <dgm:spPr/>
      <dgm:t>
        <a:bodyPr/>
        <a:lstStyle/>
        <a:p>
          <a:endParaRPr lang="ru-RU"/>
        </a:p>
      </dgm:t>
    </dgm:pt>
    <dgm:pt modelId="{7A06F621-F187-44B7-B86B-8243289CFAC0}" type="pres">
      <dgm:prSet presAssocID="{423B05A1-CE0A-4E28-BDCB-8167518EE42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BF0CF7-2F99-4B36-8DF2-45D444A42ACA}" type="pres">
      <dgm:prSet presAssocID="{8368AE7C-3F41-4E37-8DDD-CA888E83E67E}" presName="centerShape" presStyleLbl="node0" presStyleIdx="0" presStyleCnt="1"/>
      <dgm:spPr/>
      <dgm:t>
        <a:bodyPr/>
        <a:lstStyle/>
        <a:p>
          <a:endParaRPr lang="ru-RU"/>
        </a:p>
      </dgm:t>
    </dgm:pt>
    <dgm:pt modelId="{37E0D78E-5C5A-40E0-8203-18C5AF2EDE32}" type="pres">
      <dgm:prSet presAssocID="{620B85F2-1CCB-44FD-8DB9-F18371CF16D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001ED-9805-4FBD-B6F0-4239FCCCB2CD}" type="pres">
      <dgm:prSet presAssocID="{620B85F2-1CCB-44FD-8DB9-F18371CF16DA}" presName="dummy" presStyleCnt="0"/>
      <dgm:spPr/>
    </dgm:pt>
    <dgm:pt modelId="{6F354AEF-2A9D-45A5-9B6F-236D24A7D8B0}" type="pres">
      <dgm:prSet presAssocID="{12368FD5-FF8A-435C-9F79-95219BB0FB84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D427D82-8CC9-4671-9A75-980ED8B7EE00}" type="pres">
      <dgm:prSet presAssocID="{69002A70-0C5B-4ECA-9232-A5B3E9D92D8A}" presName="node" presStyleLbl="node1" presStyleIdx="1" presStyleCnt="5" custRadScaleRad="99863" custRadScaleInc="1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113B9-EA73-40E6-AE06-0BBE0363A0C7}" type="pres">
      <dgm:prSet presAssocID="{69002A70-0C5B-4ECA-9232-A5B3E9D92D8A}" presName="dummy" presStyleCnt="0"/>
      <dgm:spPr/>
    </dgm:pt>
    <dgm:pt modelId="{43CDBA54-F067-458E-96E6-56682F7F51E6}" type="pres">
      <dgm:prSet presAssocID="{31A803DA-2E55-4F7B-9D01-D6C6ECF3503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158053E-0A91-4250-BB56-1592542E58E4}" type="pres">
      <dgm:prSet presAssocID="{37CB87DD-55E3-41BB-8722-69B333AB1FC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2E61D-E074-4133-B919-A60A63994A1B}" type="pres">
      <dgm:prSet presAssocID="{37CB87DD-55E3-41BB-8722-69B333AB1FC8}" presName="dummy" presStyleCnt="0"/>
      <dgm:spPr/>
    </dgm:pt>
    <dgm:pt modelId="{BB9B224F-9ECF-49F2-A7FB-65BA060F7705}" type="pres">
      <dgm:prSet presAssocID="{081A86B0-1CAF-4BE7-A639-9802D23A03EA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A74E7D2-79C1-4164-B59F-00DB85ED53DD}" type="pres">
      <dgm:prSet presAssocID="{844F6EA9-B189-41DF-ABCF-E68EAF96DF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4EAAA-CFE8-475A-B829-2F5D9709AE30}" type="pres">
      <dgm:prSet presAssocID="{844F6EA9-B189-41DF-ABCF-E68EAF96DF38}" presName="dummy" presStyleCnt="0"/>
      <dgm:spPr/>
    </dgm:pt>
    <dgm:pt modelId="{76B30EC5-C9D4-4492-8F33-1B4EDF972D96}" type="pres">
      <dgm:prSet presAssocID="{4286BE7C-E7F4-426B-8321-1530467B70DC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940CB3F-E13F-4A6E-B3E1-FD169B0111E3}" type="pres">
      <dgm:prSet presAssocID="{6C438184-4088-4223-A913-B2CBE02E961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39013-BA86-43C8-9066-2DCA44607785}" type="pres">
      <dgm:prSet presAssocID="{6C438184-4088-4223-A913-B2CBE02E961E}" presName="dummy" presStyleCnt="0"/>
      <dgm:spPr/>
    </dgm:pt>
    <dgm:pt modelId="{99E7FBDF-83D1-4B2B-957C-881BA76D4699}" type="pres">
      <dgm:prSet presAssocID="{9AF47073-FAF0-4C81-8A05-A1903FC3CE29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62B308B-DA68-4D55-A5B1-11C0F55B5C40}" type="presOf" srcId="{081A86B0-1CAF-4BE7-A639-9802D23A03EA}" destId="{BB9B224F-9ECF-49F2-A7FB-65BA060F7705}" srcOrd="0" destOrd="0" presId="urn:microsoft.com/office/officeart/2005/8/layout/radial6"/>
    <dgm:cxn modelId="{D111BAAC-AAAB-422B-935D-2D7857E3DF3F}" type="presOf" srcId="{69002A70-0C5B-4ECA-9232-A5B3E9D92D8A}" destId="{FD427D82-8CC9-4671-9A75-980ED8B7EE00}" srcOrd="0" destOrd="0" presId="urn:microsoft.com/office/officeart/2005/8/layout/radial6"/>
    <dgm:cxn modelId="{0A55F28F-7519-407A-BEC2-AFBC7AAAB526}" type="presOf" srcId="{423B05A1-CE0A-4E28-BDCB-8167518EE424}" destId="{7A06F621-F187-44B7-B86B-8243289CFAC0}" srcOrd="0" destOrd="0" presId="urn:microsoft.com/office/officeart/2005/8/layout/radial6"/>
    <dgm:cxn modelId="{57465246-ED50-4AAE-B114-05AD4E0E4DB9}" type="presOf" srcId="{620B85F2-1CCB-44FD-8DB9-F18371CF16DA}" destId="{37E0D78E-5C5A-40E0-8203-18C5AF2EDE32}" srcOrd="0" destOrd="0" presId="urn:microsoft.com/office/officeart/2005/8/layout/radial6"/>
    <dgm:cxn modelId="{B3D6AB41-E2E6-4F35-868B-0A97C5076895}" type="presOf" srcId="{9AF47073-FAF0-4C81-8A05-A1903FC3CE29}" destId="{99E7FBDF-83D1-4B2B-957C-881BA76D4699}" srcOrd="0" destOrd="0" presId="urn:microsoft.com/office/officeart/2005/8/layout/radial6"/>
    <dgm:cxn modelId="{843DEEB3-E59B-4EC7-B7B9-B143BE25CD02}" srcId="{8368AE7C-3F41-4E37-8DDD-CA888E83E67E}" destId="{844F6EA9-B189-41DF-ABCF-E68EAF96DF38}" srcOrd="3" destOrd="0" parTransId="{47E8FC6D-69A9-4A86-95A5-6CBB3FDF4D8F}" sibTransId="{4286BE7C-E7F4-426B-8321-1530467B70DC}"/>
    <dgm:cxn modelId="{2BF0A343-5BC2-41E8-83D1-3A711F042912}" srcId="{8368AE7C-3F41-4E37-8DDD-CA888E83E67E}" destId="{6C438184-4088-4223-A913-B2CBE02E961E}" srcOrd="4" destOrd="0" parTransId="{50B375B4-61D8-4A9A-9926-DC206F6C18BD}" sibTransId="{9AF47073-FAF0-4C81-8A05-A1903FC3CE29}"/>
    <dgm:cxn modelId="{858B9E42-3DA5-4007-A89A-7C20C68893B1}" type="presOf" srcId="{37CB87DD-55E3-41BB-8722-69B333AB1FC8}" destId="{1158053E-0A91-4250-BB56-1592542E58E4}" srcOrd="0" destOrd="0" presId="urn:microsoft.com/office/officeart/2005/8/layout/radial6"/>
    <dgm:cxn modelId="{A0306DCD-C067-4A8D-B14A-80D5F3729701}" type="presOf" srcId="{844F6EA9-B189-41DF-ABCF-E68EAF96DF38}" destId="{BA74E7D2-79C1-4164-B59F-00DB85ED53DD}" srcOrd="0" destOrd="0" presId="urn:microsoft.com/office/officeart/2005/8/layout/radial6"/>
    <dgm:cxn modelId="{1FCB6354-8146-4223-8145-C4AF62A1298E}" type="presOf" srcId="{6C438184-4088-4223-A913-B2CBE02E961E}" destId="{C940CB3F-E13F-4A6E-B3E1-FD169B0111E3}" srcOrd="0" destOrd="0" presId="urn:microsoft.com/office/officeart/2005/8/layout/radial6"/>
    <dgm:cxn modelId="{F667D773-DE52-44F4-B6DF-95C7DC64A6D4}" type="presOf" srcId="{12368FD5-FF8A-435C-9F79-95219BB0FB84}" destId="{6F354AEF-2A9D-45A5-9B6F-236D24A7D8B0}" srcOrd="0" destOrd="0" presId="urn:microsoft.com/office/officeart/2005/8/layout/radial6"/>
    <dgm:cxn modelId="{B58698CF-8C94-48AA-BF5E-40188C3C5610}" type="presOf" srcId="{8368AE7C-3F41-4E37-8DDD-CA888E83E67E}" destId="{2EBF0CF7-2F99-4B36-8DF2-45D444A42ACA}" srcOrd="0" destOrd="0" presId="urn:microsoft.com/office/officeart/2005/8/layout/radial6"/>
    <dgm:cxn modelId="{856B8519-0FB1-49FE-A1C4-8C1D706D6976}" srcId="{8368AE7C-3F41-4E37-8DDD-CA888E83E67E}" destId="{37CB87DD-55E3-41BB-8722-69B333AB1FC8}" srcOrd="2" destOrd="0" parTransId="{92C27F7E-AB87-4232-845D-B5C6CB6118FB}" sibTransId="{081A86B0-1CAF-4BE7-A639-9802D23A03EA}"/>
    <dgm:cxn modelId="{C211BE80-A256-4B81-A852-F0400044D575}" srcId="{423B05A1-CE0A-4E28-BDCB-8167518EE424}" destId="{8368AE7C-3F41-4E37-8DDD-CA888E83E67E}" srcOrd="0" destOrd="0" parTransId="{9801AD0B-9390-49EC-81C0-0071C1C6A052}" sibTransId="{CAB4F7C2-DFA2-4756-B65B-E62498121F0E}"/>
    <dgm:cxn modelId="{C1CBC880-190F-4C5A-8961-B156D69D3D76}" srcId="{8368AE7C-3F41-4E37-8DDD-CA888E83E67E}" destId="{620B85F2-1CCB-44FD-8DB9-F18371CF16DA}" srcOrd="0" destOrd="0" parTransId="{E05E7B85-9C05-4DFA-883B-E17459783B87}" sibTransId="{12368FD5-FF8A-435C-9F79-95219BB0FB84}"/>
    <dgm:cxn modelId="{5C696A2F-6EAE-48E6-8031-ADA4726A6F00}" srcId="{8368AE7C-3F41-4E37-8DDD-CA888E83E67E}" destId="{69002A70-0C5B-4ECA-9232-A5B3E9D92D8A}" srcOrd="1" destOrd="0" parTransId="{52B021DF-2ABE-47AF-BFA3-BD114AE3DF91}" sibTransId="{31A803DA-2E55-4F7B-9D01-D6C6ECF35032}"/>
    <dgm:cxn modelId="{3D0049C6-FEB6-4D0E-BD8B-8FE1D267DCDE}" type="presOf" srcId="{31A803DA-2E55-4F7B-9D01-D6C6ECF35032}" destId="{43CDBA54-F067-458E-96E6-56682F7F51E6}" srcOrd="0" destOrd="0" presId="urn:microsoft.com/office/officeart/2005/8/layout/radial6"/>
    <dgm:cxn modelId="{3FED7685-6EB4-481E-A5B5-93873AB3072C}" type="presOf" srcId="{4286BE7C-E7F4-426B-8321-1530467B70DC}" destId="{76B30EC5-C9D4-4492-8F33-1B4EDF972D96}" srcOrd="0" destOrd="0" presId="urn:microsoft.com/office/officeart/2005/8/layout/radial6"/>
    <dgm:cxn modelId="{6984DF0B-70F8-4DF2-B68A-CC9CB4EE25E1}" type="presParOf" srcId="{7A06F621-F187-44B7-B86B-8243289CFAC0}" destId="{2EBF0CF7-2F99-4B36-8DF2-45D444A42ACA}" srcOrd="0" destOrd="0" presId="urn:microsoft.com/office/officeart/2005/8/layout/radial6"/>
    <dgm:cxn modelId="{2599A7EA-1455-46CE-A8D1-E1A3AC425E2B}" type="presParOf" srcId="{7A06F621-F187-44B7-B86B-8243289CFAC0}" destId="{37E0D78E-5C5A-40E0-8203-18C5AF2EDE32}" srcOrd="1" destOrd="0" presId="urn:microsoft.com/office/officeart/2005/8/layout/radial6"/>
    <dgm:cxn modelId="{D5A2B8A2-1389-4B06-B583-AC2E417993B2}" type="presParOf" srcId="{7A06F621-F187-44B7-B86B-8243289CFAC0}" destId="{BE2001ED-9805-4FBD-B6F0-4239FCCCB2CD}" srcOrd="2" destOrd="0" presId="urn:microsoft.com/office/officeart/2005/8/layout/radial6"/>
    <dgm:cxn modelId="{8857D583-EE9E-487E-9D15-2284EF244CFD}" type="presParOf" srcId="{7A06F621-F187-44B7-B86B-8243289CFAC0}" destId="{6F354AEF-2A9D-45A5-9B6F-236D24A7D8B0}" srcOrd="3" destOrd="0" presId="urn:microsoft.com/office/officeart/2005/8/layout/radial6"/>
    <dgm:cxn modelId="{EE60C50B-1390-4767-BE8A-F9A7D65667A8}" type="presParOf" srcId="{7A06F621-F187-44B7-B86B-8243289CFAC0}" destId="{FD427D82-8CC9-4671-9A75-980ED8B7EE00}" srcOrd="4" destOrd="0" presId="urn:microsoft.com/office/officeart/2005/8/layout/radial6"/>
    <dgm:cxn modelId="{70F0BE48-CB18-41D8-BA5A-68306CA61558}" type="presParOf" srcId="{7A06F621-F187-44B7-B86B-8243289CFAC0}" destId="{8FB113B9-EA73-40E6-AE06-0BBE0363A0C7}" srcOrd="5" destOrd="0" presId="urn:microsoft.com/office/officeart/2005/8/layout/radial6"/>
    <dgm:cxn modelId="{14A507D7-7E75-4659-BD07-F30E964F412A}" type="presParOf" srcId="{7A06F621-F187-44B7-B86B-8243289CFAC0}" destId="{43CDBA54-F067-458E-96E6-56682F7F51E6}" srcOrd="6" destOrd="0" presId="urn:microsoft.com/office/officeart/2005/8/layout/radial6"/>
    <dgm:cxn modelId="{420C653D-A90B-4CC6-815A-2F5B25A5F402}" type="presParOf" srcId="{7A06F621-F187-44B7-B86B-8243289CFAC0}" destId="{1158053E-0A91-4250-BB56-1592542E58E4}" srcOrd="7" destOrd="0" presId="urn:microsoft.com/office/officeart/2005/8/layout/radial6"/>
    <dgm:cxn modelId="{E65D2B3C-E27B-494E-8E9F-B6D8FCDFB736}" type="presParOf" srcId="{7A06F621-F187-44B7-B86B-8243289CFAC0}" destId="{9922E61D-E074-4133-B919-A60A63994A1B}" srcOrd="8" destOrd="0" presId="urn:microsoft.com/office/officeart/2005/8/layout/radial6"/>
    <dgm:cxn modelId="{D312D929-4777-42B0-A46C-ED2C814B86F5}" type="presParOf" srcId="{7A06F621-F187-44B7-B86B-8243289CFAC0}" destId="{BB9B224F-9ECF-49F2-A7FB-65BA060F7705}" srcOrd="9" destOrd="0" presId="urn:microsoft.com/office/officeart/2005/8/layout/radial6"/>
    <dgm:cxn modelId="{D68EB437-FBA4-491F-99BE-8649DCA8A007}" type="presParOf" srcId="{7A06F621-F187-44B7-B86B-8243289CFAC0}" destId="{BA74E7D2-79C1-4164-B59F-00DB85ED53DD}" srcOrd="10" destOrd="0" presId="urn:microsoft.com/office/officeart/2005/8/layout/radial6"/>
    <dgm:cxn modelId="{711C459F-095A-4C8A-853E-607A139D835B}" type="presParOf" srcId="{7A06F621-F187-44B7-B86B-8243289CFAC0}" destId="{5864EAAA-CFE8-475A-B829-2F5D9709AE30}" srcOrd="11" destOrd="0" presId="urn:microsoft.com/office/officeart/2005/8/layout/radial6"/>
    <dgm:cxn modelId="{DE4A7F14-4370-49B6-A6B5-192B357B7A3B}" type="presParOf" srcId="{7A06F621-F187-44B7-B86B-8243289CFAC0}" destId="{76B30EC5-C9D4-4492-8F33-1B4EDF972D96}" srcOrd="12" destOrd="0" presId="urn:microsoft.com/office/officeart/2005/8/layout/radial6"/>
    <dgm:cxn modelId="{83AAE368-0D10-4A8C-A191-A1FE6F484A10}" type="presParOf" srcId="{7A06F621-F187-44B7-B86B-8243289CFAC0}" destId="{C940CB3F-E13F-4A6E-B3E1-FD169B0111E3}" srcOrd="13" destOrd="0" presId="urn:microsoft.com/office/officeart/2005/8/layout/radial6"/>
    <dgm:cxn modelId="{A6885C20-4BCA-4E06-931F-34FE33840804}" type="presParOf" srcId="{7A06F621-F187-44B7-B86B-8243289CFAC0}" destId="{86F39013-BA86-43C8-9066-2DCA44607785}" srcOrd="14" destOrd="0" presId="urn:microsoft.com/office/officeart/2005/8/layout/radial6"/>
    <dgm:cxn modelId="{1B7600D8-371B-4510-A666-5725319FF29F}" type="presParOf" srcId="{7A06F621-F187-44B7-B86B-8243289CFAC0}" destId="{99E7FBDF-83D1-4B2B-957C-881BA76D469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C1855-AB73-4247-846A-720E62DA1F8B}">
      <dsp:nvSpPr>
        <dsp:cNvPr id="0" name=""/>
        <dsp:cNvSpPr/>
      </dsp:nvSpPr>
      <dsp:spPr>
        <a:xfrm>
          <a:off x="0" y="0"/>
          <a:ext cx="8208912" cy="6904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20000"/>
                <a:satMod val="180000"/>
                <a:lumMod val="98000"/>
              </a:schemeClr>
            </a:gs>
            <a:gs pos="40000">
              <a:schemeClr val="accent3">
                <a:tint val="30000"/>
                <a:satMod val="260000"/>
                <a:lumMod val="84000"/>
              </a:schemeClr>
            </a:gs>
            <a:gs pos="100000">
              <a:schemeClr val="accent3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Формирование системы и условий для устойчивого повышения эффективности расходов бюджета Кировского муниципального района;</a:t>
          </a:r>
          <a:endParaRPr lang="ru-RU" sz="1800" kern="1200" dirty="0"/>
        </a:p>
      </dsp:txBody>
      <dsp:txXfrm>
        <a:off x="1710826" y="0"/>
        <a:ext cx="6498085" cy="690439"/>
      </dsp:txXfrm>
    </dsp:sp>
    <dsp:sp modelId="{B4847C31-F10D-4D85-B546-0A1A73F82ED1}">
      <dsp:nvSpPr>
        <dsp:cNvPr id="0" name=""/>
        <dsp:cNvSpPr/>
      </dsp:nvSpPr>
      <dsp:spPr>
        <a:xfrm>
          <a:off x="69043" y="69043"/>
          <a:ext cx="1641782" cy="5523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A2B1E-3117-4263-9710-1F737C6A32BE}">
      <dsp:nvSpPr>
        <dsp:cNvPr id="0" name=""/>
        <dsp:cNvSpPr/>
      </dsp:nvSpPr>
      <dsp:spPr>
        <a:xfrm>
          <a:off x="0" y="759483"/>
          <a:ext cx="8208912" cy="6904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20000"/>
                <a:satMod val="180000"/>
                <a:lumMod val="98000"/>
              </a:schemeClr>
            </a:gs>
            <a:gs pos="40000">
              <a:schemeClr val="accent4">
                <a:tint val="30000"/>
                <a:satMod val="260000"/>
                <a:lumMod val="84000"/>
              </a:schemeClr>
            </a:gs>
            <a:gs pos="100000">
              <a:schemeClr val="accent4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Обеспечение сбалансированности местного бюджета;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710826" y="759483"/>
        <a:ext cx="6498085" cy="690439"/>
      </dsp:txXfrm>
    </dsp:sp>
    <dsp:sp modelId="{5DD70CCB-C86E-4A38-922F-8720640689F6}">
      <dsp:nvSpPr>
        <dsp:cNvPr id="0" name=""/>
        <dsp:cNvSpPr/>
      </dsp:nvSpPr>
      <dsp:spPr>
        <a:xfrm>
          <a:off x="69043" y="828527"/>
          <a:ext cx="1641782" cy="5523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5DD75-8E61-4134-B247-677EE08CB06C}">
      <dsp:nvSpPr>
        <dsp:cNvPr id="0" name=""/>
        <dsp:cNvSpPr/>
      </dsp:nvSpPr>
      <dsp:spPr>
        <a:xfrm>
          <a:off x="0" y="1554767"/>
          <a:ext cx="8208912" cy="6904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20000"/>
                <a:satMod val="180000"/>
                <a:lumMod val="98000"/>
              </a:schemeClr>
            </a:gs>
            <a:gs pos="40000">
              <a:schemeClr val="accent6">
                <a:tint val="30000"/>
                <a:satMod val="260000"/>
                <a:lumMod val="84000"/>
              </a:schemeClr>
            </a:gs>
            <a:gs pos="100000">
              <a:schemeClr val="accent6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Сохранение уровня бюджетной обеспеченности бюджетов поселений;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710826" y="1554767"/>
        <a:ext cx="6498085" cy="690439"/>
      </dsp:txXfrm>
    </dsp:sp>
    <dsp:sp modelId="{DA456323-9A9A-4723-BE19-8F0A21D95F84}">
      <dsp:nvSpPr>
        <dsp:cNvPr id="0" name=""/>
        <dsp:cNvSpPr/>
      </dsp:nvSpPr>
      <dsp:spPr>
        <a:xfrm>
          <a:off x="69043" y="1588011"/>
          <a:ext cx="1641782" cy="5523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0809E-5884-4F70-B6F6-2262C9891991}">
      <dsp:nvSpPr>
        <dsp:cNvPr id="0" name=""/>
        <dsp:cNvSpPr/>
      </dsp:nvSpPr>
      <dsp:spPr>
        <a:xfrm>
          <a:off x="0" y="2278451"/>
          <a:ext cx="8208912" cy="6904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20000"/>
                <a:satMod val="180000"/>
                <a:lumMod val="98000"/>
              </a:schemeClr>
            </a:gs>
            <a:gs pos="40000">
              <a:schemeClr val="accent5">
                <a:tint val="30000"/>
                <a:satMod val="260000"/>
                <a:lumMod val="84000"/>
              </a:schemeClr>
            </a:gs>
            <a:gs pos="100000">
              <a:schemeClr val="accent5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Выполнение указов Президента РФ по повышению заработной платы работников бюджетной сферы;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710826" y="2278451"/>
        <a:ext cx="6498085" cy="690439"/>
      </dsp:txXfrm>
    </dsp:sp>
    <dsp:sp modelId="{DF38B869-E1A7-4811-B13A-3335B541EB0E}">
      <dsp:nvSpPr>
        <dsp:cNvPr id="0" name=""/>
        <dsp:cNvSpPr/>
      </dsp:nvSpPr>
      <dsp:spPr>
        <a:xfrm>
          <a:off x="69043" y="2347495"/>
          <a:ext cx="1641782" cy="5523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8C7FD-B50D-4D25-9D30-CA0DDCF62387}">
      <dsp:nvSpPr>
        <dsp:cNvPr id="0" name=""/>
        <dsp:cNvSpPr/>
      </dsp:nvSpPr>
      <dsp:spPr>
        <a:xfrm>
          <a:off x="0" y="3037935"/>
          <a:ext cx="8208912" cy="6904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20000"/>
                <a:satMod val="180000"/>
                <a:lumMod val="98000"/>
              </a:schemeClr>
            </a:gs>
            <a:gs pos="40000">
              <a:schemeClr val="accent1">
                <a:tint val="30000"/>
                <a:satMod val="260000"/>
                <a:lumMod val="84000"/>
              </a:schemeClr>
            </a:gs>
            <a:gs pos="100000">
              <a:schemeClr val="accent1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Не допускать роста муниципального долга;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710826" y="3037935"/>
        <a:ext cx="6498085" cy="690439"/>
      </dsp:txXfrm>
    </dsp:sp>
    <dsp:sp modelId="{C111A036-96BB-46D5-9CE8-4F0AB4CD0587}">
      <dsp:nvSpPr>
        <dsp:cNvPr id="0" name=""/>
        <dsp:cNvSpPr/>
      </dsp:nvSpPr>
      <dsp:spPr>
        <a:xfrm>
          <a:off x="69043" y="3106979"/>
          <a:ext cx="1641782" cy="5523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141E4-6DC5-4B40-822D-E3E9F6E7E99E}">
      <dsp:nvSpPr>
        <dsp:cNvPr id="0" name=""/>
        <dsp:cNvSpPr/>
      </dsp:nvSpPr>
      <dsp:spPr>
        <a:xfrm>
          <a:off x="0" y="3797419"/>
          <a:ext cx="8208912" cy="6904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20000"/>
                <a:satMod val="180000"/>
                <a:lumMod val="98000"/>
              </a:schemeClr>
            </a:gs>
            <a:gs pos="40000">
              <a:schemeClr val="accent2">
                <a:tint val="30000"/>
                <a:satMod val="260000"/>
                <a:lumMod val="84000"/>
              </a:schemeClr>
            </a:gs>
            <a:gs pos="100000">
              <a:schemeClr val="accent2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Совершенствование межбюджетных отношений;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710826" y="3797419"/>
        <a:ext cx="6498085" cy="690439"/>
      </dsp:txXfrm>
    </dsp:sp>
    <dsp:sp modelId="{A1C85137-EEA9-4C28-BE50-B34DFC8A6D51}">
      <dsp:nvSpPr>
        <dsp:cNvPr id="0" name=""/>
        <dsp:cNvSpPr/>
      </dsp:nvSpPr>
      <dsp:spPr>
        <a:xfrm>
          <a:off x="69043" y="3866463"/>
          <a:ext cx="1641782" cy="5523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F1B36D-B463-4304-9360-17F816712BEE}">
      <dsp:nvSpPr>
        <dsp:cNvPr id="0" name=""/>
        <dsp:cNvSpPr/>
      </dsp:nvSpPr>
      <dsp:spPr>
        <a:xfrm>
          <a:off x="0" y="4556903"/>
          <a:ext cx="8208912" cy="6904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20000"/>
                <a:satMod val="180000"/>
                <a:lumMod val="98000"/>
              </a:schemeClr>
            </a:gs>
            <a:gs pos="40000">
              <a:schemeClr val="accent3">
                <a:tint val="30000"/>
                <a:satMod val="260000"/>
                <a:lumMod val="84000"/>
              </a:schemeClr>
            </a:gs>
            <a:gs pos="100000">
              <a:schemeClr val="accent3"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Продолжение  поддержки малого предпринимательства в Кировском районе.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710826" y="4556903"/>
        <a:ext cx="6498085" cy="690439"/>
      </dsp:txXfrm>
    </dsp:sp>
    <dsp:sp modelId="{F8BD18C8-36BB-4584-87C6-C5D95446C436}">
      <dsp:nvSpPr>
        <dsp:cNvPr id="0" name=""/>
        <dsp:cNvSpPr/>
      </dsp:nvSpPr>
      <dsp:spPr>
        <a:xfrm>
          <a:off x="69043" y="4625947"/>
          <a:ext cx="1641782" cy="55235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7FBDF-83D1-4B2B-957C-881BA76D4699}">
      <dsp:nvSpPr>
        <dsp:cNvPr id="0" name=""/>
        <dsp:cNvSpPr/>
      </dsp:nvSpPr>
      <dsp:spPr>
        <a:xfrm>
          <a:off x="2208669" y="569232"/>
          <a:ext cx="3791573" cy="3791573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30EC5-C9D4-4492-8F33-1B4EDF972D96}">
      <dsp:nvSpPr>
        <dsp:cNvPr id="0" name=""/>
        <dsp:cNvSpPr/>
      </dsp:nvSpPr>
      <dsp:spPr>
        <a:xfrm>
          <a:off x="2208669" y="569232"/>
          <a:ext cx="3791573" cy="3791573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B224F-9ECF-49F2-A7FB-65BA060F7705}">
      <dsp:nvSpPr>
        <dsp:cNvPr id="0" name=""/>
        <dsp:cNvSpPr/>
      </dsp:nvSpPr>
      <dsp:spPr>
        <a:xfrm>
          <a:off x="2208669" y="569232"/>
          <a:ext cx="3791573" cy="3791573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DBA54-F067-458E-96E6-56682F7F51E6}">
      <dsp:nvSpPr>
        <dsp:cNvPr id="0" name=""/>
        <dsp:cNvSpPr/>
      </dsp:nvSpPr>
      <dsp:spPr>
        <a:xfrm>
          <a:off x="2206506" y="570805"/>
          <a:ext cx="3791573" cy="3791573"/>
        </a:xfrm>
        <a:prstGeom prst="blockArc">
          <a:avLst>
            <a:gd name="adj1" fmla="val 20544850"/>
            <a:gd name="adj2" fmla="val 3235035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54AEF-2A9D-45A5-9B6F-236D24A7D8B0}">
      <dsp:nvSpPr>
        <dsp:cNvPr id="0" name=""/>
        <dsp:cNvSpPr/>
      </dsp:nvSpPr>
      <dsp:spPr>
        <a:xfrm>
          <a:off x="2206007" y="569230"/>
          <a:ext cx="3791573" cy="3791573"/>
        </a:xfrm>
        <a:prstGeom prst="blockArc">
          <a:avLst>
            <a:gd name="adj1" fmla="val 16204941"/>
            <a:gd name="adj2" fmla="val 20547918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F0CF7-2F99-4B36-8DF2-45D444A42ACA}">
      <dsp:nvSpPr>
        <dsp:cNvPr id="0" name=""/>
        <dsp:cNvSpPr/>
      </dsp:nvSpPr>
      <dsp:spPr>
        <a:xfrm>
          <a:off x="3231657" y="1592220"/>
          <a:ext cx="1745596" cy="1745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Этапы бюджетного процесса</a:t>
          </a:r>
          <a:endParaRPr lang="ru-RU" sz="1500" kern="1200" dirty="0"/>
        </a:p>
      </dsp:txBody>
      <dsp:txXfrm>
        <a:off x="3487294" y="1847857"/>
        <a:ext cx="1234322" cy="1234322"/>
      </dsp:txXfrm>
    </dsp:sp>
    <dsp:sp modelId="{37E0D78E-5C5A-40E0-8203-18C5AF2EDE32}">
      <dsp:nvSpPr>
        <dsp:cNvPr id="0" name=""/>
        <dsp:cNvSpPr/>
      </dsp:nvSpPr>
      <dsp:spPr>
        <a:xfrm>
          <a:off x="3493497" y="2262"/>
          <a:ext cx="1221917" cy="12219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Разработка проекта бюджета</a:t>
          </a:r>
          <a:endParaRPr lang="ru-RU" sz="1100" kern="1200" dirty="0"/>
        </a:p>
      </dsp:txBody>
      <dsp:txXfrm>
        <a:off x="3672443" y="181208"/>
        <a:ext cx="864025" cy="864025"/>
      </dsp:txXfrm>
    </dsp:sp>
    <dsp:sp modelId="{FD427D82-8CC9-4671-9A75-980ED8B7EE00}">
      <dsp:nvSpPr>
        <dsp:cNvPr id="0" name=""/>
        <dsp:cNvSpPr/>
      </dsp:nvSpPr>
      <dsp:spPr>
        <a:xfrm>
          <a:off x="5256589" y="1296142"/>
          <a:ext cx="1221917" cy="12219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Рассмотрение проекта бюджета</a:t>
          </a:r>
          <a:endParaRPr lang="ru-RU" sz="1100" kern="1200" dirty="0"/>
        </a:p>
      </dsp:txBody>
      <dsp:txXfrm>
        <a:off x="5435535" y="1475088"/>
        <a:ext cx="864025" cy="864025"/>
      </dsp:txXfrm>
    </dsp:sp>
    <dsp:sp modelId="{1158053E-0A91-4250-BB56-1592542E58E4}">
      <dsp:nvSpPr>
        <dsp:cNvPr id="0" name=""/>
        <dsp:cNvSpPr/>
      </dsp:nvSpPr>
      <dsp:spPr>
        <a:xfrm>
          <a:off x="4581956" y="3352196"/>
          <a:ext cx="1221917" cy="12219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Утверждение проекта бюджета</a:t>
          </a:r>
          <a:endParaRPr lang="ru-RU" sz="1100" kern="1200" dirty="0"/>
        </a:p>
      </dsp:txBody>
      <dsp:txXfrm>
        <a:off x="4760902" y="3531142"/>
        <a:ext cx="864025" cy="864025"/>
      </dsp:txXfrm>
    </dsp:sp>
    <dsp:sp modelId="{BA74E7D2-79C1-4164-B59F-00DB85ED53DD}">
      <dsp:nvSpPr>
        <dsp:cNvPr id="0" name=""/>
        <dsp:cNvSpPr/>
      </dsp:nvSpPr>
      <dsp:spPr>
        <a:xfrm>
          <a:off x="2405037" y="3352196"/>
          <a:ext cx="1221917" cy="12219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Исполнение бюджета</a:t>
          </a:r>
          <a:endParaRPr lang="ru-RU" sz="1100" kern="1200" dirty="0"/>
        </a:p>
      </dsp:txBody>
      <dsp:txXfrm>
        <a:off x="2583983" y="3531142"/>
        <a:ext cx="864025" cy="864025"/>
      </dsp:txXfrm>
    </dsp:sp>
    <dsp:sp modelId="{C940CB3F-E13F-4A6E-B3E1-FD169B0111E3}">
      <dsp:nvSpPr>
        <dsp:cNvPr id="0" name=""/>
        <dsp:cNvSpPr/>
      </dsp:nvSpPr>
      <dsp:spPr>
        <a:xfrm>
          <a:off x="1732332" y="1281823"/>
          <a:ext cx="1221917" cy="122191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Рассмотрение и утверждение отчета об исполнении бюджета</a:t>
          </a:r>
          <a:endParaRPr lang="ru-RU" sz="1100" kern="1200" dirty="0"/>
        </a:p>
      </dsp:txBody>
      <dsp:txXfrm>
        <a:off x="1911278" y="1460769"/>
        <a:ext cx="864025" cy="864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197EE-4EBF-48C0-8054-F3610E38EBC4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BB9E9-D84F-47DC-BDEA-B995E5655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68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0954AB8-CC74-452C-B81D-FEF3B3D74BD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1BDDF00-2904-46FB-AD7A-B2C1FA5D308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4AB8-CC74-452C-B81D-FEF3B3D74BD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F00-2904-46FB-AD7A-B2C1FA5D3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4AB8-CC74-452C-B81D-FEF3B3D74BD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F00-2904-46FB-AD7A-B2C1FA5D3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4AB8-CC74-452C-B81D-FEF3B3D74BD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F00-2904-46FB-AD7A-B2C1FA5D3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4AB8-CC74-452C-B81D-FEF3B3D74BD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F00-2904-46FB-AD7A-B2C1FA5D3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4AB8-CC74-452C-B81D-FEF3B3D74BD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F00-2904-46FB-AD7A-B2C1FA5D30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4AB8-CC74-452C-B81D-FEF3B3D74BD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F00-2904-46FB-AD7A-B2C1FA5D3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4AB8-CC74-452C-B81D-FEF3B3D74BD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F00-2904-46FB-AD7A-B2C1FA5D3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4AB8-CC74-452C-B81D-FEF3B3D74BD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F00-2904-46FB-AD7A-B2C1FA5D3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4AB8-CC74-452C-B81D-FEF3B3D74BD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F00-2904-46FB-AD7A-B2C1FA5D308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4AB8-CC74-452C-B81D-FEF3B3D74BD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DDF00-2904-46FB-AD7A-B2C1FA5D30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0954AB8-CC74-452C-B81D-FEF3B3D74BD2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1BDDF00-2904-46FB-AD7A-B2C1FA5D30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-dog.ru/wallpapers/2/97/349279485677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683909"/>
            <a:ext cx="9937104" cy="857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387424"/>
            <a:ext cx="8062664" cy="46805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Проект бюджета Кировского муниципального района Ленинградской области на 2019 год и плановый период 2020-2021 </a:t>
            </a:r>
            <a:r>
              <a:rPr lang="ru-RU" sz="4000" b="1" dirty="0" smtClean="0">
                <a:solidFill>
                  <a:schemeClr val="tx1"/>
                </a:solidFill>
              </a:rPr>
              <a:t>годов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797152"/>
            <a:ext cx="6192688" cy="194421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b="1" i="1" dirty="0" smtClean="0">
                <a:solidFill>
                  <a:schemeClr val="tx1"/>
                </a:solidFill>
              </a:rPr>
              <a:t>Председатель комитета финансов администрации Кировского муниципального района Ленинградской области </a:t>
            </a:r>
          </a:p>
          <a:p>
            <a:pPr algn="r"/>
            <a:r>
              <a:rPr lang="ru-RU" sz="2400" b="1" i="1" dirty="0" err="1" smtClean="0">
                <a:solidFill>
                  <a:schemeClr val="tx1"/>
                </a:solidFill>
              </a:rPr>
              <a:t>Брюхова</a:t>
            </a:r>
            <a:r>
              <a:rPr lang="ru-RU" sz="2400" b="1" i="1" dirty="0" smtClean="0">
                <a:solidFill>
                  <a:schemeClr val="tx1"/>
                </a:solidFill>
              </a:rPr>
              <a:t> Е.В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0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6480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Сравнительный анализ поступления доходов в  бюджет Кировского муниципального района ЛО </a:t>
            </a:r>
            <a:r>
              <a:rPr lang="ru-RU" sz="2000" b="1" dirty="0" smtClean="0"/>
              <a:t>в </a:t>
            </a:r>
            <a:r>
              <a:rPr lang="ru-RU" sz="2000" b="1" dirty="0"/>
              <a:t>2018-2019 гг.</a:t>
            </a:r>
            <a:endParaRPr lang="ru-RU" sz="20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607927"/>
              </p:ext>
            </p:extLst>
          </p:nvPr>
        </p:nvGraphicFramePr>
        <p:xfrm>
          <a:off x="467544" y="1340766"/>
          <a:ext cx="8208911" cy="5184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8917"/>
                <a:gridCol w="1493677"/>
                <a:gridCol w="1472640"/>
                <a:gridCol w="1493677"/>
              </a:tblGrid>
              <a:tr h="5366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Наименование доходов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Ожидаемое поступление в 2018 г. (</a:t>
                      </a:r>
                      <a:r>
                        <a:rPr lang="ru-RU" sz="11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100" b="1" u="none" strike="noStrike" dirty="0">
                          <a:effectLst/>
                        </a:rPr>
                        <a:t>)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Прогноз </a:t>
                      </a:r>
                      <a:r>
                        <a:rPr lang="ru-RU" sz="1100" b="1" u="none" strike="noStrike" dirty="0" smtClean="0">
                          <a:effectLst/>
                        </a:rPr>
                        <a:t> </a:t>
                      </a:r>
                      <a:r>
                        <a:rPr lang="ru-RU" sz="1100" b="1" u="none" strike="noStrike" dirty="0">
                          <a:effectLst/>
                        </a:rPr>
                        <a:t>на 2019 г. (</a:t>
                      </a:r>
                      <a:r>
                        <a:rPr lang="ru-RU" sz="1100" b="1" u="none" strike="noStrike" dirty="0" err="1">
                          <a:effectLst/>
                        </a:rPr>
                        <a:t>тыс.руб</a:t>
                      </a:r>
                      <a:r>
                        <a:rPr lang="ru-RU" sz="1100" b="1" u="none" strike="noStrike" dirty="0">
                          <a:effectLst/>
                        </a:rPr>
                        <a:t>.)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Темп роста к ожидаемому исполнению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</a:tr>
              <a:tr h="1986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Доходы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960 150,5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966 269,0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1,01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</a:tr>
              <a:tr h="1986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Налоговые доходы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798 859,0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850 806,2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1,07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</a:tr>
              <a:tr h="2618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Налоги на прибыль, доходы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586 550,0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631 693,0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1,08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</a:tr>
              <a:tr h="460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Налоги на товары (работы,услуги), реализуемые на территории РФ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2 799,0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2 883,2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1,03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</a:tr>
              <a:tr h="2257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Налоги на совокупный доход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197 269,0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203 815,0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1,03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</a:tr>
              <a:tr h="28213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Государственная пошлина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12 241,0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12 415,0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1,01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</a:tr>
              <a:tr h="2392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effectLst/>
                        </a:rPr>
                        <a:t>Неналоговые доходы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161 291,5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115 462,8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0,72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</a:tr>
              <a:tr h="48483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1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66 010,5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46 083,9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0,70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</a:tr>
              <a:tr h="30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Платежи при пользовании природными ресурсами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3 388,0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3 431,0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1,01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</a:tr>
              <a:tr h="456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Доходы от оказания платных услуг  и компенсации затрат государства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24 162,4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23 618,0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0,98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</a:tr>
              <a:tr h="4560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44 887,0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27 426,0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0,61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</a:tr>
              <a:tr h="30401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11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14 520,0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13 150,0</a:t>
                      </a:r>
                      <a:endParaRPr lang="ru-RU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0,91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</a:tr>
              <a:tr h="27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Прочие неналоговые доходы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8 323,6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1 753,9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0,21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</a:tr>
              <a:tr h="2708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</a:rPr>
                        <a:t>БЕЗВОЗМЕЗДНЫЕ ПОСТУПЛЕНИЯ</a:t>
                      </a:r>
                      <a:endParaRPr lang="ru-RU" sz="1100" b="1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1 777 548,6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1 829 929,5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1,03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</a:tr>
              <a:tr h="2347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</a:rPr>
                        <a:t>Всего  доходов</a:t>
                      </a:r>
                      <a:endParaRPr lang="ru-RU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2 737 699,1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effectLst/>
                        </a:rPr>
                        <a:t>2 796 198,5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1,02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538" marR="5538" marT="553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76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Налоговые и неналоговые доходы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213842"/>
              </p:ext>
            </p:extLst>
          </p:nvPr>
        </p:nvGraphicFramePr>
        <p:xfrm>
          <a:off x="467544" y="1268760"/>
          <a:ext cx="8207375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3859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/>
          <a:lstStyle/>
          <a:p>
            <a:pPr algn="ctr"/>
            <a:r>
              <a:rPr lang="ru-RU" sz="4800" b="1" dirty="0" smtClean="0"/>
              <a:t>РАСХОДЫ</a:t>
            </a:r>
            <a:r>
              <a:rPr lang="ru-RU" b="1" dirty="0" smtClean="0"/>
              <a:t> </a:t>
            </a:r>
            <a:r>
              <a:rPr lang="ru-RU" sz="4800" b="1" dirty="0" smtClean="0"/>
              <a:t>БЮДЖЕТА</a:t>
            </a:r>
            <a:endParaRPr lang="ru-RU" sz="4800" b="1" dirty="0"/>
          </a:p>
        </p:txBody>
      </p:sp>
      <p:pic>
        <p:nvPicPr>
          <p:cNvPr id="2050" name="Picture 2" descr="https://static.tgstat.ru/public/images/channels/_0/49/4905b81ddbe89e29dbc3170d7240cd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5608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2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Программные  расходы  бюджета Кировского муниципального района ЛО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765428"/>
              </p:ext>
            </p:extLst>
          </p:nvPr>
        </p:nvGraphicFramePr>
        <p:xfrm>
          <a:off x="468313" y="1557338"/>
          <a:ext cx="8207375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201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52928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Распределение бюджетных ассигнований Кировского муниципального района Ленинградской области расходов  </a:t>
            </a:r>
            <a:r>
              <a:rPr lang="ru-RU" sz="2000" b="1" dirty="0" smtClean="0"/>
              <a:t>бюджета </a:t>
            </a:r>
            <a:r>
              <a:rPr lang="ru-RU" sz="2000" b="1" dirty="0"/>
              <a:t>на 2019 год и на плановый период 2020 и 2021 </a:t>
            </a:r>
            <a:r>
              <a:rPr lang="ru-RU" sz="2000" b="1" dirty="0" smtClean="0"/>
              <a:t>годов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478043"/>
              </p:ext>
            </p:extLst>
          </p:nvPr>
        </p:nvGraphicFramePr>
        <p:xfrm>
          <a:off x="467544" y="1700807"/>
          <a:ext cx="8208913" cy="48245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6468"/>
                <a:gridCol w="1210815"/>
                <a:gridCol w="1210815"/>
                <a:gridCol w="1210815"/>
              </a:tblGrid>
              <a:tr h="5693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Наименование раздела и подраздела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2019 год сумма (тысяч рублей)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2020 год сумма (тысяч рублей)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2021 год сумма (тысяч рублей)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89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263 307,3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252 897,8</a:t>
                      </a:r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258 710,0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044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2 498,0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1 662,0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1 662,0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bg1"/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Национальная экономика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19 131,2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16 751,0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16 886,1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3 046,8</a:t>
                      </a:r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2 835,0</a:t>
                      </a:r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2 835,0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</a:tr>
              <a:tr h="289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Образование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2 227 233,5</a:t>
                      </a:r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1 894 075,5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1 885 304,9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Культура, кинематография 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42 224,1</a:t>
                      </a:r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44 420,6</a:t>
                      </a:r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42 893,6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</a:tr>
              <a:tr h="289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Социальная политика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133 495,6</a:t>
                      </a:r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135 555,8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133 130,5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9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Физическая культура и спорт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7 964,9</a:t>
                      </a:r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8 074,9</a:t>
                      </a:r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8 074,9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</a:tr>
              <a:tr h="289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Средства массовой информации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1 051,9</a:t>
                      </a:r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1 051,9</a:t>
                      </a:r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1 051,9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2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1 000,0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1 000,0</a:t>
                      </a:r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1 000,0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</a:tr>
              <a:tr h="5789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Межбюджетные трансферты бюджетам субъектов Российской Федерации и муниципальных образований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141 713,0</a:t>
                      </a:r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145 315,4</a:t>
                      </a:r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149 644,9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932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effectLst/>
                        </a:rPr>
                        <a:t>Всего расходов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effectLst/>
                        </a:rPr>
                        <a:t>2 842 666,3</a:t>
                      </a:r>
                      <a:endParaRPr lang="ru-RU" sz="1400" b="1" i="0" u="none" strike="noStrike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2 503 639,9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2 501 193,8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5083" marR="5083" marT="508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933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Адресная программа капитального ремонта строительства объектов Кировского муниципального района ЛО на </a:t>
            </a:r>
            <a:r>
              <a:rPr lang="ru-RU" sz="2000" b="1" dirty="0" smtClean="0"/>
              <a:t>2019 год и плановый период 2020-2021 </a:t>
            </a:r>
            <a:r>
              <a:rPr lang="ru-RU" sz="2000" b="1" dirty="0" smtClean="0"/>
              <a:t>годов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743579"/>
              </p:ext>
            </p:extLst>
          </p:nvPr>
        </p:nvGraphicFramePr>
        <p:xfrm>
          <a:off x="468313" y="1628775"/>
          <a:ext cx="8135937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84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Расходы бюджета </a:t>
            </a:r>
            <a:r>
              <a:rPr lang="ru-RU" sz="2000" b="1" dirty="0"/>
              <a:t>Кировского муниципального района Ленинградской области расходов  бюджета на 2019 год и на плановый период 2020 и 2021 </a:t>
            </a:r>
            <a:r>
              <a:rPr lang="ru-RU" sz="2000" b="1" dirty="0" smtClean="0"/>
              <a:t>годов</a:t>
            </a:r>
            <a:endParaRPr lang="ru-RU" sz="2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440240"/>
              </p:ext>
            </p:extLst>
          </p:nvPr>
        </p:nvGraphicFramePr>
        <p:xfrm>
          <a:off x="467544" y="1628800"/>
          <a:ext cx="820891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5003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td3.mycdn.me/image?id=816913341159&amp;t=20&amp;plc=WEB&amp;tkn=*gS6gV0_mDD2JntjlptxZd5BAOy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18002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/>
              <a:t>Бюджетный процесс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200" b="1" dirty="0" smtClean="0"/>
              <a:t>Представляет </a:t>
            </a:r>
            <a:r>
              <a:rPr lang="ru-RU" sz="2200" b="1" dirty="0"/>
              <a:t>собой </a:t>
            </a:r>
            <a:r>
              <a:rPr lang="ru-RU" sz="2200" b="1" dirty="0" smtClean="0"/>
              <a:t>деятельность по составлению, рассмотрению, утверждению </a:t>
            </a:r>
            <a:r>
              <a:rPr lang="ru-RU" sz="2200" b="1" dirty="0"/>
              <a:t>и исполнению </a:t>
            </a:r>
            <a:r>
              <a:rPr lang="ru-RU" sz="2200" b="1" dirty="0" smtClean="0"/>
              <a:t>бюджета, </a:t>
            </a:r>
            <a:r>
              <a:rPr lang="ru-RU" sz="2200" b="1" dirty="0"/>
              <a:t>а так же контроль за их исполнение.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25172"/>
              </p:ext>
            </p:extLst>
          </p:nvPr>
        </p:nvGraphicFramePr>
        <p:xfrm>
          <a:off x="467544" y="1916832"/>
          <a:ext cx="82089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28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2.infourok.ru/uploads/ex/04f6/0001b2a5-1b8bc424/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454"/>
            <a:ext cx="9144000" cy="68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60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fo-rm.com/data/photo/121415_033417571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0175"/>
            <a:ext cx="8880921" cy="65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3501009"/>
            <a:ext cx="8568952" cy="3356992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u-RU" sz="36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– это форма образования и расходования фонда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94000"/>
                <a:satMod val="114000"/>
                <a:lumMod val="96000"/>
              </a:schemeClr>
            </a:gs>
            <a:gs pos="36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zabavnik.club/wp-content/uploads/2018/04/Kartinki_s_chelovechkami_10_24130928-768x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7" y="3717032"/>
            <a:ext cx="269527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9020" y="764704"/>
            <a:ext cx="4001884" cy="3888432"/>
          </a:xfrm>
        </p:spPr>
        <p:txBody>
          <a:bodyPr>
            <a:noAutofit/>
          </a:bodyPr>
          <a:lstStyle/>
          <a:p>
            <a:r>
              <a:rPr lang="ru-RU" b="1" dirty="0">
                <a:cs typeface="Aharoni" panose="02010803020104030203" pitchFamily="2" charset="-79"/>
              </a:rPr>
              <a:t>Доходы бюджета</a:t>
            </a:r>
            <a:r>
              <a:rPr lang="ru-RU" sz="2200" dirty="0">
                <a:cs typeface="Aharoni" panose="02010803020104030203" pitchFamily="2" charset="-79"/>
              </a:rPr>
              <a:t> – </a:t>
            </a:r>
            <a:r>
              <a:rPr lang="ru-RU" dirty="0">
                <a:latin typeface="Arial Narrow" panose="020B0606020202030204" pitchFamily="34" charset="0"/>
                <a:cs typeface="Aharoni" panose="02010803020104030203" pitchFamily="2" charset="-79"/>
              </a:rPr>
              <a:t>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1844824"/>
            <a:ext cx="3815280" cy="4320480"/>
          </a:xfrm>
        </p:spPr>
        <p:txBody>
          <a:bodyPr>
            <a:normAutofit fontScale="92500"/>
          </a:bodyPr>
          <a:lstStyle/>
          <a:p>
            <a:r>
              <a:rPr lang="ru-RU" sz="2600" b="1" dirty="0"/>
              <a:t>Расходы</a:t>
            </a:r>
            <a:r>
              <a:rPr lang="ru-RU" sz="2600" dirty="0"/>
              <a:t> </a:t>
            </a:r>
            <a:r>
              <a:rPr lang="ru-RU" sz="2600" b="1" dirty="0"/>
              <a:t>бюджета</a:t>
            </a:r>
            <a:r>
              <a:rPr lang="ru-RU" dirty="0"/>
              <a:t> – </a:t>
            </a:r>
            <a:r>
              <a:rPr lang="ru-RU" sz="2600" dirty="0">
                <a:latin typeface="Arial Narrow" panose="020B0606020202030204" pitchFamily="34" charset="0"/>
              </a:rPr>
              <a:t>экономические 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назначению.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611560" y="883896"/>
            <a:ext cx="874921" cy="15121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4186808" y="864934"/>
            <a:ext cx="864096" cy="14361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49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aslodoc.ru/wp-content/uploads/2017/02/%D0%BA%D0%B0%D1%80%D1%82%D0%B8%D0%BD%D0%BA%D0%B06-m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16024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200918" cy="936104"/>
          </a:xfrm>
        </p:spPr>
        <p:txBody>
          <a:bodyPr>
            <a:noAutofit/>
          </a:bodyPr>
          <a:lstStyle/>
          <a:p>
            <a:r>
              <a:rPr lang="ru-RU" sz="2800" b="1" dirty="0"/>
              <a:t>Принципы формирования Бюджета Кировского муниципального района 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628800"/>
            <a:ext cx="6048672" cy="48965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b="1" dirty="0" smtClean="0">
                <a:cs typeface="Times New Roman" pitchFamily="18" charset="0"/>
              </a:rPr>
              <a:t>Бюджет должен быть составлен:</a:t>
            </a:r>
          </a:p>
          <a:p>
            <a:pPr marL="0" indent="0">
              <a:buNone/>
            </a:pPr>
            <a:r>
              <a:rPr lang="ru-RU" sz="1800" dirty="0" smtClean="0">
                <a:cs typeface="Times New Roman" pitchFamily="18" charset="0"/>
              </a:rPr>
              <a:t>- на </a:t>
            </a:r>
            <a:r>
              <a:rPr lang="ru-RU" sz="1800" dirty="0">
                <a:cs typeface="Times New Roman" pitchFamily="18" charset="0"/>
              </a:rPr>
              <a:t>основании предварительных контрольных цифр, определяющих расходы в строгом соответствии с реальными доходами</a:t>
            </a:r>
            <a:r>
              <a:rPr lang="ru-RU" sz="1800" dirty="0" smtClean="0"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800" dirty="0" smtClean="0">
                <a:cs typeface="Times New Roman" pitchFamily="18" charset="0"/>
              </a:rPr>
              <a:t> - на основе строгой экономии в расходовании муниципальных средств;</a:t>
            </a:r>
          </a:p>
          <a:p>
            <a:pPr marL="0" indent="0">
              <a:buNone/>
            </a:pPr>
            <a:r>
              <a:rPr lang="ru-RU" sz="1800" dirty="0" smtClean="0">
                <a:cs typeface="Times New Roman" pitchFamily="18" charset="0"/>
              </a:rPr>
              <a:t> - </a:t>
            </a:r>
            <a:r>
              <a:rPr lang="ru-RU" sz="1800" dirty="0">
                <a:cs typeface="Times New Roman" pitchFamily="18" charset="0"/>
              </a:rPr>
              <a:t>с учетом проведения твердого режима экономии в отношении аппарата управления</a:t>
            </a:r>
            <a:r>
              <a:rPr lang="ru-RU" sz="1800" dirty="0" smtClean="0">
                <a:cs typeface="Times New Roman" pitchFamily="18" charset="0"/>
              </a:rPr>
              <a:t>.</a:t>
            </a:r>
          </a:p>
          <a:p>
            <a:r>
              <a:rPr lang="ru-RU" sz="1800" b="1" dirty="0">
                <a:cs typeface="Times New Roman" pitchFamily="18" charset="0"/>
              </a:rPr>
              <a:t>При исполнении утвержденного бюджета должна соблюдаться строгая бюджетная дисциплина</a:t>
            </a:r>
          </a:p>
          <a:p>
            <a:r>
              <a:rPr lang="ru-RU" sz="1800" b="1" dirty="0">
                <a:cs typeface="Times New Roman" pitchFamily="18" charset="0"/>
              </a:rPr>
              <a:t>Должны быть приняты меры к дальнейшему усилению значения неналоговых доходов.</a:t>
            </a:r>
          </a:p>
          <a:p>
            <a:r>
              <a:rPr lang="ru-RU" sz="1800" b="1" dirty="0">
                <a:cs typeface="Times New Roman" pitchFamily="18" charset="0"/>
              </a:rPr>
              <a:t>Деятельность финансового контроля должна быть усилена.</a:t>
            </a:r>
          </a:p>
          <a:p>
            <a:pPr marL="0" indent="0">
              <a:buNone/>
            </a:pPr>
            <a:endParaRPr lang="ru-RU" sz="1600" b="1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11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720080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Задачи на </a:t>
            </a:r>
            <a:r>
              <a:rPr lang="ru-RU" b="1" dirty="0" smtClean="0"/>
              <a:t>2019 </a:t>
            </a:r>
            <a:r>
              <a:rPr lang="ru-RU" b="1" dirty="0"/>
              <a:t>год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635611"/>
              </p:ext>
            </p:extLst>
          </p:nvPr>
        </p:nvGraphicFramePr>
        <p:xfrm>
          <a:off x="467544" y="1268760"/>
          <a:ext cx="820891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22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proekt.ucoz.net/12/3D-Women-Search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2390653" cy="20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Прогноз по консолидированному  бюджету  Кировского муниципального района Ленинградской области на 2019 год 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739615"/>
              </p:ext>
            </p:extLst>
          </p:nvPr>
        </p:nvGraphicFramePr>
        <p:xfrm>
          <a:off x="683568" y="1844824"/>
          <a:ext cx="7633468" cy="3915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91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73" y="692696"/>
            <a:ext cx="8181883" cy="10801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Проект бюджета Кировского муниципального района  Ленинградской области на </a:t>
            </a:r>
            <a:r>
              <a:rPr lang="ru-RU" sz="2400" b="1" dirty="0" smtClean="0"/>
              <a:t>2019 год и плановый период 2020 и 2021 </a:t>
            </a:r>
            <a:r>
              <a:rPr lang="ru-RU" sz="2400" b="1" dirty="0" smtClean="0"/>
              <a:t>годов </a:t>
            </a:r>
            <a:r>
              <a:rPr lang="ru-RU" sz="2400" b="1" dirty="0" smtClean="0"/>
              <a:t>в </a:t>
            </a:r>
            <a:r>
              <a:rPr lang="ru-RU" sz="2400" b="1" dirty="0" err="1" smtClean="0"/>
              <a:t>тыс.руб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260071"/>
              </p:ext>
            </p:extLst>
          </p:nvPr>
        </p:nvGraphicFramePr>
        <p:xfrm>
          <a:off x="495300" y="1772815"/>
          <a:ext cx="7821612" cy="2375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403"/>
                <a:gridCol w="1955403"/>
                <a:gridCol w="1955403"/>
                <a:gridCol w="1955403"/>
              </a:tblGrid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effectLst/>
                          <a:latin typeface="Times New Roman"/>
                        </a:rPr>
                        <a:t>Основные характеристики бюджета</a:t>
                      </a:r>
                      <a:endParaRPr lang="ru-RU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/>
                        </a:rPr>
                        <a:t>2019 год</a:t>
                      </a:r>
                      <a:endParaRPr lang="ru-RU" sz="2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/>
                        </a:rPr>
                        <a:t>2020 год</a:t>
                      </a:r>
                      <a:endParaRPr lang="ru-RU" sz="2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effectLst/>
                          <a:latin typeface="Times New Roman"/>
                        </a:rPr>
                        <a:t>2021 год</a:t>
                      </a:r>
                      <a:endParaRPr lang="ru-RU" sz="2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dirty="0">
                          <a:effectLst/>
                          <a:latin typeface="Times New Roman"/>
                        </a:rPr>
                        <a:t>Доходы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Times New Roman"/>
                        </a:rPr>
                        <a:t>2 796 198,5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Times New Roman"/>
                        </a:rPr>
                        <a:t>2 543 893,1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Times New Roman"/>
                        </a:rPr>
                        <a:t>2 575 550,9</a:t>
                      </a:r>
                    </a:p>
                  </a:txBody>
                  <a:tcPr marL="7620" marR="7620" marT="7620" marB="0" anchor="b"/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effectLst/>
                          <a:latin typeface="Times New Roman"/>
                        </a:rPr>
                        <a:t>Расходы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effectLst/>
                          <a:latin typeface="Times New Roman"/>
                        </a:rPr>
                        <a:t>2 842 666,3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Times New Roman"/>
                        </a:rPr>
                        <a:t>2 533 639,9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Times New Roman"/>
                        </a:rPr>
                        <a:t>2 556 193,8</a:t>
                      </a:r>
                    </a:p>
                  </a:txBody>
                  <a:tcPr marL="7620" marR="7620" marT="7620" marB="0" anchor="b"/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>
                          <a:effectLst/>
                          <a:latin typeface="Times New Roman"/>
                        </a:rPr>
                        <a:t>Дефицит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effectLst/>
                          <a:latin typeface="Times New Roman"/>
                        </a:rPr>
                        <a:t>-46 467,8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Times New Roman"/>
                        </a:rPr>
                        <a:t>10 253,2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effectLst/>
                          <a:latin typeface="Times New Roman"/>
                        </a:rPr>
                        <a:t>19 357,1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6" name="Picture 2" descr="https://st2.depositphotos.com/1064545/5410/i/950/depositphotos_54106685-stock-photo-3d-white-people-concept-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5616624" cy="23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4016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ДОХОДЫ БЮДЖЕТА</a:t>
            </a:r>
            <a:endParaRPr lang="ru-RU" sz="4800" b="1" dirty="0"/>
          </a:p>
        </p:txBody>
      </p:sp>
      <p:pic>
        <p:nvPicPr>
          <p:cNvPr id="2050" name="Picture 2" descr="https://static5.depositphotos.com/1008559/500/v/950/depositphotos_5004101-stock-illustration-gold-coins-fall-into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08912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97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08912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Сравнительный анализ поступления доходов в  бюджет Кировского муниципального района ЛО                                                      в 2018-2019 гг.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6776790"/>
              </p:ext>
            </p:extLst>
          </p:nvPr>
        </p:nvGraphicFramePr>
        <p:xfrm>
          <a:off x="467544" y="1700808"/>
          <a:ext cx="820891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6530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767</TotalTime>
  <Words>682</Words>
  <Application>Microsoft Office PowerPoint</Application>
  <PresentationFormat>Экран (4:3)</PresentationFormat>
  <Paragraphs>174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Проект бюджета Кировского муниципального района Ленинградской области на 2019 год и плановый период 2020-2021 годов</vt:lpstr>
      <vt:lpstr>Презентация PowerPoint</vt:lpstr>
      <vt:lpstr>Презентация PowerPoint</vt:lpstr>
      <vt:lpstr>Принципы формирования Бюджета Кировского муниципального района :</vt:lpstr>
      <vt:lpstr>Задачи на 2019 год</vt:lpstr>
      <vt:lpstr>Прогноз по консолидированному  бюджету  Кировского муниципального района Ленинградской области на 2019 год </vt:lpstr>
      <vt:lpstr>Проект бюджета Кировского муниципального района  Ленинградской области на 2019 год и плановый период 2020 и 2021 годов в тыс.руб.</vt:lpstr>
      <vt:lpstr>ДОХОДЫ БЮДЖЕТА</vt:lpstr>
      <vt:lpstr>Сравнительный анализ поступления доходов в  бюджет Кировского муниципального района ЛО                                                      в 2018-2019 гг.</vt:lpstr>
      <vt:lpstr>Сравнительный анализ поступления доходов в  бюджет Кировского муниципального района ЛО в 2018-2019 гг.</vt:lpstr>
      <vt:lpstr>Налоговые и неналоговые доходы</vt:lpstr>
      <vt:lpstr>РАСХОДЫ БЮДЖЕТА</vt:lpstr>
      <vt:lpstr>Программные  расходы  бюджета Кировского муниципального района ЛО</vt:lpstr>
      <vt:lpstr>Распределение бюджетных ассигнований Кировского муниципального района Ленинградской области расходов  бюджета на 2019 год и на плановый период 2020 и 2021 годов</vt:lpstr>
      <vt:lpstr>Адресная программа капитального ремонта строительства объектов Кировского муниципального района ЛО на 2019 год и плановый период 2020-2021 годов</vt:lpstr>
      <vt:lpstr>Расходы бюджета Кировского муниципального района Ленинградской области расходов  бюджета на 2019 год и на плановый период 2020 и 2021 годов</vt:lpstr>
      <vt:lpstr> Бюджетный процесс  Представляет собой деятельность по составлению, рассмотрению, утверждению и исполнению бюджета, а так же контроль за их исполнение.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бджета Кировского муниципального района Ленинградской области на 2019 год и плановый период 2020-2021 годы</dc:title>
  <dc:creator>Леша</dc:creator>
  <cp:lastModifiedBy>kontrol</cp:lastModifiedBy>
  <cp:revision>85</cp:revision>
  <cp:lastPrinted>2018-11-20T09:27:13Z</cp:lastPrinted>
  <dcterms:created xsi:type="dcterms:W3CDTF">2018-11-04T15:06:45Z</dcterms:created>
  <dcterms:modified xsi:type="dcterms:W3CDTF">2018-11-30T13:20:35Z</dcterms:modified>
</cp:coreProperties>
</file>